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4" r:id="rId6"/>
    <p:sldId id="260" r:id="rId7"/>
    <p:sldId id="261" r:id="rId8"/>
    <p:sldId id="269" r:id="rId9"/>
    <p:sldId id="262" r:id="rId10"/>
    <p:sldId id="263" r:id="rId11"/>
    <p:sldId id="294" r:id="rId12"/>
    <p:sldId id="265" r:id="rId13"/>
    <p:sldId id="266" r:id="rId14"/>
    <p:sldId id="267" r:id="rId15"/>
    <p:sldId id="268" r:id="rId16"/>
    <p:sldId id="270" r:id="rId17"/>
    <p:sldId id="271" r:id="rId18"/>
    <p:sldId id="272" r:id="rId19"/>
    <p:sldId id="273" r:id="rId20"/>
    <p:sldId id="295" r:id="rId21"/>
    <p:sldId id="283" r:id="rId22"/>
    <p:sldId id="293" r:id="rId23"/>
    <p:sldId id="289" r:id="rId24"/>
    <p:sldId id="290" r:id="rId25"/>
    <p:sldId id="274" r:id="rId26"/>
    <p:sldId id="275" r:id="rId27"/>
    <p:sldId id="292" r:id="rId28"/>
    <p:sldId id="291" r:id="rId29"/>
    <p:sldId id="277" r:id="rId30"/>
    <p:sldId id="278" r:id="rId31"/>
    <p:sldId id="276" r:id="rId32"/>
    <p:sldId id="279" r:id="rId33"/>
    <p:sldId id="280" r:id="rId34"/>
    <p:sldId id="281" r:id="rId35"/>
    <p:sldId id="282" r:id="rId36"/>
    <p:sldId id="284" r:id="rId37"/>
    <p:sldId id="285" r:id="rId38"/>
    <p:sldId id="286" r:id="rId39"/>
    <p:sldId id="287" r:id="rId40"/>
    <p:sldId id="28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8" autoAdjust="0"/>
    <p:restoredTop sz="94673" autoAdjust="0"/>
  </p:normalViewPr>
  <p:slideViewPr>
    <p:cSldViewPr>
      <p:cViewPr varScale="1">
        <p:scale>
          <a:sx n="83" d="100"/>
          <a:sy n="83" d="100"/>
        </p:scale>
        <p:origin x="-142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F7E350-F7D0-40A9-B660-92FD93862E3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1A4321-7925-49FD-8AC8-9ECBE97A01D7}" type="datetimeFigureOut">
              <a:rPr lang="en-US" smtClean="0"/>
              <a:pPr/>
              <a:t>12/1/2019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F7E350-F7D0-40A9-B660-92FD93862E33}"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71A4321-7925-49FD-8AC8-9ECBE97A01D7}" type="datetimeFigureOut">
              <a:rPr lang="en-US" smtClean="0"/>
              <a:pPr/>
              <a:t>12/1/2019</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9F7E350-F7D0-40A9-B660-92FD93862E3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6" name="Content Placeholder 5"/>
          <p:cNvSpPr>
            <a:spLocks noGrp="1"/>
          </p:cNvSpPr>
          <p:nvPr>
            <p:ph idx="1"/>
          </p:nvPr>
        </p:nvSpPr>
        <p:spPr>
          <a:xfrm>
            <a:off x="457200" y="838200"/>
            <a:ext cx="8183880" cy="5334000"/>
          </a:xfrm>
        </p:spPr>
        <p:txBody>
          <a:bodyPr>
            <a:normAutofit fontScale="77500" lnSpcReduction="20000"/>
          </a:bodyPr>
          <a:lstStyle/>
          <a:p>
            <a:pPr>
              <a:buNone/>
            </a:pPr>
            <a:r>
              <a:rPr lang="en-US" sz="4000" b="1" dirty="0" smtClean="0">
                <a:solidFill>
                  <a:srgbClr val="FFFF00"/>
                </a:solidFill>
              </a:rPr>
              <a:t>   </a:t>
            </a:r>
            <a:r>
              <a:rPr lang="en-US" sz="3000" b="1" dirty="0" smtClean="0">
                <a:solidFill>
                  <a:srgbClr val="FFFF00"/>
                </a:solidFill>
              </a:rPr>
              <a:t>Power Flow in a Transmission Line System</a:t>
            </a:r>
          </a:p>
          <a:p>
            <a:pPr>
              <a:buNone/>
            </a:pPr>
            <a:endParaRPr lang="en-US" sz="4000" b="1" dirty="0" smtClean="0">
              <a:solidFill>
                <a:srgbClr val="FFFF00"/>
              </a:solidFill>
            </a:endParaRPr>
          </a:p>
          <a:p>
            <a:pPr>
              <a:buNone/>
            </a:pPr>
            <a:r>
              <a:rPr lang="en-US" sz="4000" b="1" dirty="0" smtClean="0">
                <a:solidFill>
                  <a:srgbClr val="FFFF00"/>
                </a:solidFill>
              </a:rPr>
              <a:t>		</a:t>
            </a:r>
            <a:r>
              <a:rPr lang="en-US" dirty="0" smtClean="0"/>
              <a:t>This presentation will discuss:</a:t>
            </a:r>
          </a:p>
          <a:p>
            <a:pPr>
              <a:buNone/>
            </a:pPr>
            <a:endParaRPr lang="en-US" dirty="0" smtClean="0"/>
          </a:p>
          <a:p>
            <a:pPr>
              <a:buNone/>
            </a:pPr>
            <a:r>
              <a:rPr lang="en-US" dirty="0" smtClean="0"/>
              <a:t>            Thevenin’s Theorem</a:t>
            </a:r>
          </a:p>
          <a:p>
            <a:pPr>
              <a:buNone/>
            </a:pPr>
            <a:r>
              <a:rPr lang="en-US" dirty="0" smtClean="0"/>
              <a:t>		   Maximum Power Transfer          </a:t>
            </a:r>
          </a:p>
          <a:p>
            <a:pPr>
              <a:buNone/>
            </a:pPr>
            <a:r>
              <a:rPr lang="en-US" dirty="0" smtClean="0"/>
              <a:t>            Conservation of Energy</a:t>
            </a:r>
          </a:p>
          <a:p>
            <a:pPr>
              <a:buNone/>
            </a:pPr>
            <a:r>
              <a:rPr lang="en-US" dirty="0" smtClean="0"/>
              <a:t>		   Forward and Reflected Power</a:t>
            </a:r>
          </a:p>
          <a:p>
            <a:pPr>
              <a:buNone/>
            </a:pPr>
            <a:r>
              <a:rPr lang="en-US" dirty="0" smtClean="0"/>
              <a:t>		   Matched and mismatched lines</a:t>
            </a:r>
          </a:p>
          <a:p>
            <a:pPr>
              <a:buNone/>
            </a:pPr>
            <a:r>
              <a:rPr lang="en-US" dirty="0" smtClean="0"/>
              <a:t>		   VSWR, Return Loss and Reflection Coefficient</a:t>
            </a:r>
          </a:p>
          <a:p>
            <a:pPr>
              <a:buNone/>
            </a:pPr>
            <a:r>
              <a:rPr lang="en-US" dirty="0" smtClean="0"/>
              <a:t>		   Time delay</a:t>
            </a:r>
          </a:p>
          <a:p>
            <a:pPr>
              <a:buNone/>
            </a:pPr>
            <a:r>
              <a:rPr lang="en-US" dirty="0" smtClean="0"/>
              <a:t>             Impedance Matching</a:t>
            </a:r>
          </a:p>
          <a:p>
            <a:pPr>
              <a:buNone/>
            </a:pPr>
            <a:r>
              <a:rPr lang="en-US" dirty="0" smtClean="0"/>
              <a:t>	          Component Failures due to mismatches</a:t>
            </a:r>
          </a:p>
          <a:p>
            <a:pPr>
              <a:buNone/>
            </a:pPr>
            <a:r>
              <a:rPr lang="en-US" dirty="0" smtClean="0"/>
              <a:t> 		   Transmitter protection and turn-down</a:t>
            </a:r>
          </a:p>
          <a:p>
            <a:pPr>
              <a:buNone/>
            </a:pP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0"/>
            <a:ext cx="8183880" cy="1051560"/>
          </a:xfrm>
        </p:spPr>
        <p:txBody>
          <a:bodyPr>
            <a:normAutofit fontScale="90000"/>
          </a:bodyPr>
          <a:lstStyle/>
          <a:p>
            <a:r>
              <a:rPr lang="en-US" sz="2900" dirty="0" smtClean="0">
                <a:solidFill>
                  <a:srgbClr val="FFFF00"/>
                </a:solidFill>
              </a:rPr>
              <a:t>         </a:t>
            </a:r>
            <a:r>
              <a:rPr lang="en-US" sz="2600" dirty="0" smtClean="0">
                <a:solidFill>
                  <a:srgbClr val="FFFF00"/>
                </a:solidFill>
              </a:rPr>
              <a:t>Solving for VSWR and Return Loss in 	          	               terms of power:</a:t>
            </a:r>
            <a:br>
              <a:rPr lang="en-US" sz="2600" dirty="0" smtClean="0">
                <a:solidFill>
                  <a:srgbClr val="FFFF00"/>
                </a:solidFill>
              </a:rPr>
            </a:br>
            <a:r>
              <a:rPr lang="en-US" sz="2900" dirty="0" smtClean="0">
                <a:solidFill>
                  <a:srgbClr val="FFFF00"/>
                </a:solidFill>
              </a:rPr>
              <a:t/>
            </a:r>
            <a:br>
              <a:rPr lang="en-US" sz="2900" dirty="0" smtClean="0">
                <a:solidFill>
                  <a:srgbClr val="FFFF00"/>
                </a:solidFill>
              </a:rPr>
            </a:br>
            <a:r>
              <a:rPr lang="en-US" sz="3100" dirty="0" smtClean="0">
                <a:solidFill>
                  <a:srgbClr val="FFFF00"/>
                </a:solidFill>
              </a:rPr>
              <a:t> 	</a:t>
            </a:r>
            <a:r>
              <a:rPr lang="en-US" sz="2100" b="0" dirty="0" smtClean="0">
                <a:solidFill>
                  <a:schemeClr val="tx1"/>
                </a:solidFill>
              </a:rPr>
              <a:t>Since v</a:t>
            </a:r>
            <a:r>
              <a:rPr lang="en-US" sz="2100" b="0" baseline="-25000" dirty="0" smtClean="0">
                <a:solidFill>
                  <a:schemeClr val="tx1"/>
                </a:solidFill>
              </a:rPr>
              <a:t>r</a:t>
            </a:r>
            <a:r>
              <a:rPr lang="en-US" sz="2100" b="0" dirty="0" smtClean="0">
                <a:solidFill>
                  <a:schemeClr val="tx1"/>
                </a:solidFill>
              </a:rPr>
              <a:t> = |</a:t>
            </a:r>
            <a:r>
              <a:rPr lang="el-GR" sz="2100" b="0" dirty="0" smtClean="0">
                <a:solidFill>
                  <a:schemeClr val="tx1"/>
                </a:solidFill>
              </a:rPr>
              <a:t>Γ</a:t>
            </a:r>
            <a:r>
              <a:rPr lang="en-US" sz="2100" b="0" dirty="0" smtClean="0">
                <a:solidFill>
                  <a:schemeClr val="tx1"/>
                </a:solidFill>
              </a:rPr>
              <a:t>|  x v</a:t>
            </a:r>
            <a:r>
              <a:rPr lang="en-US" sz="2100" b="0" baseline="-25000" dirty="0" smtClean="0">
                <a:solidFill>
                  <a:schemeClr val="tx1"/>
                </a:solidFill>
              </a:rPr>
              <a:t>f, </a:t>
            </a:r>
            <a:r>
              <a:rPr lang="en-US" sz="2100" b="0" dirty="0" smtClean="0">
                <a:solidFill>
                  <a:schemeClr val="tx1"/>
                </a:solidFill>
              </a:rPr>
              <a:t>it can be shown that:</a:t>
            </a:r>
            <a:br>
              <a:rPr lang="en-US" sz="2100" b="0" dirty="0" smtClean="0">
                <a:solidFill>
                  <a:schemeClr val="tx1"/>
                </a:solidFill>
              </a:rPr>
            </a:br>
            <a:r>
              <a:rPr lang="en-US" sz="2100" b="0" dirty="0" smtClean="0">
                <a:solidFill>
                  <a:schemeClr val="tx1"/>
                </a:solidFill>
              </a:rPr>
              <a:t>		           </a:t>
            </a:r>
            <a:r>
              <a:rPr lang="en-US" sz="2100" b="0" dirty="0" smtClean="0">
                <a:solidFill>
                  <a:srgbClr val="FF0000"/>
                </a:solidFill>
              </a:rPr>
              <a:t>P</a:t>
            </a:r>
            <a:r>
              <a:rPr lang="en-US" sz="2100" b="0" baseline="-25000" dirty="0" smtClean="0">
                <a:solidFill>
                  <a:srgbClr val="FF0000"/>
                </a:solidFill>
              </a:rPr>
              <a:t>r</a:t>
            </a:r>
            <a:r>
              <a:rPr lang="en-US" sz="2100" b="0" dirty="0" smtClean="0">
                <a:solidFill>
                  <a:srgbClr val="FF0000"/>
                </a:solidFill>
              </a:rPr>
              <a:t> = |</a:t>
            </a:r>
            <a:r>
              <a:rPr lang="el-GR" sz="2100" b="0" dirty="0" smtClean="0">
                <a:solidFill>
                  <a:srgbClr val="FF0000"/>
                </a:solidFill>
              </a:rPr>
              <a:t>Γ</a:t>
            </a:r>
            <a:r>
              <a:rPr lang="en-US" sz="2100" b="0" dirty="0" smtClean="0">
                <a:solidFill>
                  <a:srgbClr val="FF0000"/>
                </a:solidFill>
              </a:rPr>
              <a:t>|</a:t>
            </a:r>
            <a:r>
              <a:rPr lang="en-US" sz="2100" b="0" baseline="30000" dirty="0" smtClean="0">
                <a:solidFill>
                  <a:srgbClr val="FF0000"/>
                </a:solidFill>
              </a:rPr>
              <a:t>2</a:t>
            </a:r>
            <a:r>
              <a:rPr lang="en-US" sz="2100" b="0" dirty="0" smtClean="0">
                <a:solidFill>
                  <a:srgbClr val="FF0000"/>
                </a:solidFill>
              </a:rPr>
              <a:t> </a:t>
            </a:r>
            <a:r>
              <a:rPr lang="en-US" sz="2000" b="0" dirty="0" smtClean="0">
                <a:solidFill>
                  <a:srgbClr val="FF0000"/>
                </a:solidFill>
              </a:rPr>
              <a:t>x</a:t>
            </a:r>
            <a:r>
              <a:rPr lang="en-US" sz="2100" b="0" dirty="0" smtClean="0">
                <a:solidFill>
                  <a:srgbClr val="FF0000"/>
                </a:solidFill>
              </a:rPr>
              <a:t> P</a:t>
            </a:r>
            <a:r>
              <a:rPr lang="en-US" sz="2100" b="0" baseline="-25000" dirty="0" smtClean="0">
                <a:solidFill>
                  <a:srgbClr val="FF0000"/>
                </a:solidFill>
              </a:rPr>
              <a:t>f  </a:t>
            </a:r>
            <a:r>
              <a:rPr lang="en-US" sz="2100" b="0" dirty="0" smtClean="0">
                <a:solidFill>
                  <a:schemeClr val="tx1"/>
                </a:solidFill>
              </a:rPr>
              <a:t>Return Loss in dB can also 					be calculated as:</a:t>
            </a:r>
            <a:br>
              <a:rPr lang="en-US" sz="2100" b="0" dirty="0" smtClean="0">
                <a:solidFill>
                  <a:schemeClr val="tx1"/>
                </a:solidFill>
              </a:rPr>
            </a:br>
            <a:r>
              <a:rPr lang="en-US" sz="2100" b="0" dirty="0" smtClean="0">
                <a:solidFill>
                  <a:schemeClr val="tx1"/>
                </a:solidFill>
              </a:rPr>
              <a:t>		           </a:t>
            </a:r>
            <a:r>
              <a:rPr lang="en-US" sz="2100" b="0" dirty="0" smtClean="0">
                <a:solidFill>
                  <a:srgbClr val="FF0000"/>
                </a:solidFill>
              </a:rPr>
              <a:t>RL</a:t>
            </a:r>
            <a:r>
              <a:rPr lang="en-US" sz="2100" b="0" baseline="-25000" dirty="0" smtClean="0">
                <a:solidFill>
                  <a:srgbClr val="FF0000"/>
                </a:solidFill>
              </a:rPr>
              <a:t>dB</a:t>
            </a:r>
            <a:r>
              <a:rPr lang="en-US" sz="2100" b="0" dirty="0" smtClean="0">
                <a:solidFill>
                  <a:srgbClr val="FF0000"/>
                </a:solidFill>
              </a:rPr>
              <a:t> = 10 </a:t>
            </a:r>
            <a:r>
              <a:rPr lang="en-US" sz="1900" b="0" dirty="0" smtClean="0">
                <a:solidFill>
                  <a:srgbClr val="FF0000"/>
                </a:solidFill>
              </a:rPr>
              <a:t>x</a:t>
            </a:r>
            <a:r>
              <a:rPr lang="en-US" sz="2100" b="0" dirty="0" smtClean="0">
                <a:solidFill>
                  <a:srgbClr val="FF0000"/>
                </a:solidFill>
              </a:rPr>
              <a:t> LOG (P</a:t>
            </a:r>
            <a:r>
              <a:rPr lang="en-US" sz="2100" b="0" baseline="-25000" dirty="0" smtClean="0">
                <a:solidFill>
                  <a:srgbClr val="FF0000"/>
                </a:solidFill>
              </a:rPr>
              <a:t>f</a:t>
            </a:r>
            <a:r>
              <a:rPr lang="en-US" sz="2100" b="0" dirty="0" smtClean="0">
                <a:solidFill>
                  <a:srgbClr val="FF0000"/>
                </a:solidFill>
              </a:rPr>
              <a:t> / P</a:t>
            </a:r>
            <a:r>
              <a:rPr lang="en-US" sz="2100" b="0" baseline="-25000" dirty="0" smtClean="0">
                <a:solidFill>
                  <a:srgbClr val="FF0000"/>
                </a:solidFill>
              </a:rPr>
              <a:t>r</a:t>
            </a:r>
            <a:r>
              <a:rPr lang="en-US" sz="2100" b="0" dirty="0" smtClean="0">
                <a:solidFill>
                  <a:srgbClr val="FF0000"/>
                </a:solidFill>
              </a:rPr>
              <a:t>)</a:t>
            </a:r>
            <a:r>
              <a:rPr lang="en-US" sz="2100" b="0" dirty="0" smtClean="0">
                <a:solidFill>
                  <a:schemeClr val="tx1"/>
                </a:solidFill>
              </a:rPr>
              <a:t>,</a:t>
            </a:r>
            <a:r>
              <a:rPr lang="en-US" sz="2100" b="0" dirty="0" smtClean="0">
                <a:solidFill>
                  <a:srgbClr val="FF0000"/>
                </a:solidFill>
              </a:rPr>
              <a:t> </a:t>
            </a:r>
            <a:r>
              <a:rPr lang="en-US" sz="2100" b="0" dirty="0" smtClean="0">
                <a:solidFill>
                  <a:schemeClr val="tx1"/>
                </a:solidFill>
              </a:rPr>
              <a:t>also</a:t>
            </a:r>
            <a:br>
              <a:rPr lang="en-US" sz="2100" b="0" dirty="0" smtClean="0">
                <a:solidFill>
                  <a:schemeClr val="tx1"/>
                </a:solidFill>
              </a:rPr>
            </a:br>
            <a:r>
              <a:rPr lang="en-US" sz="2100" b="0" dirty="0" smtClean="0">
                <a:solidFill>
                  <a:schemeClr val="tx1"/>
                </a:solidFill>
              </a:rPr>
              <a:t>                                            ______</a:t>
            </a:r>
            <a:br>
              <a:rPr lang="en-US" sz="2100" b="0" dirty="0" smtClean="0">
                <a:solidFill>
                  <a:schemeClr val="tx1"/>
                </a:solidFill>
              </a:rPr>
            </a:br>
            <a:r>
              <a:rPr lang="en-US" sz="2100" b="0" dirty="0" smtClean="0">
                <a:solidFill>
                  <a:schemeClr val="tx1"/>
                </a:solidFill>
              </a:rPr>
              <a:t>			|</a:t>
            </a:r>
            <a:r>
              <a:rPr lang="el-GR" sz="2100" b="0" dirty="0" smtClean="0">
                <a:solidFill>
                  <a:schemeClr val="tx1"/>
                </a:solidFill>
              </a:rPr>
              <a:t>Γ</a:t>
            </a:r>
            <a:r>
              <a:rPr lang="en-US" sz="2100" b="0" dirty="0" smtClean="0">
                <a:solidFill>
                  <a:schemeClr val="tx1"/>
                </a:solidFill>
              </a:rPr>
              <a:t>| = √ (P</a:t>
            </a:r>
            <a:r>
              <a:rPr lang="en-US" sz="2100" b="0" baseline="-25000" dirty="0" smtClean="0">
                <a:solidFill>
                  <a:schemeClr val="tx1"/>
                </a:solidFill>
              </a:rPr>
              <a:t>r </a:t>
            </a:r>
            <a:r>
              <a:rPr lang="en-US" sz="2100" b="0" dirty="0" smtClean="0">
                <a:solidFill>
                  <a:schemeClr val="tx1"/>
                </a:solidFill>
              </a:rPr>
              <a:t>/ P</a:t>
            </a:r>
            <a:r>
              <a:rPr lang="en-US" sz="2100" b="0" baseline="-25000" dirty="0" smtClean="0">
                <a:solidFill>
                  <a:schemeClr val="tx1"/>
                </a:solidFill>
              </a:rPr>
              <a:t>f</a:t>
            </a:r>
            <a:r>
              <a:rPr lang="en-US" sz="2100" b="0" dirty="0" smtClean="0">
                <a:solidFill>
                  <a:schemeClr val="tx1"/>
                </a:solidFill>
              </a:rPr>
              <a:t>)    then:</a:t>
            </a:r>
            <a:r>
              <a:rPr lang="en-US" sz="2100" dirty="0" smtClean="0">
                <a:solidFill>
                  <a:srgbClr val="FFFF00"/>
                </a:solidFill>
              </a:rPr>
              <a:t>            </a:t>
            </a:r>
            <a:br>
              <a:rPr lang="en-US" sz="2100" dirty="0" smtClean="0">
                <a:solidFill>
                  <a:srgbClr val="FFFF00"/>
                </a:solidFill>
              </a:rPr>
            </a:br>
            <a:r>
              <a:rPr lang="en-US" sz="2100" dirty="0" smtClean="0">
                <a:solidFill>
                  <a:srgbClr val="FFFF00"/>
                </a:solidFill>
              </a:rPr>
              <a:t>		               </a:t>
            </a:r>
            <a:r>
              <a:rPr lang="en-US" sz="2100" b="0" dirty="0" smtClean="0">
                <a:solidFill>
                  <a:srgbClr val="FF0000"/>
                </a:solidFill>
              </a:rPr>
              <a:t>_______                  _______</a:t>
            </a:r>
            <a:r>
              <a:rPr lang="en-US" sz="2100" dirty="0" smtClean="0"/>
              <a:t/>
            </a:r>
            <a:br>
              <a:rPr lang="en-US" sz="2100" dirty="0" smtClean="0"/>
            </a:br>
            <a:r>
              <a:rPr lang="en-US" sz="2100" dirty="0" smtClean="0"/>
              <a:t>	</a:t>
            </a:r>
            <a:r>
              <a:rPr lang="en-US" sz="2100" b="0" dirty="0" smtClean="0">
                <a:solidFill>
                  <a:srgbClr val="FF0000"/>
                </a:solidFill>
              </a:rPr>
              <a:t>VSWR = </a:t>
            </a:r>
            <a:r>
              <a:rPr lang="en-US" sz="2400" b="0" dirty="0" smtClean="0">
                <a:solidFill>
                  <a:srgbClr val="FF0000"/>
                </a:solidFill>
              </a:rPr>
              <a:t> </a:t>
            </a:r>
            <a:r>
              <a:rPr lang="en-US" sz="2900" b="0" dirty="0" smtClean="0">
                <a:solidFill>
                  <a:srgbClr val="FF0000"/>
                </a:solidFill>
              </a:rPr>
              <a:t>[</a:t>
            </a:r>
            <a:r>
              <a:rPr lang="en-US" sz="2100" b="0" dirty="0" smtClean="0">
                <a:solidFill>
                  <a:srgbClr val="FF0000"/>
                </a:solidFill>
              </a:rPr>
              <a:t>1 + </a:t>
            </a:r>
            <a:r>
              <a:rPr lang="en-US" sz="2900" b="0" dirty="0" smtClean="0">
                <a:solidFill>
                  <a:srgbClr val="FF0000"/>
                </a:solidFill>
              </a:rPr>
              <a:t>√</a:t>
            </a:r>
            <a:r>
              <a:rPr lang="en-US" sz="2100" b="0" dirty="0" smtClean="0">
                <a:solidFill>
                  <a:srgbClr val="FF0000"/>
                </a:solidFill>
              </a:rPr>
              <a:t> (P</a:t>
            </a:r>
            <a:r>
              <a:rPr lang="en-US" sz="2100" b="0" baseline="-25000" dirty="0" smtClean="0">
                <a:solidFill>
                  <a:srgbClr val="FF0000"/>
                </a:solidFill>
              </a:rPr>
              <a:t>r</a:t>
            </a:r>
            <a:r>
              <a:rPr lang="en-US" sz="2100" b="0" dirty="0" smtClean="0">
                <a:solidFill>
                  <a:srgbClr val="FF0000"/>
                </a:solidFill>
              </a:rPr>
              <a:t> / P</a:t>
            </a:r>
            <a:r>
              <a:rPr lang="en-US" sz="2100" b="0" baseline="-25000" dirty="0" smtClean="0">
                <a:solidFill>
                  <a:srgbClr val="FF0000"/>
                </a:solidFill>
              </a:rPr>
              <a:t>f</a:t>
            </a:r>
            <a:r>
              <a:rPr lang="en-US" sz="2100" b="0" dirty="0" smtClean="0">
                <a:solidFill>
                  <a:srgbClr val="FF0000"/>
                </a:solidFill>
              </a:rPr>
              <a:t> ) </a:t>
            </a:r>
            <a:r>
              <a:rPr lang="en-US" sz="2900" b="0" dirty="0" smtClean="0">
                <a:solidFill>
                  <a:srgbClr val="FF0000"/>
                </a:solidFill>
              </a:rPr>
              <a:t>]</a:t>
            </a:r>
            <a:r>
              <a:rPr lang="en-US" sz="2100" b="0" dirty="0" smtClean="0">
                <a:solidFill>
                  <a:srgbClr val="FF0000"/>
                </a:solidFill>
              </a:rPr>
              <a:t> </a:t>
            </a:r>
            <a:r>
              <a:rPr lang="en-US" sz="2900" b="0" dirty="0" smtClean="0">
                <a:solidFill>
                  <a:srgbClr val="FF0000"/>
                </a:solidFill>
              </a:rPr>
              <a:t>/</a:t>
            </a:r>
            <a:r>
              <a:rPr lang="en-US" sz="2100" b="0" dirty="0" smtClean="0">
                <a:solidFill>
                  <a:srgbClr val="FF0000"/>
                </a:solidFill>
              </a:rPr>
              <a:t> </a:t>
            </a:r>
            <a:r>
              <a:rPr lang="en-US" sz="2900" b="0" dirty="0" smtClean="0">
                <a:solidFill>
                  <a:srgbClr val="FF0000"/>
                </a:solidFill>
              </a:rPr>
              <a:t>[</a:t>
            </a:r>
            <a:r>
              <a:rPr lang="en-US" sz="2100" b="0" dirty="0" smtClean="0">
                <a:solidFill>
                  <a:srgbClr val="FF0000"/>
                </a:solidFill>
              </a:rPr>
              <a:t> 1 - </a:t>
            </a:r>
            <a:r>
              <a:rPr lang="en-US" sz="2900" b="0" dirty="0" smtClean="0">
                <a:solidFill>
                  <a:srgbClr val="FF0000"/>
                </a:solidFill>
              </a:rPr>
              <a:t>√</a:t>
            </a:r>
            <a:r>
              <a:rPr lang="en-US" sz="2100" b="0" dirty="0" smtClean="0">
                <a:solidFill>
                  <a:srgbClr val="FF0000"/>
                </a:solidFill>
              </a:rPr>
              <a:t> (P</a:t>
            </a:r>
            <a:r>
              <a:rPr lang="en-US" sz="2100" b="0" baseline="-25000" dirty="0" smtClean="0">
                <a:solidFill>
                  <a:srgbClr val="FF0000"/>
                </a:solidFill>
              </a:rPr>
              <a:t>r</a:t>
            </a:r>
            <a:r>
              <a:rPr lang="en-US" sz="2100" b="0" dirty="0" smtClean="0">
                <a:solidFill>
                  <a:srgbClr val="FF0000"/>
                </a:solidFill>
              </a:rPr>
              <a:t> / P</a:t>
            </a:r>
            <a:r>
              <a:rPr lang="en-US" sz="2100" b="0" baseline="-25000" dirty="0" smtClean="0">
                <a:solidFill>
                  <a:srgbClr val="FF0000"/>
                </a:solidFill>
              </a:rPr>
              <a:t>f</a:t>
            </a:r>
            <a:r>
              <a:rPr lang="en-US" sz="2100" b="0" dirty="0" smtClean="0">
                <a:solidFill>
                  <a:srgbClr val="FF0000"/>
                </a:solidFill>
              </a:rPr>
              <a:t> ) </a:t>
            </a:r>
            <a:r>
              <a:rPr lang="en-US" sz="2900" b="0" dirty="0" smtClean="0">
                <a:solidFill>
                  <a:srgbClr val="FF0000"/>
                </a:solidFill>
              </a:rPr>
              <a:t>]</a:t>
            </a: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	Also, for a </a:t>
            </a:r>
            <a:r>
              <a:rPr lang="en-US" sz="2100" b="0" dirty="0" smtClean="0">
                <a:solidFill>
                  <a:srgbClr val="FF0000"/>
                </a:solidFill>
              </a:rPr>
              <a:t>resistive load  </a:t>
            </a:r>
            <a:r>
              <a:rPr lang="en-US" sz="2100" b="0" dirty="0" smtClean="0">
                <a:solidFill>
                  <a:schemeClr val="tx1"/>
                </a:solidFill>
              </a:rPr>
              <a:t>(antenna at or very</a:t>
            </a:r>
            <a:br>
              <a:rPr lang="en-US" sz="2100" b="0" dirty="0" smtClean="0">
                <a:solidFill>
                  <a:schemeClr val="tx1"/>
                </a:solidFill>
              </a:rPr>
            </a:br>
            <a:r>
              <a:rPr lang="en-US" sz="2100" b="0" dirty="0" smtClean="0">
                <a:solidFill>
                  <a:schemeClr val="tx1"/>
                </a:solidFill>
              </a:rPr>
              <a:t>				    close to resonance):</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	  </a:t>
            </a:r>
            <a:r>
              <a:rPr lang="en-US" sz="2100" b="0" dirty="0" smtClean="0">
                <a:solidFill>
                  <a:srgbClr val="FF0000"/>
                </a:solidFill>
              </a:rPr>
              <a:t>VSWR = R</a:t>
            </a:r>
            <a:r>
              <a:rPr lang="en-US" sz="2100" b="0" baseline="-25000" dirty="0" smtClean="0">
                <a:solidFill>
                  <a:srgbClr val="FF0000"/>
                </a:solidFill>
              </a:rPr>
              <a:t>L</a:t>
            </a:r>
            <a:r>
              <a:rPr lang="en-US" sz="2100" b="0" dirty="0" smtClean="0">
                <a:solidFill>
                  <a:srgbClr val="FF0000"/>
                </a:solidFill>
              </a:rPr>
              <a:t> / Z</a:t>
            </a:r>
            <a:r>
              <a:rPr lang="en-US" sz="2100" b="0" baseline="-25000" dirty="0" smtClean="0">
                <a:solidFill>
                  <a:srgbClr val="FF0000"/>
                </a:solidFill>
              </a:rPr>
              <a:t>0</a:t>
            </a:r>
            <a:r>
              <a:rPr lang="en-US" sz="2100" b="0" dirty="0" smtClean="0">
                <a:solidFill>
                  <a:srgbClr val="FF0000"/>
                </a:solidFill>
              </a:rPr>
              <a:t>, or Z</a:t>
            </a:r>
            <a:r>
              <a:rPr lang="en-US" sz="2100" b="0" baseline="-25000" dirty="0" smtClean="0">
                <a:solidFill>
                  <a:srgbClr val="FF0000"/>
                </a:solidFill>
              </a:rPr>
              <a:t>0</a:t>
            </a:r>
            <a:r>
              <a:rPr lang="en-US" sz="2100" b="0" dirty="0" smtClean="0">
                <a:solidFill>
                  <a:srgbClr val="FF0000"/>
                </a:solidFill>
              </a:rPr>
              <a:t> / R</a:t>
            </a:r>
            <a:r>
              <a:rPr lang="en-US" sz="2100" b="0" baseline="-25000" dirty="0" smtClean="0">
                <a:solidFill>
                  <a:srgbClr val="FF0000"/>
                </a:solidFill>
              </a:rPr>
              <a:t>L</a:t>
            </a:r>
            <a:r>
              <a:rPr lang="en-US" sz="2100" b="0" dirty="0" smtClean="0">
                <a:solidFill>
                  <a:srgbClr val="FF0000"/>
                </a:solidFill>
              </a:rPr>
              <a:t> </a:t>
            </a:r>
            <a:r>
              <a:rPr lang="en-US" sz="2100" b="0" dirty="0" smtClean="0">
                <a:solidFill>
                  <a:schemeClr val="tx1"/>
                </a:solidFill>
              </a:rPr>
              <a:t>whichever gives a 	                                      	                                         result </a:t>
            </a:r>
            <a:r>
              <a:rPr lang="en-US" sz="2100" b="0" dirty="0" smtClean="0">
                <a:solidFill>
                  <a:srgbClr val="FF0000"/>
                </a:solidFill>
              </a:rPr>
              <a:t>greater</a:t>
            </a:r>
            <a:r>
              <a:rPr lang="en-US" sz="2100" b="0" dirty="0" smtClean="0">
                <a:solidFill>
                  <a:schemeClr val="tx1"/>
                </a:solidFill>
              </a:rPr>
              <a:t> than 1</a:t>
            </a:r>
            <a:endParaRPr lang="en-US" sz="2100" b="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8200"/>
            <a:ext cx="8183880" cy="1051560"/>
          </a:xfrm>
        </p:spPr>
        <p:txBody>
          <a:bodyPr>
            <a:normAutofit fontScale="90000"/>
          </a:bodyPr>
          <a:lstStyle/>
          <a:p>
            <a:r>
              <a:rPr lang="en-US" sz="3200" dirty="0" smtClean="0">
                <a:solidFill>
                  <a:srgbClr val="FFFF00"/>
                </a:solidFill>
              </a:rPr>
              <a:t>Define Forward Transmission Loss in dB (L</a:t>
            </a:r>
            <a:r>
              <a:rPr lang="en-US" sz="3200" baseline="-25000" dirty="0" smtClean="0">
                <a:solidFill>
                  <a:srgbClr val="FFFF00"/>
                </a:solidFill>
              </a:rPr>
              <a:t>F dB</a:t>
            </a:r>
            <a:r>
              <a:rPr lang="en-US" sz="3200" dirty="0" smtClean="0">
                <a:solidFill>
                  <a:srgbClr val="FFFF00"/>
                </a:solidFill>
              </a:rPr>
              <a:t>) and Efficiency Loss in dB:</a:t>
            </a:r>
            <a:r>
              <a:rPr lang="en-US" dirty="0" smtClean="0"/>
              <a:t/>
            </a:r>
            <a:br>
              <a:rPr lang="en-US" dirty="0" smtClean="0"/>
            </a:br>
            <a:r>
              <a:rPr lang="en-US" dirty="0" smtClean="0"/>
              <a:t/>
            </a:r>
            <a:br>
              <a:rPr lang="en-US" dirty="0" smtClean="0"/>
            </a:br>
            <a:r>
              <a:rPr lang="en-US" sz="2600" dirty="0" smtClean="0">
                <a:solidFill>
                  <a:schemeClr val="tx1"/>
                </a:solidFill>
              </a:rPr>
              <a:t>	</a:t>
            </a:r>
            <a:r>
              <a:rPr lang="en-US" sz="2600" b="0" dirty="0" smtClean="0">
                <a:solidFill>
                  <a:srgbClr val="FF0000"/>
                </a:solidFill>
              </a:rPr>
              <a:t>L</a:t>
            </a:r>
            <a:r>
              <a:rPr lang="en-US" sz="2600" b="0" baseline="-25000" dirty="0" smtClean="0">
                <a:solidFill>
                  <a:srgbClr val="FF0000"/>
                </a:solidFill>
              </a:rPr>
              <a:t>f</a:t>
            </a:r>
            <a:r>
              <a:rPr lang="en-US" sz="2600" b="0" dirty="0" smtClean="0">
                <a:solidFill>
                  <a:srgbClr val="FF0000"/>
                </a:solidFill>
              </a:rPr>
              <a:t> </a:t>
            </a:r>
            <a:r>
              <a:rPr lang="en-US" sz="2600" b="0" baseline="-25000" dirty="0" smtClean="0">
                <a:solidFill>
                  <a:srgbClr val="FF0000"/>
                </a:solidFill>
              </a:rPr>
              <a:t>dB </a:t>
            </a:r>
            <a:r>
              <a:rPr lang="en-US" sz="2600" b="0" dirty="0" smtClean="0">
                <a:solidFill>
                  <a:srgbClr val="FF0000"/>
                </a:solidFill>
              </a:rPr>
              <a:t>= -10 </a:t>
            </a:r>
            <a:r>
              <a:rPr lang="en-US" sz="2100" b="0" dirty="0" smtClean="0">
                <a:solidFill>
                  <a:srgbClr val="FF0000"/>
                </a:solidFill>
              </a:rPr>
              <a:t>x</a:t>
            </a:r>
            <a:r>
              <a:rPr lang="en-US" sz="2600" b="0" dirty="0" smtClean="0">
                <a:solidFill>
                  <a:srgbClr val="FF0000"/>
                </a:solidFill>
              </a:rPr>
              <a:t> LOG </a:t>
            </a:r>
            <a:r>
              <a:rPr lang="en-US" sz="3100" b="0" dirty="0" smtClean="0">
                <a:solidFill>
                  <a:srgbClr val="FF0000"/>
                </a:solidFill>
              </a:rPr>
              <a:t>(</a:t>
            </a:r>
            <a:r>
              <a:rPr lang="en-US" sz="2600" b="0" dirty="0" smtClean="0">
                <a:solidFill>
                  <a:srgbClr val="FF0000"/>
                </a:solidFill>
              </a:rPr>
              <a:t> 1 -|</a:t>
            </a:r>
            <a:r>
              <a:rPr lang="el-GR" sz="2600" b="0" dirty="0" smtClean="0">
                <a:solidFill>
                  <a:srgbClr val="FF0000"/>
                </a:solidFill>
              </a:rPr>
              <a:t>Γ</a:t>
            </a:r>
            <a:r>
              <a:rPr lang="en-US" sz="2600" b="0" dirty="0" smtClean="0">
                <a:solidFill>
                  <a:srgbClr val="FF0000"/>
                </a:solidFill>
              </a:rPr>
              <a:t>|</a:t>
            </a:r>
            <a:r>
              <a:rPr lang="en-US" sz="2600" b="0" baseline="30000" dirty="0" smtClean="0">
                <a:solidFill>
                  <a:srgbClr val="FF0000"/>
                </a:solidFill>
              </a:rPr>
              <a:t>2</a:t>
            </a:r>
            <a:r>
              <a:rPr lang="en-US" sz="2600" b="0" dirty="0" smtClean="0">
                <a:solidFill>
                  <a:srgbClr val="FF0000"/>
                </a:solidFill>
              </a:rPr>
              <a:t> </a:t>
            </a:r>
            <a:r>
              <a:rPr lang="en-US" sz="3100" b="0" dirty="0" smtClean="0">
                <a:solidFill>
                  <a:srgbClr val="FF0000"/>
                </a:solidFill>
              </a:rPr>
              <a:t>)</a:t>
            </a:r>
            <a:r>
              <a:rPr lang="en-US" sz="2600" b="0" dirty="0" smtClean="0">
                <a:solidFill>
                  <a:srgbClr val="FF0000"/>
                </a:solidFill>
              </a:rPr>
              <a:t>   -&gt;</a:t>
            </a:r>
            <a:r>
              <a:rPr lang="en-US" sz="2600" b="0" dirty="0" smtClean="0">
                <a:solidFill>
                  <a:schemeClr val="tx1"/>
                </a:solidFill>
              </a:rPr>
              <a:t> S</a:t>
            </a:r>
            <a:r>
              <a:rPr lang="en-US" sz="2600" b="0" baseline="-25000" dirty="0" smtClean="0">
                <a:solidFill>
                  <a:schemeClr val="tx1"/>
                </a:solidFill>
              </a:rPr>
              <a:t>21</a:t>
            </a: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L</a:t>
            </a:r>
            <a:r>
              <a:rPr lang="en-US" sz="2600" b="0" baseline="-25000" dirty="0" smtClean="0">
                <a:solidFill>
                  <a:schemeClr val="tx1"/>
                </a:solidFill>
              </a:rPr>
              <a:t>f</a:t>
            </a:r>
            <a:r>
              <a:rPr lang="en-US" sz="2600" b="0" dirty="0" smtClean="0">
                <a:solidFill>
                  <a:schemeClr val="tx1"/>
                </a:solidFill>
              </a:rPr>
              <a:t> </a:t>
            </a:r>
            <a:r>
              <a:rPr lang="en-US" sz="2600" b="0" baseline="-25000" dirty="0" smtClean="0">
                <a:solidFill>
                  <a:schemeClr val="tx1"/>
                </a:solidFill>
              </a:rPr>
              <a:t>dB</a:t>
            </a:r>
            <a:r>
              <a:rPr lang="en-US" sz="2600" b="0" dirty="0" smtClean="0">
                <a:solidFill>
                  <a:schemeClr val="tx1"/>
                </a:solidFill>
              </a:rPr>
              <a:t> is also call efficiency loss in dB (</a:t>
            </a:r>
            <a:r>
              <a:rPr lang="el-GR" sz="2600" b="0" dirty="0" smtClean="0">
                <a:solidFill>
                  <a:schemeClr val="tx1"/>
                </a:solidFill>
              </a:rPr>
              <a:t>ζ</a:t>
            </a:r>
            <a:r>
              <a:rPr lang="en-US" sz="2600" b="0" dirty="0" smtClean="0">
                <a:solidFill>
                  <a:schemeClr val="tx1"/>
                </a:solidFill>
              </a:rPr>
              <a:t> </a:t>
            </a:r>
            <a:r>
              <a:rPr lang="en-US" sz="2600" b="0" baseline="-25000" dirty="0" smtClean="0">
                <a:solidFill>
                  <a:schemeClr val="tx1"/>
                </a:solidFill>
              </a:rPr>
              <a:t>dB</a:t>
            </a:r>
            <a:r>
              <a:rPr lang="en-US" sz="2600" b="0" dirty="0" smtClean="0">
                <a:solidFill>
                  <a:schemeClr val="tx1"/>
                </a:solidFill>
              </a:rPr>
              <a:t>):</a:t>
            </a:r>
            <a:br>
              <a:rPr lang="en-US" sz="2600" b="0" dirty="0" smtClean="0">
                <a:solidFill>
                  <a:schemeClr val="tx1"/>
                </a:solidFill>
              </a:rPr>
            </a:b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S</a:t>
            </a:r>
            <a:r>
              <a:rPr lang="en-US" sz="2600" b="0" baseline="-25000" dirty="0" smtClean="0">
                <a:solidFill>
                  <a:schemeClr val="tx1"/>
                </a:solidFill>
              </a:rPr>
              <a:t>21</a:t>
            </a:r>
            <a:r>
              <a:rPr lang="en-US" sz="2600" b="0" dirty="0" smtClean="0">
                <a:solidFill>
                  <a:schemeClr val="tx1"/>
                </a:solidFill>
              </a:rPr>
              <a:t> is also called </a:t>
            </a:r>
            <a:r>
              <a:rPr lang="en-US" sz="2600" b="0" dirty="0" smtClean="0">
                <a:solidFill>
                  <a:srgbClr val="FF0000"/>
                </a:solidFill>
              </a:rPr>
              <a:t>Insertion Loss</a:t>
            </a: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a:t>
            </a:r>
            <a:r>
              <a:rPr lang="el-GR" sz="2600" b="0" dirty="0" smtClean="0">
                <a:solidFill>
                  <a:srgbClr val="FF0000"/>
                </a:solidFill>
              </a:rPr>
              <a:t>ζ</a:t>
            </a:r>
            <a:r>
              <a:rPr lang="en-US" sz="2600" b="0" dirty="0" smtClean="0">
                <a:solidFill>
                  <a:srgbClr val="FF0000"/>
                </a:solidFill>
              </a:rPr>
              <a:t> </a:t>
            </a:r>
            <a:r>
              <a:rPr lang="en-US" sz="2600" b="0" baseline="-25000" dirty="0" smtClean="0">
                <a:solidFill>
                  <a:srgbClr val="FF0000"/>
                </a:solidFill>
              </a:rPr>
              <a:t>dB</a:t>
            </a:r>
            <a:r>
              <a:rPr lang="en-US" sz="2600" b="0" dirty="0" smtClean="0">
                <a:solidFill>
                  <a:srgbClr val="FF0000"/>
                </a:solidFill>
              </a:rPr>
              <a:t> = -10 </a:t>
            </a:r>
            <a:r>
              <a:rPr lang="en-US" sz="2100" b="0" dirty="0" smtClean="0">
                <a:solidFill>
                  <a:srgbClr val="FF0000"/>
                </a:solidFill>
              </a:rPr>
              <a:t>x</a:t>
            </a:r>
            <a:r>
              <a:rPr lang="en-US" sz="2600" b="0" dirty="0" smtClean="0">
                <a:solidFill>
                  <a:srgbClr val="FF0000"/>
                </a:solidFill>
              </a:rPr>
              <a:t> LOG </a:t>
            </a:r>
            <a:r>
              <a:rPr lang="en-US" sz="3100" b="0" dirty="0" smtClean="0">
                <a:solidFill>
                  <a:srgbClr val="FF0000"/>
                </a:solidFill>
              </a:rPr>
              <a:t>(</a:t>
            </a:r>
            <a:r>
              <a:rPr lang="en-US" sz="2600" b="0" dirty="0" smtClean="0">
                <a:solidFill>
                  <a:srgbClr val="FF0000"/>
                </a:solidFill>
              </a:rPr>
              <a:t>P</a:t>
            </a:r>
            <a:r>
              <a:rPr lang="en-US" sz="2600" b="0" baseline="-25000" dirty="0" smtClean="0">
                <a:solidFill>
                  <a:srgbClr val="FF0000"/>
                </a:solidFill>
              </a:rPr>
              <a:t>L</a:t>
            </a:r>
            <a:r>
              <a:rPr lang="en-US" sz="2600" b="0" dirty="0" smtClean="0">
                <a:solidFill>
                  <a:srgbClr val="FF0000"/>
                </a:solidFill>
              </a:rPr>
              <a:t> / P</a:t>
            </a:r>
            <a:r>
              <a:rPr lang="en-US" sz="2600" b="0" baseline="-25000" dirty="0" smtClean="0">
                <a:solidFill>
                  <a:srgbClr val="FF0000"/>
                </a:solidFill>
              </a:rPr>
              <a:t>t</a:t>
            </a:r>
            <a:r>
              <a:rPr lang="en-US" sz="3100" b="0" dirty="0" smtClean="0">
                <a:solidFill>
                  <a:srgbClr val="FF0000"/>
                </a:solidFill>
              </a:rPr>
              <a:t>) </a:t>
            </a:r>
            <a:r>
              <a:rPr lang="en-US" sz="2600" b="0" dirty="0" smtClean="0">
                <a:solidFill>
                  <a:srgbClr val="FF0000"/>
                </a:solidFill>
              </a:rPr>
              <a:t>or</a:t>
            </a:r>
            <a:br>
              <a:rPr lang="en-US" sz="2600" b="0" dirty="0" smtClean="0">
                <a:solidFill>
                  <a:srgbClr val="FF0000"/>
                </a:solidFill>
              </a:rPr>
            </a:br>
            <a:r>
              <a:rPr lang="en-US" sz="3100" b="0" dirty="0" smtClean="0">
                <a:solidFill>
                  <a:srgbClr val="FF0000"/>
                </a:solidFill>
              </a:rPr>
              <a:t/>
            </a:r>
            <a:br>
              <a:rPr lang="en-US" sz="3100" b="0" dirty="0" smtClean="0">
                <a:solidFill>
                  <a:srgbClr val="FF0000"/>
                </a:solidFill>
              </a:rPr>
            </a:br>
            <a:r>
              <a:rPr lang="en-US" sz="2600" b="0" dirty="0" smtClean="0">
                <a:solidFill>
                  <a:srgbClr val="FF0000"/>
                </a:solidFill>
              </a:rPr>
              <a:t>	</a:t>
            </a:r>
            <a:r>
              <a:rPr lang="el-GR" sz="2600" b="0" dirty="0" smtClean="0">
                <a:solidFill>
                  <a:srgbClr val="FF0000"/>
                </a:solidFill>
              </a:rPr>
              <a:t>ζ</a:t>
            </a:r>
            <a:r>
              <a:rPr lang="en-US" sz="2600" b="0" dirty="0" smtClean="0">
                <a:solidFill>
                  <a:srgbClr val="FF0000"/>
                </a:solidFill>
              </a:rPr>
              <a:t> </a:t>
            </a:r>
            <a:r>
              <a:rPr lang="en-US" sz="2600" b="0" baseline="-25000" dirty="0" smtClean="0">
                <a:solidFill>
                  <a:srgbClr val="FF0000"/>
                </a:solidFill>
              </a:rPr>
              <a:t>dB</a:t>
            </a:r>
            <a:r>
              <a:rPr lang="en-US" sz="2600" b="0" dirty="0" smtClean="0">
                <a:solidFill>
                  <a:srgbClr val="FF0000"/>
                </a:solidFill>
              </a:rPr>
              <a:t> = 10 </a:t>
            </a:r>
            <a:r>
              <a:rPr lang="en-US" sz="2100" b="0" dirty="0" smtClean="0">
                <a:solidFill>
                  <a:srgbClr val="FF0000"/>
                </a:solidFill>
              </a:rPr>
              <a:t>x</a:t>
            </a:r>
            <a:r>
              <a:rPr lang="en-US" sz="2600" b="0" dirty="0" smtClean="0">
                <a:solidFill>
                  <a:srgbClr val="FF0000"/>
                </a:solidFill>
              </a:rPr>
              <a:t> LOG (P</a:t>
            </a:r>
            <a:r>
              <a:rPr lang="en-US" sz="2600" b="0" baseline="-25000" dirty="0" smtClean="0">
                <a:solidFill>
                  <a:srgbClr val="FF0000"/>
                </a:solidFill>
              </a:rPr>
              <a:t>t</a:t>
            </a:r>
            <a:r>
              <a:rPr lang="en-US" sz="2600" b="0" dirty="0" smtClean="0">
                <a:solidFill>
                  <a:srgbClr val="FF0000"/>
                </a:solidFill>
              </a:rPr>
              <a:t> / P</a:t>
            </a:r>
            <a:r>
              <a:rPr lang="en-US" sz="2600" b="0" baseline="-25000" dirty="0" smtClean="0">
                <a:solidFill>
                  <a:srgbClr val="FF0000"/>
                </a:solidFill>
              </a:rPr>
              <a:t>L</a:t>
            </a:r>
            <a:r>
              <a:rPr lang="en-US" sz="2600" b="0" dirty="0" smtClean="0">
                <a:solidFill>
                  <a:srgbClr val="FF0000"/>
                </a:solidFill>
              </a:rPr>
              <a:t>)</a:t>
            </a:r>
            <a:endParaRPr lang="en-US" sz="2600" b="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183880" cy="1051560"/>
          </a:xfrm>
        </p:spPr>
        <p:txBody>
          <a:bodyPr>
            <a:noAutofit/>
          </a:bodyPr>
          <a:lstStyle/>
          <a:p>
            <a:r>
              <a:rPr lang="en-US" sz="2800" dirty="0" smtClean="0">
                <a:solidFill>
                  <a:srgbClr val="FFFF00"/>
                </a:solidFill>
              </a:rPr>
              <a:t>	</a:t>
            </a:r>
            <a:r>
              <a:rPr lang="en-US" sz="2700" dirty="0" smtClean="0">
                <a:solidFill>
                  <a:srgbClr val="FFFF00"/>
                </a:solidFill>
              </a:rPr>
              <a:t>Examples:</a:t>
            </a:r>
            <a:br>
              <a:rPr lang="en-US" sz="2700" dirty="0" smtClean="0">
                <a:solidFill>
                  <a:srgbClr val="FFFF00"/>
                </a:solidFill>
              </a:rPr>
            </a:br>
            <a:r>
              <a:rPr lang="en-US" sz="2700" dirty="0" smtClean="0">
                <a:solidFill>
                  <a:srgbClr val="FFFF00"/>
                </a:solidFill>
              </a:rPr>
              <a:t/>
            </a:r>
            <a:br>
              <a:rPr lang="en-US" sz="2700" dirty="0" smtClean="0">
                <a:solidFill>
                  <a:srgbClr val="FFFF00"/>
                </a:solidFill>
              </a:rPr>
            </a:br>
            <a:r>
              <a:rPr lang="en-US" sz="2700" dirty="0" smtClean="0">
                <a:solidFill>
                  <a:srgbClr val="FFFF00"/>
                </a:solidFill>
              </a:rPr>
              <a:t>	A 50 ohm transmitter connected 	to   	a </a:t>
            </a:r>
            <a:r>
              <a:rPr lang="en-US" sz="2700" b="0" dirty="0" smtClean="0">
                <a:solidFill>
                  <a:schemeClr val="tx2"/>
                </a:solidFill>
              </a:rPr>
              <a:t>lossless</a:t>
            </a:r>
            <a:r>
              <a:rPr lang="en-US" sz="2700" dirty="0" smtClean="0">
                <a:solidFill>
                  <a:srgbClr val="FFFF00"/>
                </a:solidFill>
              </a:rPr>
              <a:t> 50 ohm line, terminated  	in a resistive load, no matching 	device (</a:t>
            </a:r>
            <a:r>
              <a:rPr lang="en-US" sz="2700" dirty="0" err="1" smtClean="0">
                <a:solidFill>
                  <a:srgbClr val="FFFF00"/>
                </a:solidFill>
              </a:rPr>
              <a:t>Xmt</a:t>
            </a:r>
            <a:r>
              <a:rPr lang="en-US" sz="2700" dirty="0" smtClean="0">
                <a:solidFill>
                  <a:srgbClr val="FFFF00"/>
                </a:solidFill>
              </a:rPr>
              <a:t> power = 100 watts)</a:t>
            </a:r>
            <a:endParaRPr lang="en-US" sz="2700" dirty="0">
              <a:solidFill>
                <a:srgbClr val="FFFF00"/>
              </a:solidFill>
            </a:endParaRPr>
          </a:p>
        </p:txBody>
      </p:sp>
      <p:sp>
        <p:nvSpPr>
          <p:cNvPr id="3" name="Rectangle 2"/>
          <p:cNvSpPr/>
          <p:nvPr/>
        </p:nvSpPr>
        <p:spPr>
          <a:xfrm>
            <a:off x="685800" y="3429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Xmtter</a:t>
            </a:r>
            <a:endParaRPr lang="en-US" dirty="0" smtClean="0"/>
          </a:p>
          <a:p>
            <a:pPr algn="ctr"/>
            <a:r>
              <a:rPr lang="en-US" dirty="0" smtClean="0"/>
              <a:t>100 w</a:t>
            </a:r>
            <a:endParaRPr lang="en-US" dirty="0"/>
          </a:p>
        </p:txBody>
      </p:sp>
      <p:sp>
        <p:nvSpPr>
          <p:cNvPr id="4" name="Rectangle 3"/>
          <p:cNvSpPr/>
          <p:nvPr/>
        </p:nvSpPr>
        <p:spPr>
          <a:xfrm>
            <a:off x="2286000" y="34290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Directional</a:t>
            </a:r>
          </a:p>
          <a:p>
            <a:pPr algn="ctr"/>
            <a:r>
              <a:rPr lang="en-US" dirty="0" smtClean="0"/>
              <a:t>Wattmeter</a:t>
            </a:r>
            <a:endParaRPr lang="en-US" dirty="0"/>
          </a:p>
        </p:txBody>
      </p:sp>
      <p:sp>
        <p:nvSpPr>
          <p:cNvPr id="5" name="Rectangle 4"/>
          <p:cNvSpPr/>
          <p:nvPr/>
        </p:nvSpPr>
        <p:spPr>
          <a:xfrm>
            <a:off x="4191000" y="3657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Lossless line</a:t>
            </a:r>
            <a:endParaRPr lang="en-US" dirty="0"/>
          </a:p>
        </p:txBody>
      </p:sp>
      <p:sp>
        <p:nvSpPr>
          <p:cNvPr id="6" name="Rectangle 5"/>
          <p:cNvSpPr/>
          <p:nvPr/>
        </p:nvSpPr>
        <p:spPr>
          <a:xfrm>
            <a:off x="6705600" y="4267200"/>
            <a:ext cx="762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a:t>
            </a:r>
            <a:endParaRPr lang="en-US" dirty="0"/>
          </a:p>
        </p:txBody>
      </p:sp>
      <p:cxnSp>
        <p:nvCxnSpPr>
          <p:cNvPr id="8" name="Straight Arrow Connector 7"/>
          <p:cNvCxnSpPr/>
          <p:nvPr/>
        </p:nvCxnSpPr>
        <p:spPr>
          <a:xfrm rot="5400000">
            <a:off x="2209800" y="4648200"/>
            <a:ext cx="6096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277394" y="4647406"/>
            <a:ext cx="6096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62200" y="5029200"/>
            <a:ext cx="378630" cy="369332"/>
          </a:xfrm>
          <a:prstGeom prst="rect">
            <a:avLst/>
          </a:prstGeom>
          <a:noFill/>
        </p:spPr>
        <p:txBody>
          <a:bodyPr wrap="none" rtlCol="0">
            <a:spAutoFit/>
          </a:bodyPr>
          <a:lstStyle/>
          <a:p>
            <a:r>
              <a:rPr lang="en-US" dirty="0" smtClean="0"/>
              <a:t>P</a:t>
            </a:r>
            <a:r>
              <a:rPr lang="en-US" baseline="-25000" dirty="0" smtClean="0"/>
              <a:t>f</a:t>
            </a:r>
            <a:endParaRPr lang="en-US" baseline="-25000" dirty="0"/>
          </a:p>
        </p:txBody>
      </p:sp>
      <p:sp>
        <p:nvSpPr>
          <p:cNvPr id="11" name="TextBox 10"/>
          <p:cNvSpPr txBox="1"/>
          <p:nvPr/>
        </p:nvSpPr>
        <p:spPr>
          <a:xfrm>
            <a:off x="3352800" y="5029200"/>
            <a:ext cx="389850" cy="369332"/>
          </a:xfrm>
          <a:prstGeom prst="rect">
            <a:avLst/>
          </a:prstGeom>
          <a:noFill/>
        </p:spPr>
        <p:txBody>
          <a:bodyPr wrap="none" rtlCol="0">
            <a:spAutoFit/>
          </a:bodyPr>
          <a:lstStyle/>
          <a:p>
            <a:r>
              <a:rPr lang="en-US" dirty="0" smtClean="0"/>
              <a:t>P</a:t>
            </a:r>
            <a:r>
              <a:rPr lang="en-US" baseline="-25000" dirty="0" smtClean="0"/>
              <a:t>r</a:t>
            </a:r>
            <a:endParaRPr lang="en-US" baseline="-25000" dirty="0"/>
          </a:p>
        </p:txBody>
      </p:sp>
      <p:cxnSp>
        <p:nvCxnSpPr>
          <p:cNvPr id="13" name="Straight Arrow Connector 12"/>
          <p:cNvCxnSpPr>
            <a:stCxn id="3" idx="3"/>
            <a:endCxn id="4" idx="1"/>
          </p:cNvCxnSpPr>
          <p:nvPr/>
        </p:nvCxnSpPr>
        <p:spPr>
          <a:xfrm>
            <a:off x="1828800" y="3886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10000" y="3962400"/>
            <a:ext cx="304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6019800" y="3886200"/>
            <a:ext cx="10668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6" idx="0"/>
          </p:cNvCxnSpPr>
          <p:nvPr/>
        </p:nvCxnSpPr>
        <p:spPr>
          <a:xfrm rot="5400000">
            <a:off x="6896100" y="40767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91400" y="3733800"/>
            <a:ext cx="409086" cy="369332"/>
          </a:xfrm>
          <a:prstGeom prst="rect">
            <a:avLst/>
          </a:prstGeom>
          <a:noFill/>
        </p:spPr>
        <p:txBody>
          <a:bodyPr wrap="none" rtlCol="0">
            <a:spAutoFit/>
          </a:bodyPr>
          <a:lstStyle/>
          <a:p>
            <a:r>
              <a:rPr lang="en-US" dirty="0" smtClean="0"/>
              <a:t>P</a:t>
            </a:r>
            <a:r>
              <a:rPr lang="en-US" baseline="-25000" dirty="0" smtClean="0"/>
              <a:t>L</a:t>
            </a:r>
            <a:endParaRPr lang="en-US" baseline="-25000" dirty="0"/>
          </a:p>
        </p:txBody>
      </p:sp>
      <p:cxnSp>
        <p:nvCxnSpPr>
          <p:cNvPr id="37" name="Straight Arrow Connector 36"/>
          <p:cNvCxnSpPr>
            <a:stCxn id="35" idx="1"/>
          </p:cNvCxnSpPr>
          <p:nvPr/>
        </p:nvCxnSpPr>
        <p:spPr>
          <a:xfrm rot="10800000" flipV="1">
            <a:off x="7239000" y="3918466"/>
            <a:ext cx="152400" cy="1201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76800"/>
            <a:ext cx="8183880" cy="1051560"/>
          </a:xfrm>
        </p:spPr>
        <p:txBody>
          <a:bodyPr>
            <a:normAutofit fontScale="90000"/>
          </a:bodyPr>
          <a:lstStyle/>
          <a:p>
            <a:r>
              <a:rPr lang="en-US" sz="2900" dirty="0" smtClean="0">
                <a:solidFill>
                  <a:srgbClr val="FFFF00"/>
                </a:solidFill>
              </a:rPr>
              <a:t>	Example 1:</a:t>
            </a:r>
            <a:br>
              <a:rPr lang="en-US" sz="2900" dirty="0" smtClean="0">
                <a:solidFill>
                  <a:srgbClr val="FFFF00"/>
                </a:solidFill>
              </a:rPr>
            </a:br>
            <a:r>
              <a:rPr lang="en-US" sz="2900" dirty="0" smtClean="0">
                <a:solidFill>
                  <a:srgbClr val="FFFF00"/>
                </a:solidFill>
              </a:rPr>
              <a:t>		R</a:t>
            </a:r>
            <a:r>
              <a:rPr lang="en-US" sz="2900" baseline="-25000" dirty="0" smtClean="0">
                <a:solidFill>
                  <a:srgbClr val="FFFF00"/>
                </a:solidFill>
              </a:rPr>
              <a:t>L</a:t>
            </a:r>
            <a:r>
              <a:rPr lang="en-US" sz="2900" dirty="0" smtClean="0">
                <a:solidFill>
                  <a:srgbClr val="FFFF00"/>
                </a:solidFill>
              </a:rPr>
              <a:t> = 50 ohms (matched)</a:t>
            </a:r>
            <a:br>
              <a:rPr lang="en-US" sz="2900" dirty="0" smtClean="0">
                <a:solidFill>
                  <a:srgbClr val="FFFF00"/>
                </a:solidFill>
              </a:rPr>
            </a:br>
            <a:r>
              <a:rPr lang="en-US" sz="2900" dirty="0" smtClean="0">
                <a:solidFill>
                  <a:srgbClr val="FFFF00"/>
                </a:solidFill>
              </a:rPr>
              <a:t/>
            </a:r>
            <a:br>
              <a:rPr lang="en-US" sz="2900" dirty="0" smtClean="0">
                <a:solidFill>
                  <a:srgbClr val="FFFF00"/>
                </a:solidFill>
              </a:rPr>
            </a:br>
            <a:r>
              <a:rPr lang="en-US" sz="2900" dirty="0" smtClean="0">
                <a:solidFill>
                  <a:srgbClr val="FFFF00"/>
                </a:solidFill>
              </a:rPr>
              <a:t>	</a:t>
            </a:r>
            <a:r>
              <a:rPr lang="en-US" sz="2700" b="0" dirty="0" smtClean="0">
                <a:solidFill>
                  <a:schemeClr val="tx1"/>
                </a:solidFill>
              </a:rPr>
              <a:t>Since there is no matching device (tuner),</a:t>
            </a:r>
            <a:br>
              <a:rPr lang="en-US" sz="2700" b="0" dirty="0" smtClean="0">
                <a:solidFill>
                  <a:schemeClr val="tx1"/>
                </a:solidFill>
              </a:rPr>
            </a:br>
            <a:r>
              <a:rPr lang="en-US" sz="2700" b="0" dirty="0" smtClean="0">
                <a:solidFill>
                  <a:schemeClr val="tx1"/>
                </a:solidFill>
              </a:rPr>
              <a:t>	Transmitter output (P</a:t>
            </a:r>
            <a:r>
              <a:rPr lang="en-US" sz="2700" b="0" baseline="-25000" dirty="0" smtClean="0">
                <a:solidFill>
                  <a:schemeClr val="tx1"/>
                </a:solidFill>
              </a:rPr>
              <a:t>t</a:t>
            </a:r>
            <a:r>
              <a:rPr lang="en-US" sz="2700" b="0" dirty="0" smtClean="0">
                <a:solidFill>
                  <a:schemeClr val="tx1"/>
                </a:solidFill>
              </a:rPr>
              <a:t> = P</a:t>
            </a:r>
            <a:r>
              <a:rPr lang="en-US" sz="2700" b="0" baseline="-25000" dirty="0" smtClean="0">
                <a:solidFill>
                  <a:schemeClr val="tx1"/>
                </a:solidFill>
              </a:rPr>
              <a:t>f</a:t>
            </a:r>
            <a:r>
              <a:rPr lang="en-US" sz="2700" b="0" dirty="0" smtClean="0">
                <a:solidFill>
                  <a:schemeClr val="tx1"/>
                </a:solidFill>
              </a:rPr>
              <a:t>), and,</a:t>
            </a:r>
            <a:br>
              <a:rPr lang="en-US" sz="2700" b="0" dirty="0" smtClean="0">
                <a:solidFill>
                  <a:schemeClr val="tx1"/>
                </a:solidFill>
              </a:rPr>
            </a:br>
            <a:r>
              <a:rPr lang="en-US" sz="2700" b="0" dirty="0" smtClean="0">
                <a:solidFill>
                  <a:schemeClr val="tx1"/>
                </a:solidFill>
              </a:rPr>
              <a:t>	P</a:t>
            </a:r>
            <a:r>
              <a:rPr lang="en-US" sz="2700" b="0" baseline="-25000" dirty="0" smtClean="0">
                <a:solidFill>
                  <a:schemeClr val="tx1"/>
                </a:solidFill>
              </a:rPr>
              <a:t>r</a:t>
            </a:r>
            <a:r>
              <a:rPr lang="en-US" sz="2700" b="0" dirty="0" smtClean="0">
                <a:solidFill>
                  <a:schemeClr val="tx1"/>
                </a:solidFill>
              </a:rPr>
              <a:t> = 0, since there is no reflected power: 	</a:t>
            </a:r>
            <a:r>
              <a:rPr lang="en-US" sz="2700" b="0" dirty="0" smtClean="0">
                <a:solidFill>
                  <a:srgbClr val="FF0000"/>
                </a:solidFill>
              </a:rPr>
              <a:t>P</a:t>
            </a:r>
            <a:r>
              <a:rPr lang="en-US" sz="2700" b="0" baseline="-25000" dirty="0" smtClean="0">
                <a:solidFill>
                  <a:srgbClr val="FF0000"/>
                </a:solidFill>
              </a:rPr>
              <a:t>L </a:t>
            </a:r>
            <a:r>
              <a:rPr lang="en-US" sz="2700" b="0" dirty="0" smtClean="0">
                <a:solidFill>
                  <a:srgbClr val="FF0000"/>
                </a:solidFill>
              </a:rPr>
              <a:t>= P</a:t>
            </a:r>
            <a:r>
              <a:rPr lang="en-US" sz="2700" b="0" baseline="-25000" dirty="0" smtClean="0">
                <a:solidFill>
                  <a:srgbClr val="FF0000"/>
                </a:solidFill>
              </a:rPr>
              <a:t>t </a:t>
            </a:r>
            <a:r>
              <a:rPr lang="en-US" sz="2700" b="0" dirty="0" smtClean="0">
                <a:solidFill>
                  <a:srgbClr val="FF0000"/>
                </a:solidFill>
              </a:rPr>
              <a:t>= P</a:t>
            </a:r>
            <a:r>
              <a:rPr lang="en-US" sz="2700" b="0" baseline="-25000" dirty="0" smtClean="0">
                <a:solidFill>
                  <a:srgbClr val="FF0000"/>
                </a:solidFill>
              </a:rPr>
              <a:t>f  </a:t>
            </a:r>
            <a:r>
              <a:rPr lang="en-US" sz="2700" b="0" dirty="0" smtClean="0">
                <a:solidFill>
                  <a:srgbClr val="FF0000"/>
                </a:solidFill>
              </a:rPr>
              <a:t>= 100 watts</a:t>
            </a:r>
            <a:r>
              <a:rPr lang="en-US" sz="2700" b="0" dirty="0" smtClean="0">
                <a:solidFill>
                  <a:schemeClr val="tx1"/>
                </a:solidFill>
              </a:rPr>
              <a:t/>
            </a:r>
            <a:br>
              <a:rPr lang="en-US" sz="2700" b="0" dirty="0" smtClean="0">
                <a:solidFill>
                  <a:schemeClr val="tx1"/>
                </a:solidFill>
              </a:rPr>
            </a:br>
            <a:r>
              <a:rPr lang="en-US" sz="2700" b="0" baseline="-25000" dirty="0" smtClean="0">
                <a:solidFill>
                  <a:schemeClr val="tx1"/>
                </a:solidFill>
              </a:rPr>
              <a:t/>
            </a:r>
            <a:br>
              <a:rPr lang="en-US" sz="2700" b="0" baseline="-25000" dirty="0" smtClean="0">
                <a:solidFill>
                  <a:schemeClr val="tx1"/>
                </a:solidFill>
              </a:rPr>
            </a:br>
            <a:r>
              <a:rPr lang="en-US" sz="2700" b="0" baseline="-25000" dirty="0" smtClean="0">
                <a:solidFill>
                  <a:schemeClr val="tx1"/>
                </a:solidFill>
              </a:rPr>
              <a:t>	</a:t>
            </a:r>
            <a:r>
              <a:rPr lang="en-US" sz="2700" b="0" dirty="0" smtClean="0">
                <a:solidFill>
                  <a:schemeClr val="tx1"/>
                </a:solidFill>
              </a:rPr>
              <a:t>VSWR = 1.0,    |</a:t>
            </a:r>
            <a:r>
              <a:rPr lang="el-GR" sz="2700" b="0" dirty="0" smtClean="0">
                <a:solidFill>
                  <a:schemeClr val="tx1"/>
                </a:solidFill>
              </a:rPr>
              <a:t>Γ</a:t>
            </a:r>
            <a:r>
              <a:rPr lang="en-US" sz="2700" b="0" dirty="0" smtClean="0">
                <a:solidFill>
                  <a:schemeClr val="tx1"/>
                </a:solidFill>
              </a:rPr>
              <a:t>| = 0</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Solve for v</a:t>
            </a:r>
            <a:r>
              <a:rPr lang="en-US" sz="2700" b="0" baseline="-25000" dirty="0" smtClean="0">
                <a:solidFill>
                  <a:schemeClr val="tx1"/>
                </a:solidFill>
              </a:rPr>
              <a:t>f</a:t>
            </a:r>
            <a:r>
              <a:rPr lang="en-US" sz="2700" b="0" dirty="0" smtClean="0">
                <a:solidFill>
                  <a:schemeClr val="tx1"/>
                </a:solidFill>
              </a:rPr>
              <a:t> </a:t>
            </a:r>
            <a:r>
              <a:rPr lang="en-US" sz="2700" b="0" baseline="-25000" dirty="0" smtClean="0">
                <a:solidFill>
                  <a:schemeClr val="tx1"/>
                </a:solidFill>
              </a:rPr>
              <a:t> </a:t>
            </a:r>
            <a:r>
              <a:rPr lang="en-US" sz="2700" b="0" dirty="0" smtClean="0">
                <a:solidFill>
                  <a:schemeClr val="tx1"/>
                </a:solidFill>
              </a:rPr>
              <a:t>v</a:t>
            </a:r>
            <a:r>
              <a:rPr lang="en-US" sz="2700" b="0" baseline="-25000" dirty="0" smtClean="0">
                <a:solidFill>
                  <a:schemeClr val="tx1"/>
                </a:solidFill>
              </a:rPr>
              <a:t>L</a:t>
            </a:r>
            <a:r>
              <a:rPr lang="en-US" sz="2700" b="0" dirty="0" smtClean="0">
                <a:solidFill>
                  <a:schemeClr val="tx1"/>
                </a:solidFill>
              </a:rPr>
              <a:t>, and v</a:t>
            </a:r>
            <a:r>
              <a:rPr lang="en-US" sz="2700" b="0" baseline="-25000" dirty="0" smtClean="0">
                <a:solidFill>
                  <a:schemeClr val="tx1"/>
                </a:solidFill>
              </a:rPr>
              <a:t>r</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______       ________</a:t>
            </a:r>
            <a:br>
              <a:rPr lang="en-US" sz="2700" b="0" dirty="0" smtClean="0">
                <a:solidFill>
                  <a:schemeClr val="tx1"/>
                </a:solidFill>
              </a:rPr>
            </a:br>
            <a:r>
              <a:rPr lang="en-US" sz="2700" b="0" dirty="0" smtClean="0">
                <a:solidFill>
                  <a:schemeClr val="tx1"/>
                </a:solidFill>
              </a:rPr>
              <a:t>	</a:t>
            </a:r>
            <a:r>
              <a:rPr lang="en-US" sz="2400" b="0" dirty="0" smtClean="0">
                <a:solidFill>
                  <a:schemeClr val="tx1"/>
                </a:solidFill>
              </a:rPr>
              <a:t>v</a:t>
            </a:r>
            <a:r>
              <a:rPr lang="en-US" sz="2400" b="0" baseline="-25000" dirty="0" smtClean="0">
                <a:solidFill>
                  <a:schemeClr val="tx1"/>
                </a:solidFill>
              </a:rPr>
              <a:t>f</a:t>
            </a:r>
            <a:r>
              <a:rPr lang="en-US" sz="2400" b="0" dirty="0" smtClean="0">
                <a:solidFill>
                  <a:schemeClr val="tx1"/>
                </a:solidFill>
              </a:rPr>
              <a:t> = √ (P</a:t>
            </a:r>
            <a:r>
              <a:rPr lang="en-US" sz="2400" b="0" baseline="-25000" dirty="0" smtClean="0">
                <a:solidFill>
                  <a:schemeClr val="tx1"/>
                </a:solidFill>
              </a:rPr>
              <a:t>f</a:t>
            </a:r>
            <a:r>
              <a:rPr lang="en-US" sz="2400" b="0" dirty="0" smtClean="0">
                <a:solidFill>
                  <a:schemeClr val="tx1"/>
                </a:solidFill>
              </a:rPr>
              <a:t> </a:t>
            </a:r>
            <a:r>
              <a:rPr lang="en-US" sz="2100" b="0" dirty="0" smtClean="0">
                <a:solidFill>
                  <a:schemeClr val="tx1"/>
                </a:solidFill>
              </a:rPr>
              <a:t>x</a:t>
            </a:r>
            <a:r>
              <a:rPr lang="en-US" sz="2400" b="0" dirty="0" smtClean="0">
                <a:solidFill>
                  <a:schemeClr val="tx1"/>
                </a:solidFill>
              </a:rPr>
              <a:t> Z</a:t>
            </a:r>
            <a:r>
              <a:rPr lang="en-US" sz="2400" b="0" baseline="-25000" dirty="0" smtClean="0">
                <a:solidFill>
                  <a:schemeClr val="tx1"/>
                </a:solidFill>
              </a:rPr>
              <a:t>0</a:t>
            </a:r>
            <a:r>
              <a:rPr lang="en-US" sz="2400" b="0" dirty="0" smtClean="0">
                <a:solidFill>
                  <a:schemeClr val="tx1"/>
                </a:solidFill>
              </a:rPr>
              <a:t>) = √ (100 </a:t>
            </a:r>
            <a:r>
              <a:rPr lang="en-US" sz="2100" b="0" dirty="0" smtClean="0">
                <a:solidFill>
                  <a:schemeClr val="tx1"/>
                </a:solidFill>
              </a:rPr>
              <a:t>x</a:t>
            </a:r>
            <a:r>
              <a:rPr lang="en-US" sz="2400" b="0" dirty="0" smtClean="0">
                <a:solidFill>
                  <a:schemeClr val="tx1"/>
                </a:solidFill>
              </a:rPr>
              <a:t> 50) = </a:t>
            </a:r>
            <a:r>
              <a:rPr lang="en-US" sz="2400" b="0" dirty="0" smtClean="0">
                <a:solidFill>
                  <a:srgbClr val="FF0000"/>
                </a:solidFill>
              </a:rPr>
              <a:t>70.71</a:t>
            </a:r>
            <a:r>
              <a:rPr lang="en-US" sz="2400" b="0" dirty="0" smtClean="0">
                <a:solidFill>
                  <a:schemeClr val="tx1"/>
                </a:solidFill>
              </a:rPr>
              <a:t> v RMS</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L</a:t>
            </a:r>
            <a:r>
              <a:rPr lang="en-US" sz="2400" b="0" dirty="0" smtClean="0">
                <a:solidFill>
                  <a:schemeClr val="tx1"/>
                </a:solidFill>
              </a:rPr>
              <a:t> = v</a:t>
            </a:r>
            <a:r>
              <a:rPr lang="en-US" sz="2400" b="0" baseline="-25000" dirty="0" smtClean="0">
                <a:solidFill>
                  <a:schemeClr val="tx1"/>
                </a:solidFill>
              </a:rPr>
              <a:t>f</a:t>
            </a:r>
            <a:r>
              <a:rPr lang="en-US" sz="2400" b="0" dirty="0" smtClean="0">
                <a:solidFill>
                  <a:schemeClr val="tx1"/>
                </a:solidFill>
              </a:rPr>
              <a:t> = 70.71 volts  </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r</a:t>
            </a:r>
            <a:r>
              <a:rPr lang="en-US" sz="2400" b="0" dirty="0" smtClean="0">
                <a:solidFill>
                  <a:schemeClr val="tx1"/>
                </a:solidFill>
              </a:rPr>
              <a:t> = 0				</a:t>
            </a:r>
            <a:endParaRPr lang="en-US" sz="2400" b="0" baseline="-250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183880" cy="1051560"/>
          </a:xfrm>
        </p:spPr>
        <p:txBody>
          <a:bodyPr>
            <a:noAutofit/>
          </a:bodyPr>
          <a:lstStyle/>
          <a:p>
            <a:r>
              <a:rPr lang="en-US" sz="2800" dirty="0" smtClean="0">
                <a:solidFill>
                  <a:srgbClr val="FFFF00"/>
                </a:solidFill>
              </a:rPr>
              <a:t>	Directional Wattmeter reads 100 	watts Forward power and 0 watts 	Reflected power, indicating the 	matched condition.</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t>
            </a:r>
            <a:r>
              <a:rPr lang="en-US" sz="2500" b="0" dirty="0" smtClean="0">
                <a:solidFill>
                  <a:srgbClr val="FF0000"/>
                </a:solidFill>
              </a:rPr>
              <a:t>Example 2:</a:t>
            </a:r>
            <a:r>
              <a:rPr lang="en-US" sz="2500" dirty="0" smtClean="0">
                <a:solidFill>
                  <a:srgbClr val="FFFF00"/>
                </a:solidFill>
              </a:rPr>
              <a:t/>
            </a:r>
            <a:br>
              <a:rPr lang="en-US" sz="2500" dirty="0" smtClean="0">
                <a:solidFill>
                  <a:srgbClr val="FFFF00"/>
                </a:solidFill>
              </a:rPr>
            </a:br>
            <a:r>
              <a:rPr lang="en-US" sz="2500" b="0" dirty="0" smtClean="0">
                <a:solidFill>
                  <a:schemeClr val="tx1"/>
                </a:solidFill>
              </a:rPr>
              <a:t/>
            </a:r>
            <a:br>
              <a:rPr lang="en-US" sz="2500" b="0" dirty="0" smtClean="0">
                <a:solidFill>
                  <a:schemeClr val="tx1"/>
                </a:solidFill>
              </a:rPr>
            </a:br>
            <a:r>
              <a:rPr lang="en-US" sz="2500" b="0" dirty="0" smtClean="0">
                <a:solidFill>
                  <a:schemeClr val="tx1"/>
                </a:solidFill>
              </a:rPr>
              <a:t>			Load Resistance = </a:t>
            </a:r>
            <a:r>
              <a:rPr lang="en-US" sz="2500" b="0" dirty="0" smtClean="0">
                <a:solidFill>
                  <a:srgbClr val="FF0000"/>
                </a:solidFill>
              </a:rPr>
              <a:t>100 ohms</a:t>
            </a:r>
            <a:r>
              <a:rPr lang="en-US" sz="2500" b="0" dirty="0" smtClean="0">
                <a:solidFill>
                  <a:schemeClr val="tx1"/>
                </a:solidFill>
              </a:rPr>
              <a:t>, 	 		</a:t>
            </a:r>
            <a:r>
              <a:rPr lang="en-US" sz="2500" b="0" dirty="0" smtClean="0">
                <a:solidFill>
                  <a:srgbClr val="FF0000"/>
                </a:solidFill>
              </a:rPr>
              <a:t>or 25 ohms</a:t>
            </a:r>
            <a:r>
              <a:rPr lang="en-US" sz="2500" b="0" dirty="0" smtClean="0">
                <a:solidFill>
                  <a:schemeClr val="tx1"/>
                </a:solidFill>
              </a:rPr>
              <a:t>, no matching device</a:t>
            </a:r>
            <a:br>
              <a:rPr lang="en-US" sz="2500" b="0" dirty="0" smtClean="0">
                <a:solidFill>
                  <a:schemeClr val="tx1"/>
                </a:solidFill>
              </a:rPr>
            </a:br>
            <a:r>
              <a:rPr lang="en-US" sz="2500" b="0" dirty="0" smtClean="0">
                <a:solidFill>
                  <a:schemeClr val="tx1"/>
                </a:solidFill>
              </a:rPr>
              <a:t/>
            </a:r>
            <a:br>
              <a:rPr lang="en-US" sz="2500" b="0" dirty="0" smtClean="0">
                <a:solidFill>
                  <a:schemeClr val="tx1"/>
                </a:solidFill>
              </a:rPr>
            </a:br>
            <a:r>
              <a:rPr lang="en-US" sz="2500" b="0" dirty="0" smtClean="0">
                <a:solidFill>
                  <a:schemeClr val="tx1"/>
                </a:solidFill>
              </a:rPr>
              <a:t>			Determine VSWR, v</a:t>
            </a:r>
            <a:r>
              <a:rPr lang="en-US" sz="2500" b="0" baseline="-25000" dirty="0" smtClean="0">
                <a:solidFill>
                  <a:schemeClr val="tx1"/>
                </a:solidFill>
              </a:rPr>
              <a:t>f</a:t>
            </a:r>
            <a:r>
              <a:rPr lang="en-US" sz="2500" b="0" dirty="0" smtClean="0">
                <a:solidFill>
                  <a:schemeClr val="tx1"/>
                </a:solidFill>
              </a:rPr>
              <a:t> v</a:t>
            </a:r>
            <a:r>
              <a:rPr lang="en-US" sz="2500" b="0" baseline="-25000" dirty="0" smtClean="0">
                <a:solidFill>
                  <a:schemeClr val="tx1"/>
                </a:solidFill>
              </a:rPr>
              <a:t>r</a:t>
            </a:r>
            <a:r>
              <a:rPr lang="en-US" sz="2500" b="0" dirty="0" smtClean="0">
                <a:solidFill>
                  <a:schemeClr val="tx1"/>
                </a:solidFill>
              </a:rPr>
              <a:t> v</a:t>
            </a:r>
            <a:r>
              <a:rPr lang="en-US" sz="2500" b="0" baseline="-25000" dirty="0" smtClean="0">
                <a:solidFill>
                  <a:schemeClr val="tx1"/>
                </a:solidFill>
              </a:rPr>
              <a:t>L</a:t>
            </a:r>
            <a:r>
              <a:rPr lang="en-US" sz="2500" b="0" dirty="0" smtClean="0">
                <a:solidFill>
                  <a:schemeClr val="tx1"/>
                </a:solidFill>
              </a:rPr>
              <a:t> |</a:t>
            </a:r>
            <a:r>
              <a:rPr lang="el-GR" sz="2500" b="0" dirty="0" smtClean="0">
                <a:solidFill>
                  <a:schemeClr val="tx1"/>
                </a:solidFill>
              </a:rPr>
              <a:t>Γ</a:t>
            </a:r>
            <a:r>
              <a:rPr lang="en-US" sz="2500" b="0" dirty="0" smtClean="0">
                <a:solidFill>
                  <a:schemeClr val="tx1"/>
                </a:solidFill>
              </a:rPr>
              <a:t>| P</a:t>
            </a:r>
            <a:r>
              <a:rPr lang="en-US" sz="2500" b="0" baseline="-25000" dirty="0" smtClean="0">
                <a:solidFill>
                  <a:schemeClr val="tx1"/>
                </a:solidFill>
              </a:rPr>
              <a:t>f</a:t>
            </a:r>
            <a:r>
              <a:rPr lang="en-US" sz="2500" b="0" dirty="0" smtClean="0">
                <a:solidFill>
                  <a:schemeClr val="tx1"/>
                </a:solidFill>
              </a:rPr>
              <a:t> 			        RL</a:t>
            </a:r>
            <a:r>
              <a:rPr lang="en-US" sz="2500" b="0" baseline="-25000" dirty="0" smtClean="0">
                <a:solidFill>
                  <a:schemeClr val="tx1"/>
                </a:solidFill>
              </a:rPr>
              <a:t>dB</a:t>
            </a:r>
            <a:r>
              <a:rPr lang="en-US" sz="2500" b="0" dirty="0" smtClean="0">
                <a:solidFill>
                  <a:schemeClr val="tx1"/>
                </a:solidFill>
              </a:rPr>
              <a:t>  P</a:t>
            </a:r>
            <a:r>
              <a:rPr lang="en-US" sz="2500" b="0" baseline="-25000" dirty="0" smtClean="0">
                <a:solidFill>
                  <a:schemeClr val="tx1"/>
                </a:solidFill>
              </a:rPr>
              <a:t>r</a:t>
            </a:r>
            <a:r>
              <a:rPr lang="en-US" sz="2500" b="0" dirty="0" smtClean="0">
                <a:solidFill>
                  <a:schemeClr val="tx1"/>
                </a:solidFill>
              </a:rPr>
              <a:t> and P</a:t>
            </a:r>
            <a:r>
              <a:rPr lang="en-US" sz="2500" b="0" baseline="-25000" dirty="0" smtClean="0">
                <a:solidFill>
                  <a:schemeClr val="tx1"/>
                </a:solidFill>
              </a:rPr>
              <a:t>L</a:t>
            </a:r>
            <a:r>
              <a:rPr lang="en-US" sz="2500" b="0" dirty="0" smtClean="0">
                <a:solidFill>
                  <a:schemeClr val="tx1"/>
                </a:solidFill>
              </a:rPr>
              <a:t> 			</a:t>
            </a:r>
            <a:endParaRPr lang="en-US" sz="2500" b="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183880" cy="1051560"/>
          </a:xfrm>
        </p:spPr>
        <p:txBody>
          <a:bodyPr>
            <a:noAutofit/>
          </a:bodyPr>
          <a:lstStyle/>
          <a:p>
            <a:r>
              <a:rPr lang="en-US" sz="2400" b="0" dirty="0" smtClean="0">
                <a:solidFill>
                  <a:schemeClr val="tx1"/>
                </a:solidFill>
              </a:rPr>
              <a:t>		For R</a:t>
            </a:r>
            <a:r>
              <a:rPr lang="en-US" sz="2400" b="0" baseline="-25000" dirty="0" smtClean="0">
                <a:solidFill>
                  <a:schemeClr val="tx1"/>
                </a:solidFill>
              </a:rPr>
              <a:t>L</a:t>
            </a:r>
            <a:r>
              <a:rPr lang="en-US" sz="2400" b="0" dirty="0" smtClean="0">
                <a:solidFill>
                  <a:schemeClr val="tx1"/>
                </a:solidFill>
              </a:rPr>
              <a:t> = 100 ohms:</a:t>
            </a:r>
            <a:br>
              <a:rPr lang="en-US" sz="2400" b="0" dirty="0" smtClean="0">
                <a:solidFill>
                  <a:schemeClr val="tx1"/>
                </a:solidFill>
              </a:rPr>
            </a:br>
            <a:r>
              <a:rPr lang="en-US" sz="2400" b="0" dirty="0" smtClean="0">
                <a:solidFill>
                  <a:schemeClr val="tx1"/>
                </a:solidFill>
              </a:rPr>
              <a:t>		VSWR = 100 / 50 = </a:t>
            </a:r>
            <a:r>
              <a:rPr lang="en-US" sz="2400" b="0" dirty="0" smtClean="0">
                <a:solidFill>
                  <a:srgbClr val="FF0000"/>
                </a:solidFill>
              </a:rPr>
              <a:t>2.0</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For R</a:t>
            </a:r>
            <a:r>
              <a:rPr lang="en-US" sz="2400" b="0" baseline="-25000" dirty="0" smtClean="0">
                <a:solidFill>
                  <a:schemeClr val="tx1"/>
                </a:solidFill>
              </a:rPr>
              <a:t>L</a:t>
            </a:r>
            <a:r>
              <a:rPr lang="en-US" sz="2400" b="0" dirty="0" smtClean="0">
                <a:solidFill>
                  <a:schemeClr val="tx1"/>
                </a:solidFill>
              </a:rPr>
              <a:t> = 25 ohms:</a:t>
            </a:r>
            <a:br>
              <a:rPr lang="en-US" sz="2400" b="0" dirty="0" smtClean="0">
                <a:solidFill>
                  <a:schemeClr val="tx1"/>
                </a:solidFill>
              </a:rPr>
            </a:br>
            <a:r>
              <a:rPr lang="en-US" sz="2400" b="0" dirty="0" smtClean="0">
                <a:solidFill>
                  <a:schemeClr val="tx1"/>
                </a:solidFill>
              </a:rPr>
              <a:t>		VSWR = 50 / 25 = </a:t>
            </a:r>
            <a:r>
              <a:rPr lang="en-US" sz="2400" b="0" dirty="0" smtClean="0">
                <a:solidFill>
                  <a:srgbClr val="FF0000"/>
                </a:solidFill>
              </a:rPr>
              <a:t>2.0</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t>
            </a:r>
            <a:r>
              <a:rPr lang="en-US" sz="2400" b="0" dirty="0" smtClean="0">
                <a:solidFill>
                  <a:srgbClr val="FF0000"/>
                </a:solidFill>
              </a:rPr>
              <a:t>Note that both loads produce the same 	VSWR</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Since VSWR for both loads is the same,</a:t>
            </a:r>
            <a:br>
              <a:rPr lang="en-US" sz="2400" b="0" dirty="0" smtClean="0">
                <a:solidFill>
                  <a:schemeClr val="tx1"/>
                </a:solidFill>
              </a:rPr>
            </a:br>
            <a:r>
              <a:rPr lang="en-US" sz="2400" b="0" dirty="0" smtClean="0">
                <a:solidFill>
                  <a:schemeClr val="tx1"/>
                </a:solidFill>
              </a:rPr>
              <a:t>	|</a:t>
            </a:r>
            <a:r>
              <a:rPr lang="el-GR" sz="2400" b="0" dirty="0" smtClean="0">
                <a:solidFill>
                  <a:schemeClr val="tx1"/>
                </a:solidFill>
              </a:rPr>
              <a:t>Γ</a:t>
            </a:r>
            <a:r>
              <a:rPr lang="en-US" sz="2400" b="0" dirty="0" smtClean="0">
                <a:solidFill>
                  <a:schemeClr val="tx1"/>
                </a:solidFill>
              </a:rPr>
              <a:t>| for both loads must also be the same.</a:t>
            </a:r>
            <a:br>
              <a:rPr lang="en-US" sz="2400" b="0" dirty="0" smtClean="0">
                <a:solidFill>
                  <a:schemeClr val="tx1"/>
                </a:solidFill>
              </a:rPr>
            </a:br>
            <a:r>
              <a:rPr lang="en-US" sz="2400" b="0" dirty="0" smtClean="0">
                <a:solidFill>
                  <a:schemeClr val="tx1"/>
                </a:solidFill>
              </a:rPr>
              <a:t>	But what is the difference?</a:t>
            </a:r>
            <a:br>
              <a:rPr lang="en-US" sz="2400" b="0" dirty="0" smtClean="0">
                <a:solidFill>
                  <a:schemeClr val="tx1"/>
                </a:solidFill>
              </a:rPr>
            </a:b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183880" cy="1051560"/>
          </a:xfrm>
        </p:spPr>
        <p:txBody>
          <a:bodyPr>
            <a:normAutofit fontScale="90000"/>
          </a:bodyPr>
          <a:lstStyle/>
          <a:p>
            <a:r>
              <a:rPr lang="en-US" sz="3100" dirty="0" smtClean="0">
                <a:solidFill>
                  <a:srgbClr val="FFFF00"/>
                </a:solidFill>
              </a:rPr>
              <a:t>	</a:t>
            </a:r>
            <a:r>
              <a:rPr lang="en-US" sz="2700" dirty="0" smtClean="0">
                <a:solidFill>
                  <a:srgbClr val="FFFF00"/>
                </a:solidFill>
              </a:rPr>
              <a:t>Difference is not in the magnitude of 	the reflection, but in the phase 	of the 	reflection.</a:t>
            </a:r>
            <a:r>
              <a:rPr lang="en-US" dirty="0" smtClean="0"/>
              <a:t/>
            </a:r>
            <a:br>
              <a:rPr lang="en-US" dirty="0" smtClean="0"/>
            </a:br>
            <a:r>
              <a:rPr lang="en-US" sz="2700" dirty="0" smtClean="0"/>
              <a:t/>
            </a:r>
            <a:br>
              <a:rPr lang="en-US" sz="2700" dirty="0" smtClean="0"/>
            </a:br>
            <a:r>
              <a:rPr lang="en-US" sz="2700" dirty="0" smtClean="0"/>
              <a:t>	</a:t>
            </a:r>
            <a:r>
              <a:rPr lang="en-US" sz="2400" dirty="0" smtClean="0"/>
              <a:t>	</a:t>
            </a:r>
            <a:r>
              <a:rPr lang="en-US" sz="2400" b="0" dirty="0" smtClean="0">
                <a:solidFill>
                  <a:schemeClr val="tx1"/>
                </a:solidFill>
              </a:rPr>
              <a:t>If R</a:t>
            </a:r>
            <a:r>
              <a:rPr lang="en-US" sz="2400" b="0" baseline="-25000" dirty="0" smtClean="0">
                <a:solidFill>
                  <a:schemeClr val="tx1"/>
                </a:solidFill>
              </a:rPr>
              <a:t>L</a:t>
            </a:r>
            <a:r>
              <a:rPr lang="en-US" sz="2400" b="0" dirty="0" smtClean="0">
                <a:solidFill>
                  <a:schemeClr val="tx1"/>
                </a:solidFill>
              </a:rPr>
              <a:t> &gt; Z</a:t>
            </a:r>
            <a:r>
              <a:rPr lang="en-US" sz="2400" b="0" baseline="-25000" dirty="0" smtClean="0">
                <a:solidFill>
                  <a:schemeClr val="tx1"/>
                </a:solidFill>
              </a:rPr>
              <a:t>0</a:t>
            </a:r>
            <a:r>
              <a:rPr lang="en-US" sz="2400" b="0" dirty="0" smtClean="0">
                <a:solidFill>
                  <a:schemeClr val="tx1"/>
                </a:solidFill>
              </a:rPr>
              <a:t>, v</a:t>
            </a:r>
            <a:r>
              <a:rPr lang="en-US" sz="2400" b="0" baseline="-25000" dirty="0" smtClean="0">
                <a:solidFill>
                  <a:schemeClr val="tx1"/>
                </a:solidFill>
              </a:rPr>
              <a:t>r</a:t>
            </a:r>
            <a:r>
              <a:rPr lang="en-US" sz="2400" b="0" dirty="0" smtClean="0">
                <a:solidFill>
                  <a:schemeClr val="tx1"/>
                </a:solidFill>
              </a:rPr>
              <a:t> is </a:t>
            </a:r>
            <a:r>
              <a:rPr lang="en-US" sz="2400" b="0" dirty="0" smtClean="0">
                <a:solidFill>
                  <a:srgbClr val="FF0000"/>
                </a:solidFill>
              </a:rPr>
              <a:t>in phase </a:t>
            </a:r>
            <a:r>
              <a:rPr lang="en-US" sz="2400" b="0" dirty="0" smtClean="0">
                <a:solidFill>
                  <a:schemeClr val="tx1"/>
                </a:solidFill>
              </a:rPr>
              <a:t>with v</a:t>
            </a:r>
            <a:r>
              <a:rPr lang="en-US" sz="2400" b="0" baseline="-25000" dirty="0" smtClean="0">
                <a:solidFill>
                  <a:schemeClr val="tx1"/>
                </a:solidFill>
              </a:rPr>
              <a:t>f </a:t>
            </a:r>
            <a:r>
              <a:rPr lang="en-US" sz="2400" b="0" dirty="0" smtClean="0">
                <a:solidFill>
                  <a:schemeClr val="tx1"/>
                </a:solidFill>
              </a:rPr>
              <a:t>and 				adds to v</a:t>
            </a:r>
            <a:r>
              <a:rPr lang="en-US" sz="2400" b="0" baseline="-25000" dirty="0" smtClean="0">
                <a:solidFill>
                  <a:schemeClr val="tx1"/>
                </a:solidFill>
              </a:rPr>
              <a:t>f</a:t>
            </a:r>
            <a:r>
              <a:rPr lang="en-US" sz="2400" b="0" dirty="0" smtClean="0">
                <a:solidFill>
                  <a:schemeClr val="tx1"/>
                </a:solidFill>
              </a:rPr>
              <a:t>,  </a:t>
            </a:r>
            <a:r>
              <a:rPr lang="en-US" sz="2400" b="0" dirty="0" smtClean="0">
                <a:solidFill>
                  <a:srgbClr val="FF0000"/>
                </a:solidFill>
              </a:rPr>
              <a:t>v</a:t>
            </a:r>
            <a:r>
              <a:rPr lang="en-US" sz="2400" b="0" baseline="-25000" dirty="0" smtClean="0">
                <a:solidFill>
                  <a:srgbClr val="FF0000"/>
                </a:solidFill>
              </a:rPr>
              <a:t>L</a:t>
            </a:r>
            <a:r>
              <a:rPr lang="en-US" sz="2400" b="0" dirty="0" smtClean="0">
                <a:solidFill>
                  <a:srgbClr val="FF0000"/>
                </a:solidFill>
              </a:rPr>
              <a:t> = v</a:t>
            </a:r>
            <a:r>
              <a:rPr lang="en-US" sz="2400" b="0" baseline="-25000" dirty="0" smtClean="0">
                <a:solidFill>
                  <a:srgbClr val="FF0000"/>
                </a:solidFill>
              </a:rPr>
              <a:t>f</a:t>
            </a:r>
            <a:r>
              <a:rPr lang="en-US" sz="2400" b="0" dirty="0" smtClean="0">
                <a:solidFill>
                  <a:srgbClr val="FF0000"/>
                </a:solidFill>
              </a:rPr>
              <a:t> + v</a:t>
            </a:r>
            <a:r>
              <a:rPr lang="en-US" sz="2400" b="0" baseline="-25000" dirty="0" smtClean="0">
                <a:solidFill>
                  <a:srgbClr val="FF0000"/>
                </a:solidFill>
              </a:rPr>
              <a:t>r</a:t>
            </a:r>
            <a:br>
              <a:rPr lang="en-US" sz="2400" b="0" baseline="-25000" dirty="0" smtClean="0">
                <a:solidFill>
                  <a:srgbClr val="FF0000"/>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If R</a:t>
            </a:r>
            <a:r>
              <a:rPr lang="en-US" sz="2400" b="0" baseline="-25000" dirty="0" smtClean="0">
                <a:solidFill>
                  <a:schemeClr val="tx1"/>
                </a:solidFill>
              </a:rPr>
              <a:t>L</a:t>
            </a:r>
            <a:r>
              <a:rPr lang="en-US" sz="2400" b="0" dirty="0" smtClean="0">
                <a:solidFill>
                  <a:schemeClr val="tx1"/>
                </a:solidFill>
              </a:rPr>
              <a:t> &lt; Z</a:t>
            </a:r>
            <a:r>
              <a:rPr lang="en-US" sz="2400" b="0" baseline="-25000" dirty="0" smtClean="0">
                <a:solidFill>
                  <a:schemeClr val="tx1"/>
                </a:solidFill>
              </a:rPr>
              <a:t>0</a:t>
            </a:r>
            <a:r>
              <a:rPr lang="en-US" sz="2400" b="0" dirty="0" smtClean="0">
                <a:solidFill>
                  <a:schemeClr val="tx1"/>
                </a:solidFill>
              </a:rPr>
              <a:t>, v</a:t>
            </a:r>
            <a:r>
              <a:rPr lang="en-US" sz="2400" b="0" baseline="-25000" dirty="0" smtClean="0">
                <a:solidFill>
                  <a:schemeClr val="tx1"/>
                </a:solidFill>
              </a:rPr>
              <a:t>r</a:t>
            </a:r>
            <a:r>
              <a:rPr lang="en-US" sz="2400" b="0" dirty="0" smtClean="0">
                <a:solidFill>
                  <a:schemeClr val="tx1"/>
                </a:solidFill>
              </a:rPr>
              <a:t> is </a:t>
            </a:r>
            <a:r>
              <a:rPr lang="en-US" sz="2400" b="0" dirty="0" smtClean="0">
                <a:solidFill>
                  <a:srgbClr val="FF0000"/>
                </a:solidFill>
              </a:rPr>
              <a:t>out of phase </a:t>
            </a:r>
            <a:r>
              <a:rPr lang="en-US" sz="2400" b="0" dirty="0" smtClean="0">
                <a:solidFill>
                  <a:schemeClr val="tx1"/>
                </a:solidFill>
              </a:rPr>
              <a:t>with v</a:t>
            </a:r>
            <a:r>
              <a:rPr lang="en-US" sz="2400" b="0" baseline="-25000" dirty="0" smtClean="0">
                <a:solidFill>
                  <a:schemeClr val="tx1"/>
                </a:solidFill>
              </a:rPr>
              <a:t>f</a:t>
            </a:r>
            <a:r>
              <a:rPr lang="en-US" sz="2400" b="0" dirty="0" smtClean="0">
                <a:solidFill>
                  <a:schemeClr val="tx1"/>
                </a:solidFill>
              </a:rPr>
              <a:t> and</a:t>
            </a:r>
            <a:br>
              <a:rPr lang="en-US" sz="2400" b="0" dirty="0" smtClean="0">
                <a:solidFill>
                  <a:schemeClr val="tx1"/>
                </a:solidFill>
              </a:rPr>
            </a:br>
            <a:r>
              <a:rPr lang="en-US" sz="2400" b="0" dirty="0" smtClean="0">
                <a:solidFill>
                  <a:schemeClr val="tx1"/>
                </a:solidFill>
              </a:rPr>
              <a:t>				subtracts from v</a:t>
            </a:r>
            <a:r>
              <a:rPr lang="en-US" sz="2400" b="0" baseline="-25000" dirty="0" smtClean="0">
                <a:solidFill>
                  <a:schemeClr val="tx1"/>
                </a:solidFill>
              </a:rPr>
              <a:t>f</a:t>
            </a:r>
            <a:r>
              <a:rPr lang="en-US" sz="2400" b="0" dirty="0" smtClean="0">
                <a:solidFill>
                  <a:schemeClr val="tx1"/>
                </a:solidFill>
              </a:rPr>
              <a:t>, </a:t>
            </a:r>
            <a:r>
              <a:rPr lang="en-US" sz="2400" b="0" dirty="0" smtClean="0">
                <a:solidFill>
                  <a:srgbClr val="FF0000"/>
                </a:solidFill>
              </a:rPr>
              <a:t>v</a:t>
            </a:r>
            <a:r>
              <a:rPr lang="en-US" sz="2400" b="0" baseline="-25000" dirty="0" smtClean="0">
                <a:solidFill>
                  <a:srgbClr val="FF0000"/>
                </a:solidFill>
              </a:rPr>
              <a:t>L</a:t>
            </a:r>
            <a:r>
              <a:rPr lang="en-US" sz="2400" b="0" dirty="0" smtClean="0">
                <a:solidFill>
                  <a:srgbClr val="FF0000"/>
                </a:solidFill>
              </a:rPr>
              <a:t> = v</a:t>
            </a:r>
            <a:r>
              <a:rPr lang="en-US" sz="2400" b="0" baseline="-25000" dirty="0" smtClean="0">
                <a:solidFill>
                  <a:srgbClr val="FF0000"/>
                </a:solidFill>
              </a:rPr>
              <a:t>f</a:t>
            </a:r>
            <a:r>
              <a:rPr lang="en-US" sz="2400" b="0" dirty="0" smtClean="0">
                <a:solidFill>
                  <a:srgbClr val="FF0000"/>
                </a:solidFill>
              </a:rPr>
              <a:t> - v</a:t>
            </a:r>
            <a:r>
              <a:rPr lang="en-US" sz="2400" b="0" baseline="-25000" dirty="0" smtClean="0">
                <a:solidFill>
                  <a:srgbClr val="FF0000"/>
                </a:solidFill>
              </a:rPr>
              <a:t>r</a:t>
            </a:r>
            <a:r>
              <a:rPr lang="en-US" sz="2400" b="0" dirty="0" smtClean="0">
                <a:solidFill>
                  <a:schemeClr val="tx1"/>
                </a:solidFill>
              </a:rPr>
              <a:t>	</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L</a:t>
            </a:r>
            <a:r>
              <a:rPr lang="en-US" sz="2400" b="0" dirty="0" smtClean="0">
                <a:solidFill>
                  <a:schemeClr val="tx1"/>
                </a:solidFill>
              </a:rPr>
              <a:t> is measured at the load; v</a:t>
            </a:r>
            <a:r>
              <a:rPr lang="en-US" sz="2400" b="0" baseline="-25000" dirty="0" smtClean="0">
                <a:solidFill>
                  <a:schemeClr val="tx1"/>
                </a:solidFill>
              </a:rPr>
              <a:t>r</a:t>
            </a:r>
            <a:r>
              <a:rPr lang="en-US" sz="2400" b="0" dirty="0" smtClean="0">
                <a:solidFill>
                  <a:schemeClr val="tx1"/>
                </a:solidFill>
              </a:rPr>
              <a:t> propagates 		back to the source and either adds or </a:t>
            </a:r>
            <a:br>
              <a:rPr lang="en-US" sz="2400" b="0" dirty="0" smtClean="0">
                <a:solidFill>
                  <a:schemeClr val="tx1"/>
                </a:solidFill>
              </a:rPr>
            </a:br>
            <a:r>
              <a:rPr lang="en-US" sz="2400" b="0" dirty="0" smtClean="0">
                <a:solidFill>
                  <a:schemeClr val="tx1"/>
                </a:solidFill>
              </a:rPr>
              <a:t>		subtracts from v</a:t>
            </a:r>
            <a:r>
              <a:rPr lang="en-US" sz="2400" b="0" baseline="-25000" dirty="0" smtClean="0">
                <a:solidFill>
                  <a:schemeClr val="tx1"/>
                </a:solidFill>
              </a:rPr>
              <a:t>f</a:t>
            </a:r>
            <a:r>
              <a:rPr lang="en-US" sz="2400" b="0" dirty="0" smtClean="0">
                <a:solidFill>
                  <a:schemeClr val="tx1"/>
                </a:solidFill>
              </a:rPr>
              <a:t> depending on distance 		on the line from load				</a:t>
            </a:r>
            <a:endParaRPr lang="en-US" sz="2400" b="0" baseline="-250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8200"/>
            <a:ext cx="8183880" cy="1051560"/>
          </a:xfrm>
        </p:spPr>
        <p:txBody>
          <a:bodyPr>
            <a:normAutofit fontScale="90000"/>
          </a:bodyPr>
          <a:lstStyle/>
          <a:p>
            <a:r>
              <a:rPr lang="en-US" dirty="0" smtClean="0">
                <a:solidFill>
                  <a:srgbClr val="FFFF00"/>
                </a:solidFill>
              </a:rPr>
              <a:t>	</a:t>
            </a:r>
            <a:br>
              <a:rPr lang="en-US" dirty="0" smtClean="0">
                <a:solidFill>
                  <a:srgbClr val="FFFF00"/>
                </a:solidFill>
              </a:rPr>
            </a:br>
            <a:r>
              <a:rPr lang="en-US" dirty="0" smtClean="0">
                <a:solidFill>
                  <a:srgbClr val="FFFF00"/>
                </a:solidFill>
              </a:rPr>
              <a:t>	</a:t>
            </a:r>
            <a:br>
              <a:rPr lang="en-US" dirty="0" smtClean="0">
                <a:solidFill>
                  <a:srgbClr val="FFFF00"/>
                </a:solidFill>
              </a:rPr>
            </a:br>
            <a:r>
              <a:rPr lang="en-US" sz="2100" dirty="0" smtClean="0">
                <a:solidFill>
                  <a:srgbClr val="FFFF00"/>
                </a:solidFill>
              </a:rPr>
              <a:t>	</a:t>
            </a:r>
            <a:r>
              <a:rPr lang="en-US" sz="2300" b="0" dirty="0" smtClean="0">
                <a:solidFill>
                  <a:schemeClr val="tx1"/>
                </a:solidFill>
              </a:rPr>
              <a:t>For either R</a:t>
            </a:r>
            <a:r>
              <a:rPr lang="en-US" sz="2300" b="0" baseline="-25000" dirty="0" smtClean="0">
                <a:solidFill>
                  <a:schemeClr val="tx1"/>
                </a:solidFill>
              </a:rPr>
              <a:t>L</a:t>
            </a:r>
            <a:r>
              <a:rPr lang="en-US" sz="2300" b="0" dirty="0" smtClean="0">
                <a:solidFill>
                  <a:schemeClr val="tx1"/>
                </a:solidFill>
              </a:rPr>
              <a:t> = 100 ohms or 25 ohms, assuming a 	constant power system of 100 watts:</a:t>
            </a:r>
            <a:br>
              <a:rPr lang="en-US" sz="2300" b="0" dirty="0" smtClean="0">
                <a:solidFill>
                  <a:schemeClr val="tx1"/>
                </a:solidFill>
              </a:rPr>
            </a:br>
            <a:r>
              <a:rPr lang="en-US" sz="2300" b="0" dirty="0" smtClean="0">
                <a:solidFill>
                  <a:schemeClr val="tx1"/>
                </a:solidFill>
              </a:rPr>
              <a:t>                             _________</a:t>
            </a:r>
            <a:br>
              <a:rPr lang="en-US" sz="2300" b="0" dirty="0" smtClean="0">
                <a:solidFill>
                  <a:schemeClr val="tx1"/>
                </a:solidFill>
              </a:rPr>
            </a:br>
            <a:r>
              <a:rPr lang="en-US" sz="2300" b="0" dirty="0" smtClean="0">
                <a:solidFill>
                  <a:schemeClr val="tx1"/>
                </a:solidFill>
              </a:rPr>
              <a:t>		v</a:t>
            </a:r>
            <a:r>
              <a:rPr lang="en-US" sz="2300" b="0" baseline="-25000" dirty="0" smtClean="0">
                <a:solidFill>
                  <a:schemeClr val="tx1"/>
                </a:solidFill>
              </a:rPr>
              <a:t>f</a:t>
            </a:r>
            <a:r>
              <a:rPr lang="en-US" sz="2300" b="0" dirty="0" smtClean="0">
                <a:solidFill>
                  <a:schemeClr val="tx1"/>
                </a:solidFill>
              </a:rPr>
              <a:t> = √ (100 x 50 ) = </a:t>
            </a:r>
            <a:r>
              <a:rPr lang="en-US" sz="2300" b="0" dirty="0" smtClean="0">
                <a:solidFill>
                  <a:srgbClr val="FF0000"/>
                </a:solidFill>
              </a:rPr>
              <a:t>70.71</a:t>
            </a:r>
            <a:r>
              <a:rPr lang="en-US" sz="2300" b="0" dirty="0" smtClean="0">
                <a:solidFill>
                  <a:schemeClr val="tx1"/>
                </a:solidFill>
              </a:rPr>
              <a:t> v</a:t>
            </a:r>
            <a:br>
              <a:rPr lang="en-US" sz="2300" b="0" dirty="0" smtClean="0">
                <a:solidFill>
                  <a:schemeClr val="tx1"/>
                </a:solidFill>
              </a:rPr>
            </a:br>
            <a:r>
              <a:rPr lang="en-US" sz="2300" b="0" dirty="0" smtClean="0">
                <a:solidFill>
                  <a:schemeClr val="tx1"/>
                </a:solidFill>
              </a:rPr>
              <a:t>		|</a:t>
            </a:r>
            <a:r>
              <a:rPr lang="el-GR" sz="2300" b="0" dirty="0" smtClean="0">
                <a:solidFill>
                  <a:schemeClr val="tx1"/>
                </a:solidFill>
              </a:rPr>
              <a:t>Γ</a:t>
            </a:r>
            <a:r>
              <a:rPr lang="en-US" sz="2300" b="0" dirty="0" smtClean="0">
                <a:solidFill>
                  <a:schemeClr val="tx1"/>
                </a:solidFill>
              </a:rPr>
              <a:t>| = (VSWR – 1) / (VSWR + 1) </a:t>
            </a:r>
            <a:br>
              <a:rPr lang="en-US" sz="2300" b="0" dirty="0" smtClean="0">
                <a:solidFill>
                  <a:schemeClr val="tx1"/>
                </a:solidFill>
              </a:rPr>
            </a:br>
            <a:r>
              <a:rPr lang="en-US" sz="2300" b="0" dirty="0" smtClean="0">
                <a:solidFill>
                  <a:schemeClr val="tx1"/>
                </a:solidFill>
              </a:rPr>
              <a:t>		|</a:t>
            </a:r>
            <a:r>
              <a:rPr lang="el-GR" sz="2300" b="0" dirty="0" smtClean="0">
                <a:solidFill>
                  <a:schemeClr val="tx1"/>
                </a:solidFill>
              </a:rPr>
              <a:t>Γ</a:t>
            </a:r>
            <a:r>
              <a:rPr lang="en-US" sz="2300" b="0" dirty="0" smtClean="0">
                <a:solidFill>
                  <a:schemeClr val="tx1"/>
                </a:solidFill>
              </a:rPr>
              <a:t>| = (2 – 1) / ( 2 + 1) = </a:t>
            </a:r>
            <a:r>
              <a:rPr lang="en-US" sz="2300" b="0" dirty="0" smtClean="0">
                <a:solidFill>
                  <a:srgbClr val="FF0000"/>
                </a:solidFill>
              </a:rPr>
              <a:t>0.3333</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v</a:t>
            </a:r>
            <a:r>
              <a:rPr lang="en-US" sz="2300" b="0" baseline="-25000" dirty="0" smtClean="0">
                <a:solidFill>
                  <a:schemeClr val="tx1"/>
                </a:solidFill>
              </a:rPr>
              <a:t>r</a:t>
            </a:r>
            <a:r>
              <a:rPr lang="en-US" sz="2300" b="0" dirty="0" smtClean="0">
                <a:solidFill>
                  <a:schemeClr val="tx1"/>
                </a:solidFill>
              </a:rPr>
              <a:t> = |</a:t>
            </a:r>
            <a:r>
              <a:rPr lang="el-GR" sz="2300" b="0" dirty="0" smtClean="0">
                <a:solidFill>
                  <a:schemeClr val="tx1"/>
                </a:solidFill>
              </a:rPr>
              <a:t>Γ</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v</a:t>
            </a:r>
            <a:r>
              <a:rPr lang="en-US" sz="2300" b="0" baseline="-25000" dirty="0" smtClean="0">
                <a:solidFill>
                  <a:schemeClr val="tx1"/>
                </a:solidFill>
              </a:rPr>
              <a:t>f </a:t>
            </a:r>
            <a:r>
              <a:rPr lang="en-US" sz="2300" b="0" dirty="0" smtClean="0">
                <a:solidFill>
                  <a:schemeClr val="tx1"/>
                </a:solidFill>
              </a:rPr>
              <a:t>= 0.3333 </a:t>
            </a:r>
            <a:r>
              <a:rPr lang="en-US" sz="2000" b="0" dirty="0" smtClean="0">
                <a:solidFill>
                  <a:schemeClr val="tx1"/>
                </a:solidFill>
              </a:rPr>
              <a:t>x</a:t>
            </a:r>
            <a:r>
              <a:rPr lang="en-US" sz="2300" b="0" dirty="0" smtClean="0">
                <a:solidFill>
                  <a:schemeClr val="tx1"/>
                </a:solidFill>
              </a:rPr>
              <a:t> 70.71 = </a:t>
            </a:r>
            <a:r>
              <a:rPr lang="en-US" sz="2300" b="0" dirty="0" smtClean="0">
                <a:solidFill>
                  <a:srgbClr val="FF0000"/>
                </a:solidFill>
              </a:rPr>
              <a:t>23.568</a:t>
            </a:r>
            <a:r>
              <a:rPr lang="en-US" sz="2300" b="0" dirty="0" smtClean="0">
                <a:solidFill>
                  <a:schemeClr val="tx1"/>
                </a:solidFill>
              </a:rPr>
              <a:t> 				           volts</a:t>
            </a:r>
            <a:br>
              <a:rPr lang="en-US" sz="2300" b="0" dirty="0" smtClean="0">
                <a:solidFill>
                  <a:schemeClr val="tx1"/>
                </a:solidFill>
              </a:rPr>
            </a:br>
            <a:r>
              <a:rPr lang="en-US" sz="2300" b="0" dirty="0" smtClean="0">
                <a:solidFill>
                  <a:schemeClr val="tx1"/>
                </a:solidFill>
              </a:rPr>
              <a:t>		RL</a:t>
            </a:r>
            <a:r>
              <a:rPr lang="en-US" sz="2300" b="0" baseline="-25000" dirty="0" smtClean="0">
                <a:solidFill>
                  <a:schemeClr val="tx1"/>
                </a:solidFill>
              </a:rPr>
              <a:t>dB</a:t>
            </a:r>
            <a:r>
              <a:rPr lang="en-US" sz="2300" b="0" dirty="0" smtClean="0">
                <a:solidFill>
                  <a:schemeClr val="tx1"/>
                </a:solidFill>
              </a:rPr>
              <a:t> = - 20 </a:t>
            </a:r>
            <a:r>
              <a:rPr lang="en-US" sz="2000" b="0" dirty="0" smtClean="0">
                <a:solidFill>
                  <a:schemeClr val="tx1"/>
                </a:solidFill>
              </a:rPr>
              <a:t>x</a:t>
            </a:r>
            <a:r>
              <a:rPr lang="en-US" sz="2300" b="0" dirty="0" smtClean="0">
                <a:solidFill>
                  <a:schemeClr val="tx1"/>
                </a:solidFill>
              </a:rPr>
              <a:t> LOG (23.568 / 70.71) = </a:t>
            </a:r>
            <a:br>
              <a:rPr lang="en-US" sz="2300" b="0" dirty="0" smtClean="0">
                <a:solidFill>
                  <a:schemeClr val="tx1"/>
                </a:solidFill>
              </a:rPr>
            </a:br>
            <a:r>
              <a:rPr lang="en-US" sz="2300" b="0" dirty="0" smtClean="0">
                <a:solidFill>
                  <a:schemeClr val="tx1"/>
                </a:solidFill>
              </a:rPr>
              <a:t>				</a:t>
            </a:r>
            <a:r>
              <a:rPr lang="en-US" sz="2300" b="0" dirty="0" smtClean="0">
                <a:solidFill>
                  <a:srgbClr val="FF0000"/>
                </a:solidFill>
              </a:rPr>
              <a:t>9.54</a:t>
            </a:r>
            <a:r>
              <a:rPr lang="en-US" sz="2300" b="0" dirty="0" smtClean="0">
                <a:solidFill>
                  <a:schemeClr val="tx1"/>
                </a:solidFill>
              </a:rPr>
              <a:t> dB ….. (S</a:t>
            </a:r>
            <a:r>
              <a:rPr lang="en-US" sz="2300" b="0" baseline="-25000" dirty="0" smtClean="0">
                <a:solidFill>
                  <a:schemeClr val="tx1"/>
                </a:solidFill>
              </a:rPr>
              <a:t>11</a:t>
            </a:r>
            <a:r>
              <a:rPr lang="en-US" sz="2300" b="0" dirty="0" smtClean="0">
                <a:solidFill>
                  <a:schemeClr val="tx1"/>
                </a:solidFill>
              </a:rPr>
              <a:t>)</a:t>
            </a:r>
            <a:br>
              <a:rPr lang="en-US" sz="2300" b="0" dirty="0" smtClean="0">
                <a:solidFill>
                  <a:schemeClr val="tx1"/>
                </a:solidFill>
              </a:rPr>
            </a:br>
            <a:r>
              <a:rPr lang="en-US" sz="2300" b="0" dirty="0" smtClean="0">
                <a:solidFill>
                  <a:schemeClr val="tx1"/>
                </a:solidFill>
              </a:rPr>
              <a:t>		P</a:t>
            </a:r>
            <a:r>
              <a:rPr lang="en-US" sz="2300" b="0" baseline="-25000" dirty="0" smtClean="0">
                <a:solidFill>
                  <a:schemeClr val="tx1"/>
                </a:solidFill>
              </a:rPr>
              <a:t>f</a:t>
            </a:r>
            <a:r>
              <a:rPr lang="en-US" sz="2300" b="0" dirty="0" smtClean="0">
                <a:solidFill>
                  <a:schemeClr val="tx1"/>
                </a:solidFill>
              </a:rPr>
              <a:t> = 100 watts (assuming that </a:t>
            </a:r>
            <a:r>
              <a:rPr lang="en-US" sz="2300" b="0" dirty="0" err="1" smtClean="0">
                <a:solidFill>
                  <a:schemeClr val="tx1"/>
                </a:solidFill>
              </a:rPr>
              <a:t>Xmtr</a:t>
            </a:r>
            <a:r>
              <a:rPr lang="en-US" sz="2300" b="0" dirty="0" smtClean="0">
                <a:solidFill>
                  <a:schemeClr val="tx1"/>
                </a:solidFill>
              </a:rPr>
              <a:t> is 				    capable of delivering full power 			    into this mismatch)</a:t>
            </a:r>
            <a:br>
              <a:rPr lang="en-US" sz="2300" b="0" dirty="0" smtClean="0">
                <a:solidFill>
                  <a:schemeClr val="tx1"/>
                </a:solidFill>
              </a:rPr>
            </a:br>
            <a:r>
              <a:rPr lang="en-US" sz="2300" b="0" dirty="0" smtClean="0">
                <a:solidFill>
                  <a:schemeClr val="tx1"/>
                </a:solidFill>
              </a:rPr>
              <a:t>		P</a:t>
            </a:r>
            <a:r>
              <a:rPr lang="en-US" sz="2300" b="0" baseline="-25000" dirty="0" smtClean="0">
                <a:solidFill>
                  <a:schemeClr val="tx1"/>
                </a:solidFill>
              </a:rPr>
              <a:t>r</a:t>
            </a:r>
            <a:r>
              <a:rPr lang="en-US" sz="2300" b="0" dirty="0" smtClean="0">
                <a:solidFill>
                  <a:schemeClr val="tx1"/>
                </a:solidFill>
              </a:rPr>
              <a:t> = |</a:t>
            </a:r>
            <a:r>
              <a:rPr lang="el-GR" sz="2300" b="0" dirty="0" smtClean="0">
                <a:solidFill>
                  <a:schemeClr val="tx1"/>
                </a:solidFill>
              </a:rPr>
              <a:t>Γ</a:t>
            </a:r>
            <a:r>
              <a:rPr lang="en-US" sz="2300" b="0" dirty="0" smtClean="0">
                <a:solidFill>
                  <a:schemeClr val="tx1"/>
                </a:solidFill>
              </a:rPr>
              <a:t>|</a:t>
            </a:r>
            <a:r>
              <a:rPr lang="en-US" sz="2300" b="0" baseline="30000" dirty="0" smtClean="0">
                <a:solidFill>
                  <a:schemeClr val="tx1"/>
                </a:solidFill>
              </a:rPr>
              <a:t>2</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100 = </a:t>
            </a:r>
            <a:r>
              <a:rPr lang="en-US" sz="2300" b="0" dirty="0" smtClean="0">
                <a:solidFill>
                  <a:srgbClr val="FF0000"/>
                </a:solidFill>
              </a:rPr>
              <a:t>11.1</a:t>
            </a:r>
            <a:r>
              <a:rPr lang="en-US" sz="2300" b="0" dirty="0" smtClean="0">
                <a:solidFill>
                  <a:schemeClr val="tx1"/>
                </a:solidFill>
              </a:rPr>
              <a:t> watts</a:t>
            </a:r>
            <a:br>
              <a:rPr lang="en-US" sz="2300" b="0" dirty="0" smtClean="0">
                <a:solidFill>
                  <a:schemeClr val="tx1"/>
                </a:solidFill>
              </a:rPr>
            </a:br>
            <a:r>
              <a:rPr lang="en-US" sz="2300" b="0" dirty="0" smtClean="0">
                <a:solidFill>
                  <a:schemeClr val="tx1"/>
                </a:solidFill>
              </a:rPr>
              <a:t>		P</a:t>
            </a:r>
            <a:r>
              <a:rPr lang="en-US" sz="2300" b="0" baseline="-25000" dirty="0" smtClean="0">
                <a:solidFill>
                  <a:schemeClr val="tx1"/>
                </a:solidFill>
              </a:rPr>
              <a:t>L</a:t>
            </a:r>
            <a:r>
              <a:rPr lang="en-US" sz="2300" b="0" dirty="0" smtClean="0">
                <a:solidFill>
                  <a:schemeClr val="tx1"/>
                </a:solidFill>
              </a:rPr>
              <a:t> = P</a:t>
            </a:r>
            <a:r>
              <a:rPr lang="en-US" sz="2300" b="0" baseline="-25000" dirty="0" smtClean="0">
                <a:solidFill>
                  <a:schemeClr val="tx1"/>
                </a:solidFill>
              </a:rPr>
              <a:t>f</a:t>
            </a:r>
            <a:r>
              <a:rPr lang="en-US" sz="2300" b="0" dirty="0" smtClean="0">
                <a:solidFill>
                  <a:schemeClr val="tx1"/>
                </a:solidFill>
              </a:rPr>
              <a:t> – P</a:t>
            </a:r>
            <a:r>
              <a:rPr lang="en-US" sz="2300" b="0" baseline="-25000" dirty="0" smtClean="0">
                <a:solidFill>
                  <a:schemeClr val="tx1"/>
                </a:solidFill>
              </a:rPr>
              <a:t>r</a:t>
            </a:r>
            <a:r>
              <a:rPr lang="en-US" sz="2300" b="0" dirty="0" smtClean="0">
                <a:solidFill>
                  <a:schemeClr val="tx1"/>
                </a:solidFill>
              </a:rPr>
              <a:t> = 100 – 11.1 = </a:t>
            </a:r>
            <a:r>
              <a:rPr lang="en-US" sz="2300" b="0" dirty="0" smtClean="0">
                <a:solidFill>
                  <a:srgbClr val="FF0000"/>
                </a:solidFill>
              </a:rPr>
              <a:t>88.9</a:t>
            </a:r>
            <a:r>
              <a:rPr lang="en-US" sz="2300" b="0" dirty="0" smtClean="0">
                <a:solidFill>
                  <a:schemeClr val="tx1"/>
                </a:solidFill>
              </a:rPr>
              <a:t> w</a:t>
            </a:r>
            <a:endParaRPr lang="en-US" sz="2300" b="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76800"/>
            <a:ext cx="8183880" cy="1051560"/>
          </a:xfrm>
        </p:spPr>
        <p:txBody>
          <a:bodyPr>
            <a:normAutofit fontScale="90000"/>
          </a:bodyPr>
          <a:lstStyle/>
          <a:p>
            <a:r>
              <a:rPr lang="en-US" sz="2800" dirty="0" smtClean="0">
                <a:solidFill>
                  <a:srgbClr val="FFFF00"/>
                </a:solidFill>
              </a:rPr>
              <a:t>	Does this violate Conservation of 		Energy?  How can two different loads 	yield the same delivered power?</a:t>
            </a:r>
            <a:r>
              <a:rPr lang="en-US" dirty="0" smtClean="0"/>
              <a:t/>
            </a:r>
            <a:br>
              <a:rPr lang="en-US" dirty="0" smtClean="0"/>
            </a:br>
            <a:r>
              <a:rPr lang="en-US" dirty="0" smtClean="0"/>
              <a:t>		</a:t>
            </a:r>
            <a:r>
              <a:rPr lang="en-US" sz="2400" b="0" dirty="0" smtClean="0">
                <a:solidFill>
                  <a:schemeClr val="tx1"/>
                </a:solidFill>
              </a:rPr>
              <a:t>Validity check -&gt; R</a:t>
            </a:r>
            <a:r>
              <a:rPr lang="en-US" sz="2400" b="0" baseline="-25000" dirty="0" smtClean="0">
                <a:solidFill>
                  <a:schemeClr val="tx1"/>
                </a:solidFill>
              </a:rPr>
              <a:t>L</a:t>
            </a:r>
            <a:r>
              <a:rPr lang="en-US" sz="2400" b="0" dirty="0" smtClean="0">
                <a:solidFill>
                  <a:schemeClr val="tx1"/>
                </a:solidFill>
              </a:rPr>
              <a:t> = 100 ohms</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f</a:t>
            </a:r>
            <a:r>
              <a:rPr lang="en-US" sz="2400" b="0" dirty="0" smtClean="0">
                <a:solidFill>
                  <a:schemeClr val="tx1"/>
                </a:solidFill>
              </a:rPr>
              <a:t> is in phase with v</a:t>
            </a:r>
            <a:r>
              <a:rPr lang="en-US" sz="2400" b="0" baseline="-25000" dirty="0" smtClean="0">
                <a:solidFill>
                  <a:schemeClr val="tx1"/>
                </a:solidFill>
              </a:rPr>
              <a:t>r</a:t>
            </a:r>
            <a:r>
              <a:rPr lang="en-US" sz="2400" b="0" dirty="0" smtClean="0">
                <a:solidFill>
                  <a:schemeClr val="tx1"/>
                </a:solidFill>
              </a:rPr>
              <a:t> then load voltage adds			v</a:t>
            </a:r>
            <a:r>
              <a:rPr lang="en-US" sz="2400" b="0" baseline="-25000" dirty="0" smtClean="0">
                <a:solidFill>
                  <a:schemeClr val="tx1"/>
                </a:solidFill>
              </a:rPr>
              <a:t>L</a:t>
            </a:r>
            <a:r>
              <a:rPr lang="en-US" sz="2400" b="0" dirty="0" smtClean="0">
                <a:solidFill>
                  <a:schemeClr val="tx1"/>
                </a:solidFill>
              </a:rPr>
              <a:t>= v</a:t>
            </a:r>
            <a:r>
              <a:rPr lang="en-US" sz="2400" b="0" baseline="-25000" dirty="0" smtClean="0">
                <a:solidFill>
                  <a:schemeClr val="tx1"/>
                </a:solidFill>
              </a:rPr>
              <a:t>f</a:t>
            </a:r>
            <a:r>
              <a:rPr lang="en-US" sz="2400" b="0" dirty="0" smtClean="0">
                <a:solidFill>
                  <a:schemeClr val="tx1"/>
                </a:solidFill>
              </a:rPr>
              <a:t> + v</a:t>
            </a:r>
            <a:r>
              <a:rPr lang="en-US" sz="2400" b="0" baseline="-25000" dirty="0" smtClean="0">
                <a:solidFill>
                  <a:schemeClr val="tx1"/>
                </a:solidFill>
              </a:rPr>
              <a:t>r</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L</a:t>
            </a:r>
            <a:r>
              <a:rPr lang="en-US" sz="2400" b="0" dirty="0" smtClean="0">
                <a:solidFill>
                  <a:schemeClr val="tx1"/>
                </a:solidFill>
              </a:rPr>
              <a:t> = 70.71 + 23.568 = </a:t>
            </a:r>
            <a:r>
              <a:rPr lang="en-US" sz="2400" b="0" dirty="0" smtClean="0">
                <a:solidFill>
                  <a:srgbClr val="FF0000"/>
                </a:solidFill>
              </a:rPr>
              <a:t>94.278</a:t>
            </a:r>
            <a:r>
              <a:rPr lang="en-US" sz="2400" b="0" dirty="0" smtClean="0">
                <a:solidFill>
                  <a:schemeClr val="tx1"/>
                </a:solidFill>
              </a:rPr>
              <a:t> volts</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Since Power = v</a:t>
            </a:r>
            <a:r>
              <a:rPr lang="en-US" sz="2400" b="0" baseline="30000" dirty="0" smtClean="0">
                <a:solidFill>
                  <a:schemeClr val="tx1"/>
                </a:solidFill>
              </a:rPr>
              <a:t>2</a:t>
            </a:r>
            <a:r>
              <a:rPr lang="en-US" sz="2400" b="0" dirty="0" smtClean="0">
                <a:solidFill>
                  <a:schemeClr val="tx1"/>
                </a:solidFill>
              </a:rPr>
              <a:t> / R, then,</a:t>
            </a:r>
            <a:br>
              <a:rPr lang="en-US" sz="2400" b="0" dirty="0" smtClean="0">
                <a:solidFill>
                  <a:schemeClr val="tx1"/>
                </a:solidFill>
              </a:rPr>
            </a:br>
            <a:r>
              <a:rPr lang="en-US" sz="2400" b="0" dirty="0" smtClean="0">
                <a:solidFill>
                  <a:schemeClr val="tx1"/>
                </a:solidFill>
              </a:rPr>
              <a:t>		Load Power, P</a:t>
            </a:r>
            <a:r>
              <a:rPr lang="en-US" sz="2400" b="0" baseline="-25000" dirty="0" smtClean="0">
                <a:solidFill>
                  <a:schemeClr val="tx1"/>
                </a:solidFill>
              </a:rPr>
              <a:t>L</a:t>
            </a:r>
            <a:r>
              <a:rPr lang="en-US" sz="2400" b="0" dirty="0" smtClean="0">
                <a:solidFill>
                  <a:schemeClr val="tx1"/>
                </a:solidFill>
              </a:rPr>
              <a:t> = v</a:t>
            </a:r>
            <a:r>
              <a:rPr lang="en-US" sz="2400" b="0" baseline="-25000" dirty="0" smtClean="0">
                <a:solidFill>
                  <a:schemeClr val="tx1"/>
                </a:solidFill>
              </a:rPr>
              <a:t>L</a:t>
            </a:r>
            <a:r>
              <a:rPr lang="en-US" sz="2400" b="0" baseline="30000" dirty="0" smtClean="0">
                <a:solidFill>
                  <a:schemeClr val="tx1"/>
                </a:solidFill>
              </a:rPr>
              <a:t>2</a:t>
            </a:r>
            <a:r>
              <a:rPr lang="en-US" sz="2400" b="0" dirty="0" smtClean="0">
                <a:solidFill>
                  <a:schemeClr val="tx1"/>
                </a:solidFill>
              </a:rPr>
              <a:t> / R</a:t>
            </a:r>
            <a:r>
              <a:rPr lang="en-US" sz="2400" b="0" baseline="-25000" dirty="0" smtClean="0">
                <a:solidFill>
                  <a:schemeClr val="tx1"/>
                </a:solidFill>
              </a:rPr>
              <a:t>L</a:t>
            </a:r>
            <a:br>
              <a:rPr lang="en-US" sz="2400" b="0" baseline="-2500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P</a:t>
            </a:r>
            <a:r>
              <a:rPr lang="en-US" sz="2400" b="0" baseline="-25000" dirty="0" smtClean="0">
                <a:solidFill>
                  <a:schemeClr val="tx1"/>
                </a:solidFill>
              </a:rPr>
              <a:t>L</a:t>
            </a:r>
            <a:r>
              <a:rPr lang="en-US" sz="2400" b="0" dirty="0" smtClean="0">
                <a:solidFill>
                  <a:schemeClr val="tx1"/>
                </a:solidFill>
              </a:rPr>
              <a:t> = (94.278)</a:t>
            </a:r>
            <a:r>
              <a:rPr lang="en-US" sz="2400" b="0" baseline="30000" dirty="0" smtClean="0">
                <a:solidFill>
                  <a:schemeClr val="tx1"/>
                </a:solidFill>
              </a:rPr>
              <a:t>2</a:t>
            </a:r>
            <a:r>
              <a:rPr lang="en-US" sz="2400" b="0" dirty="0" smtClean="0">
                <a:solidFill>
                  <a:schemeClr val="tx1"/>
                </a:solidFill>
              </a:rPr>
              <a:t> / 100 = </a:t>
            </a:r>
            <a:r>
              <a:rPr lang="en-US" sz="2400" b="0" dirty="0" smtClean="0">
                <a:solidFill>
                  <a:srgbClr val="FF0000"/>
                </a:solidFill>
              </a:rPr>
              <a:t>88.9</a:t>
            </a:r>
            <a:r>
              <a:rPr lang="en-US" sz="2400" b="0" dirty="0" smtClean="0">
                <a:solidFill>
                  <a:schemeClr val="tx1"/>
                </a:solidFill>
              </a:rPr>
              <a:t> watts</a:t>
            </a:r>
            <a:br>
              <a:rPr lang="en-US" sz="2400" b="0" dirty="0" smtClean="0">
                <a:solidFill>
                  <a:schemeClr val="tx1"/>
                </a:solidFill>
              </a:rPr>
            </a:br>
            <a:r>
              <a:rPr lang="en-US" sz="2400" b="0" dirty="0" smtClean="0">
                <a:solidFill>
                  <a:schemeClr val="tx1"/>
                </a:solidFill>
              </a:rPr>
              <a:t>		which agrees  with the previous result			</a:t>
            </a:r>
            <a:endParaRPr lang="en-US" sz="2400" b="0" baseline="-250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43600"/>
            <a:ext cx="8183880" cy="1051560"/>
          </a:xfrm>
        </p:spPr>
        <p:txBody>
          <a:bodyPr>
            <a:normAutofit fontScale="90000"/>
          </a:bodyPr>
          <a:lstStyle/>
          <a:p>
            <a:r>
              <a:rPr lang="en-US" sz="3100" dirty="0" smtClean="0">
                <a:solidFill>
                  <a:srgbClr val="FFFF00"/>
                </a:solidFill>
              </a:rPr>
              <a:t>	Validity check when R</a:t>
            </a:r>
            <a:r>
              <a:rPr lang="en-US" sz="3100" baseline="-25000" dirty="0" smtClean="0">
                <a:solidFill>
                  <a:srgbClr val="FFFF00"/>
                </a:solidFill>
              </a:rPr>
              <a:t>L</a:t>
            </a:r>
            <a:r>
              <a:rPr lang="en-US" sz="3100" dirty="0" smtClean="0">
                <a:solidFill>
                  <a:srgbClr val="FFFF00"/>
                </a:solidFill>
              </a:rPr>
              <a:t> = 25 ohms:</a:t>
            </a:r>
            <a:r>
              <a:rPr lang="en-US" sz="3100" dirty="0" smtClean="0"/>
              <a:t/>
            </a:r>
            <a:br>
              <a:rPr lang="en-US" sz="3100" dirty="0" smtClean="0"/>
            </a:br>
            <a:r>
              <a:rPr lang="en-US" sz="3100" dirty="0" smtClean="0"/>
              <a:t/>
            </a:r>
            <a:br>
              <a:rPr lang="en-US" sz="3100" dirty="0" smtClean="0"/>
            </a:br>
            <a:r>
              <a:rPr lang="en-US" sz="3100" dirty="0" smtClean="0"/>
              <a:t>	</a:t>
            </a:r>
            <a:r>
              <a:rPr lang="en-US" sz="2700" b="0" dirty="0" smtClean="0">
                <a:solidFill>
                  <a:schemeClr val="tx1"/>
                </a:solidFill>
              </a:rPr>
              <a:t>Since R</a:t>
            </a:r>
            <a:r>
              <a:rPr lang="en-US" sz="2700" b="0" baseline="-25000" dirty="0" smtClean="0">
                <a:solidFill>
                  <a:schemeClr val="tx1"/>
                </a:solidFill>
              </a:rPr>
              <a:t>L</a:t>
            </a:r>
            <a:r>
              <a:rPr lang="en-US" sz="2700" b="0" dirty="0" smtClean="0">
                <a:solidFill>
                  <a:schemeClr val="tx1"/>
                </a:solidFill>
              </a:rPr>
              <a:t> &lt; Z</a:t>
            </a:r>
            <a:r>
              <a:rPr lang="en-US" sz="2700" b="0" baseline="-25000" dirty="0" smtClean="0">
                <a:solidFill>
                  <a:schemeClr val="tx1"/>
                </a:solidFill>
              </a:rPr>
              <a:t>0</a:t>
            </a:r>
            <a:r>
              <a:rPr lang="en-US" sz="2700" b="0" dirty="0" smtClean="0">
                <a:solidFill>
                  <a:schemeClr val="tx1"/>
                </a:solidFill>
              </a:rPr>
              <a:t>, v</a:t>
            </a:r>
            <a:r>
              <a:rPr lang="en-US" sz="2700" b="0" baseline="-25000" dirty="0" smtClean="0">
                <a:solidFill>
                  <a:schemeClr val="tx1"/>
                </a:solidFill>
              </a:rPr>
              <a:t>r</a:t>
            </a:r>
            <a:r>
              <a:rPr lang="en-US" sz="2700" b="0" dirty="0" smtClean="0">
                <a:solidFill>
                  <a:schemeClr val="tx1"/>
                </a:solidFill>
              </a:rPr>
              <a:t> is out of phase with v</a:t>
            </a:r>
            <a:r>
              <a:rPr lang="en-US" sz="2700" b="0" baseline="-25000" dirty="0" smtClean="0">
                <a:solidFill>
                  <a:schemeClr val="tx1"/>
                </a:solidFill>
              </a:rPr>
              <a:t>f</a:t>
            </a:r>
            <a:r>
              <a:rPr lang="en-US" sz="2700" b="0" dirty="0" smtClean="0">
                <a:solidFill>
                  <a:schemeClr val="tx1"/>
                </a:solidFill>
              </a:rPr>
              <a:t> and 	 		        subtracts:   </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L</a:t>
            </a:r>
            <a:r>
              <a:rPr lang="en-US" sz="2700" b="0" dirty="0" smtClean="0">
                <a:solidFill>
                  <a:schemeClr val="tx1"/>
                </a:solidFill>
              </a:rPr>
              <a:t> = v</a:t>
            </a:r>
            <a:r>
              <a:rPr lang="en-US" sz="2700" b="0" baseline="-25000" dirty="0" smtClean="0">
                <a:solidFill>
                  <a:schemeClr val="tx1"/>
                </a:solidFill>
              </a:rPr>
              <a:t>f</a:t>
            </a:r>
            <a:r>
              <a:rPr lang="en-US" sz="2700" b="0" dirty="0" smtClean="0">
                <a:solidFill>
                  <a:schemeClr val="tx1"/>
                </a:solidFill>
              </a:rPr>
              <a:t> – v</a:t>
            </a:r>
            <a:r>
              <a:rPr lang="en-US" sz="2700" b="0" baseline="-25000" dirty="0" smtClean="0">
                <a:solidFill>
                  <a:schemeClr val="tx1"/>
                </a:solidFill>
              </a:rPr>
              <a:t>r</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L</a:t>
            </a:r>
            <a:r>
              <a:rPr lang="en-US" sz="2700" b="0" dirty="0" smtClean="0">
                <a:solidFill>
                  <a:schemeClr val="tx1"/>
                </a:solidFill>
              </a:rPr>
              <a:t> = 70.71 - 23.568 = </a:t>
            </a:r>
            <a:r>
              <a:rPr lang="en-US" sz="2700" b="0" dirty="0" smtClean="0">
                <a:solidFill>
                  <a:srgbClr val="FF0000"/>
                </a:solidFill>
              </a:rPr>
              <a:t>47.142</a:t>
            </a:r>
            <a:r>
              <a:rPr lang="en-US" sz="2700" b="0" dirty="0" smtClean="0">
                <a:solidFill>
                  <a:schemeClr val="tx1"/>
                </a:solidFill>
              </a:rPr>
              <a:t> volts</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P</a:t>
            </a:r>
            <a:r>
              <a:rPr lang="en-US" sz="2700" b="0" baseline="-25000" dirty="0" smtClean="0">
                <a:solidFill>
                  <a:schemeClr val="tx1"/>
                </a:solidFill>
              </a:rPr>
              <a:t>L</a:t>
            </a:r>
            <a:r>
              <a:rPr lang="en-US" sz="2700" b="0" dirty="0" smtClean="0">
                <a:solidFill>
                  <a:schemeClr val="tx1"/>
                </a:solidFill>
              </a:rPr>
              <a:t> = (47.142)</a:t>
            </a:r>
            <a:r>
              <a:rPr lang="en-US" sz="2700" b="0" baseline="30000" dirty="0" smtClean="0">
                <a:solidFill>
                  <a:schemeClr val="tx1"/>
                </a:solidFill>
              </a:rPr>
              <a:t>2</a:t>
            </a:r>
            <a:r>
              <a:rPr lang="en-US" sz="2700" b="0" dirty="0" smtClean="0">
                <a:solidFill>
                  <a:schemeClr val="tx1"/>
                </a:solidFill>
              </a:rPr>
              <a:t> / 25 = </a:t>
            </a:r>
            <a:r>
              <a:rPr lang="en-US" sz="2700" b="0" dirty="0" smtClean="0">
                <a:solidFill>
                  <a:srgbClr val="FF0000"/>
                </a:solidFill>
              </a:rPr>
              <a:t>88.9</a:t>
            </a:r>
            <a:r>
              <a:rPr lang="en-US" sz="2700" b="0" dirty="0" smtClean="0">
                <a:solidFill>
                  <a:schemeClr val="tx1"/>
                </a:solidFill>
              </a:rPr>
              <a:t> watts, which also 		agrees with previous			</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Therefore, conservation of energy is </a:t>
            </a:r>
            <a:r>
              <a:rPr lang="en-US" sz="2700" b="0" dirty="0" smtClean="0">
                <a:solidFill>
                  <a:srgbClr val="FF0000"/>
                </a:solidFill>
              </a:rPr>
              <a:t>not </a:t>
            </a:r>
            <a:r>
              <a:rPr lang="en-US" sz="2700" b="0" dirty="0" smtClean="0">
                <a:solidFill>
                  <a:schemeClr val="tx1"/>
                </a:solidFill>
              </a:rPr>
              <a:t>	violated, and is validated for any equal VSWR 	condition.</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172200"/>
            <a:ext cx="8183880" cy="1051560"/>
          </a:xfrm>
        </p:spPr>
        <p:txBody>
          <a:bodyPr>
            <a:noAutofit/>
          </a:bodyPr>
          <a:lstStyle/>
          <a:p>
            <a:pPr algn="l"/>
            <a:r>
              <a:rPr lang="en-US" sz="2800" dirty="0" smtClean="0">
                <a:solidFill>
                  <a:srgbClr val="FFFF00"/>
                </a:solidFill>
              </a:rPr>
              <a:t>            </a:t>
            </a:r>
            <a:r>
              <a:rPr lang="en-US" sz="2300" dirty="0" smtClean="0">
                <a:solidFill>
                  <a:srgbClr val="FFFF00"/>
                </a:solidFill>
              </a:rPr>
              <a:t>T</a:t>
            </a:r>
            <a:r>
              <a:rPr lang="en-US" sz="2300" dirty="0" smtClean="0">
                <a:solidFill>
                  <a:srgbClr val="FFFF00"/>
                </a:solidFill>
                <a:latin typeface="+mn-lt"/>
              </a:rPr>
              <a:t>hevenin’s Theorem and  	 	 	      Conservation of Energy:</a:t>
            </a:r>
            <a:r>
              <a:rPr lang="en-US" sz="2800" dirty="0" smtClean="0">
                <a:latin typeface="+mn-lt"/>
              </a:rPr>
              <a:t/>
            </a:r>
            <a:br>
              <a:rPr lang="en-US" sz="2800" dirty="0" smtClean="0">
                <a:latin typeface="+mn-lt"/>
              </a:rPr>
            </a:br>
            <a:r>
              <a:rPr lang="en-US" sz="2200" b="0" dirty="0" smtClean="0">
                <a:latin typeface="+mn-lt"/>
              </a:rPr>
              <a:t/>
            </a:r>
            <a:br>
              <a:rPr lang="en-US" sz="2200" b="0" dirty="0" smtClean="0">
                <a:latin typeface="+mn-lt"/>
              </a:rPr>
            </a:br>
            <a:r>
              <a:rPr lang="en-US" sz="2200" b="0" dirty="0" smtClean="0">
                <a:latin typeface="+mn-lt"/>
              </a:rPr>
              <a:t>	</a:t>
            </a:r>
            <a:r>
              <a:rPr lang="en-US" sz="1700" b="0" dirty="0" smtClean="0">
                <a:solidFill>
                  <a:srgbClr val="FF0000"/>
                </a:solidFill>
                <a:latin typeface="+mn-lt"/>
              </a:rPr>
              <a:t>Maximum power transfer </a:t>
            </a:r>
            <a:r>
              <a:rPr lang="en-US" sz="1700" b="0" dirty="0" smtClean="0">
                <a:solidFill>
                  <a:schemeClr val="tx1"/>
                </a:solidFill>
                <a:latin typeface="+mn-lt"/>
              </a:rPr>
              <a:t>occurs when the Load impedance is 	equal to the complex conjugate of the </a:t>
            </a:r>
            <a:r>
              <a:rPr lang="en-US" sz="1700" b="0" dirty="0" smtClean="0">
                <a:solidFill>
                  <a:srgbClr val="FF0000"/>
                </a:solidFill>
                <a:latin typeface="+mn-lt"/>
              </a:rPr>
              <a:t>Thevenin equivalent 	Source Impedance</a:t>
            </a:r>
            <a:br>
              <a:rPr lang="en-US" sz="1700" b="0" dirty="0" smtClean="0">
                <a:solidFill>
                  <a:srgbClr val="FF0000"/>
                </a:solidFill>
                <a:latin typeface="+mn-lt"/>
              </a:rPr>
            </a:br>
            <a:r>
              <a:rPr lang="en-US" sz="1700" b="0" dirty="0" smtClean="0">
                <a:solidFill>
                  <a:srgbClr val="FF0000"/>
                </a:solidFill>
                <a:latin typeface="+mn-lt"/>
              </a:rPr>
              <a:t>	</a:t>
            </a:r>
            <a:r>
              <a:rPr lang="en-US" sz="1700" b="0" dirty="0" smtClean="0">
                <a:solidFill>
                  <a:schemeClr val="tx1"/>
                </a:solidFill>
                <a:latin typeface="+mn-lt"/>
              </a:rPr>
              <a:t/>
            </a:r>
            <a:br>
              <a:rPr lang="en-US" sz="1700" b="0" dirty="0" smtClean="0">
                <a:solidFill>
                  <a:schemeClr val="tx1"/>
                </a:solidFill>
                <a:latin typeface="+mn-lt"/>
              </a:rPr>
            </a:br>
            <a:r>
              <a:rPr lang="en-US" sz="1700" b="0" dirty="0" smtClean="0">
                <a:solidFill>
                  <a:schemeClr val="tx1"/>
                </a:solidFill>
                <a:latin typeface="+mn-lt"/>
              </a:rPr>
              <a:t>	For resistive terminations, maximum power transfer occurs 	when the </a:t>
            </a:r>
            <a:r>
              <a:rPr lang="en-US" sz="1700" b="0" dirty="0" smtClean="0">
                <a:solidFill>
                  <a:srgbClr val="FF0000"/>
                </a:solidFill>
                <a:latin typeface="+mn-lt"/>
              </a:rPr>
              <a:t>source resistance equals the load resistance</a:t>
            </a:r>
            <a:r>
              <a:rPr lang="en-US" sz="1700" b="0" dirty="0" smtClean="0">
                <a:solidFill>
                  <a:schemeClr val="tx1"/>
                </a:solidFill>
                <a:latin typeface="+mn-lt"/>
              </a:rPr>
              <a:t>, also:</a:t>
            </a:r>
            <a:br>
              <a:rPr lang="en-US" sz="1700" b="0" dirty="0" smtClean="0">
                <a:solidFill>
                  <a:schemeClr val="tx1"/>
                </a:solidFill>
                <a:latin typeface="+mn-lt"/>
              </a:rPr>
            </a:br>
            <a:r>
              <a:rPr lang="en-US" sz="1700" b="0" dirty="0" smtClean="0">
                <a:solidFill>
                  <a:schemeClr val="tx1"/>
                </a:solidFill>
                <a:latin typeface="+mn-lt"/>
              </a:rPr>
              <a:t/>
            </a:r>
            <a:br>
              <a:rPr lang="en-US" sz="1700" b="0" dirty="0" smtClean="0">
                <a:solidFill>
                  <a:schemeClr val="tx1"/>
                </a:solidFill>
                <a:latin typeface="+mn-lt"/>
              </a:rPr>
            </a:br>
            <a:r>
              <a:rPr lang="en-US" sz="1700" b="0" dirty="0" smtClean="0">
                <a:solidFill>
                  <a:schemeClr val="tx1"/>
                </a:solidFill>
                <a:latin typeface="+mn-lt"/>
              </a:rPr>
              <a:t>	Load Power = Total Input Power  – Losses</a:t>
            </a:r>
            <a:br>
              <a:rPr lang="en-US" sz="1700" b="0" dirty="0" smtClean="0">
                <a:solidFill>
                  <a:schemeClr val="tx1"/>
                </a:solidFill>
                <a:latin typeface="+mn-lt"/>
              </a:rPr>
            </a:br>
            <a:r>
              <a:rPr lang="en-US" sz="1700" b="0" dirty="0" smtClean="0">
                <a:solidFill>
                  <a:schemeClr val="tx1"/>
                </a:solidFill>
                <a:latin typeface="+mn-lt"/>
              </a:rPr>
              <a:t>		  </a:t>
            </a:r>
            <a:r>
              <a:rPr lang="en-US" sz="1700" b="0" dirty="0" smtClean="0">
                <a:solidFill>
                  <a:srgbClr val="FF0000"/>
                </a:solidFill>
                <a:latin typeface="+mn-lt"/>
              </a:rPr>
              <a:t>(P</a:t>
            </a:r>
            <a:r>
              <a:rPr lang="en-US" sz="1700" b="0" baseline="-25000" dirty="0" smtClean="0">
                <a:solidFill>
                  <a:srgbClr val="FF0000"/>
                </a:solidFill>
                <a:latin typeface="+mn-lt"/>
              </a:rPr>
              <a:t>L</a:t>
            </a:r>
            <a:r>
              <a:rPr lang="en-US" sz="1700" b="0" dirty="0" smtClean="0">
                <a:solidFill>
                  <a:srgbClr val="FF0000"/>
                </a:solidFill>
                <a:latin typeface="+mn-lt"/>
              </a:rPr>
              <a:t> = P</a:t>
            </a:r>
            <a:r>
              <a:rPr lang="en-US" sz="1700" b="0" baseline="-25000" dirty="0" smtClean="0">
                <a:solidFill>
                  <a:srgbClr val="FF0000"/>
                </a:solidFill>
                <a:latin typeface="+mn-lt"/>
              </a:rPr>
              <a:t>t</a:t>
            </a:r>
            <a:r>
              <a:rPr lang="en-US" sz="1700" b="0" dirty="0" smtClean="0">
                <a:solidFill>
                  <a:srgbClr val="FF0000"/>
                </a:solidFill>
                <a:latin typeface="+mn-lt"/>
              </a:rPr>
              <a:t> - </a:t>
            </a:r>
            <a:r>
              <a:rPr lang="en-US" sz="1700" b="0" dirty="0" err="1" smtClean="0">
                <a:solidFill>
                  <a:srgbClr val="FF0000"/>
                </a:solidFill>
                <a:latin typeface="+mn-lt"/>
              </a:rPr>
              <a:t>P</a:t>
            </a:r>
            <a:r>
              <a:rPr lang="en-US" sz="1700" b="0" baseline="-25000" dirty="0" err="1" smtClean="0">
                <a:solidFill>
                  <a:srgbClr val="FF0000"/>
                </a:solidFill>
                <a:latin typeface="+mn-lt"/>
              </a:rPr>
              <a:t>loss</a:t>
            </a:r>
            <a:r>
              <a:rPr lang="en-US" sz="1700" b="0" dirty="0" smtClean="0">
                <a:solidFill>
                  <a:srgbClr val="FF0000"/>
                </a:solidFill>
                <a:latin typeface="+mn-lt"/>
              </a:rPr>
              <a:t>)</a:t>
            </a:r>
            <a:r>
              <a:rPr lang="en-US" sz="1700" b="0" dirty="0" smtClean="0">
                <a:solidFill>
                  <a:srgbClr val="002060"/>
                </a:solidFill>
                <a:latin typeface="+mn-lt"/>
              </a:rPr>
              <a:t>, Load Power is power delivered to 				  Load, </a:t>
            </a:r>
            <a:r>
              <a:rPr lang="en-US" sz="1700" b="0" dirty="0" smtClean="0">
                <a:solidFill>
                  <a:schemeClr val="tx1"/>
                </a:solidFill>
                <a:latin typeface="+mn-lt"/>
              </a:rPr>
              <a:t>and in terms of P</a:t>
            </a:r>
            <a:r>
              <a:rPr lang="en-US" sz="1700" b="0" baseline="-25000" dirty="0" smtClean="0">
                <a:solidFill>
                  <a:schemeClr val="tx1"/>
                </a:solidFill>
                <a:latin typeface="+mn-lt"/>
              </a:rPr>
              <a:t>f</a:t>
            </a:r>
            <a:r>
              <a:rPr lang="en-US" sz="1700" b="0" dirty="0" smtClean="0">
                <a:solidFill>
                  <a:schemeClr val="tx1"/>
                </a:solidFill>
                <a:latin typeface="+mn-lt"/>
              </a:rPr>
              <a:t> and P</a:t>
            </a:r>
            <a:r>
              <a:rPr lang="en-US" sz="1700" b="0" baseline="-25000" dirty="0" smtClean="0">
                <a:solidFill>
                  <a:schemeClr val="tx1"/>
                </a:solidFill>
                <a:latin typeface="+mn-lt"/>
              </a:rPr>
              <a:t>r</a:t>
            </a:r>
            <a:r>
              <a:rPr lang="en-US" sz="1700" b="0" dirty="0" smtClean="0">
                <a:solidFill>
                  <a:schemeClr val="tx1"/>
                </a:solidFill>
                <a:latin typeface="+mn-lt"/>
              </a:rPr>
              <a:t>:</a:t>
            </a:r>
            <a:br>
              <a:rPr lang="en-US" sz="1700" b="0" dirty="0" smtClean="0">
                <a:solidFill>
                  <a:schemeClr val="tx1"/>
                </a:solidFill>
                <a:latin typeface="+mn-lt"/>
              </a:rPr>
            </a:br>
            <a:r>
              <a:rPr lang="en-US" sz="1700" b="0" dirty="0" smtClean="0">
                <a:solidFill>
                  <a:schemeClr val="tx1"/>
                </a:solidFill>
                <a:latin typeface="+mn-lt"/>
              </a:rPr>
              <a:t/>
            </a:r>
            <a:br>
              <a:rPr lang="en-US" sz="1700" b="0" dirty="0" smtClean="0">
                <a:solidFill>
                  <a:schemeClr val="tx1"/>
                </a:solidFill>
                <a:latin typeface="+mn-lt"/>
              </a:rPr>
            </a:br>
            <a:r>
              <a:rPr lang="en-US" sz="1700" b="0" dirty="0" smtClean="0">
                <a:solidFill>
                  <a:schemeClr val="tx1"/>
                </a:solidFill>
                <a:latin typeface="+mn-lt"/>
              </a:rPr>
              <a:t>	 Load Power = Forward Power - Reflected Power - Losses</a:t>
            </a:r>
            <a:br>
              <a:rPr lang="en-US" sz="1700" b="0" dirty="0" smtClean="0">
                <a:solidFill>
                  <a:schemeClr val="tx1"/>
                </a:solidFill>
                <a:latin typeface="+mn-lt"/>
              </a:rPr>
            </a:br>
            <a:r>
              <a:rPr lang="en-US" sz="1700" b="0" dirty="0" smtClean="0">
                <a:solidFill>
                  <a:schemeClr val="tx1"/>
                </a:solidFill>
                <a:latin typeface="+mn-lt"/>
              </a:rPr>
              <a:t>		  </a:t>
            </a:r>
            <a:r>
              <a:rPr lang="en-US" sz="1700" b="0" dirty="0" smtClean="0">
                <a:solidFill>
                  <a:srgbClr val="FF0000"/>
                </a:solidFill>
                <a:latin typeface="+mn-lt"/>
              </a:rPr>
              <a:t>(P</a:t>
            </a:r>
            <a:r>
              <a:rPr lang="en-US" sz="1700" b="0" baseline="-25000" dirty="0" smtClean="0">
                <a:solidFill>
                  <a:srgbClr val="FF0000"/>
                </a:solidFill>
                <a:latin typeface="+mn-lt"/>
              </a:rPr>
              <a:t>L</a:t>
            </a:r>
            <a:r>
              <a:rPr lang="en-US" sz="1700" b="0" dirty="0" smtClean="0">
                <a:solidFill>
                  <a:srgbClr val="FF0000"/>
                </a:solidFill>
                <a:latin typeface="+mn-lt"/>
              </a:rPr>
              <a:t> = P</a:t>
            </a:r>
            <a:r>
              <a:rPr lang="en-US" sz="1700" b="0" baseline="-25000" dirty="0" smtClean="0">
                <a:solidFill>
                  <a:srgbClr val="FF0000"/>
                </a:solidFill>
                <a:latin typeface="+mn-lt"/>
              </a:rPr>
              <a:t>f</a:t>
            </a:r>
            <a:r>
              <a:rPr lang="en-US" sz="1700" b="0" dirty="0" smtClean="0">
                <a:solidFill>
                  <a:srgbClr val="FF0000"/>
                </a:solidFill>
                <a:latin typeface="+mn-lt"/>
              </a:rPr>
              <a:t> – P</a:t>
            </a:r>
            <a:r>
              <a:rPr lang="en-US" sz="1700" b="0" baseline="-25000" dirty="0" smtClean="0">
                <a:solidFill>
                  <a:srgbClr val="FF0000"/>
                </a:solidFill>
                <a:latin typeface="+mn-lt"/>
              </a:rPr>
              <a:t>r </a:t>
            </a:r>
            <a:r>
              <a:rPr lang="en-US" sz="1700" b="0" dirty="0" smtClean="0">
                <a:solidFill>
                  <a:srgbClr val="FF0000"/>
                </a:solidFill>
                <a:latin typeface="+mn-lt"/>
              </a:rPr>
              <a:t>– </a:t>
            </a:r>
            <a:r>
              <a:rPr lang="en-US" sz="1700" b="0" dirty="0" err="1" smtClean="0">
                <a:solidFill>
                  <a:srgbClr val="FF0000"/>
                </a:solidFill>
                <a:latin typeface="+mn-lt"/>
              </a:rPr>
              <a:t>P</a:t>
            </a:r>
            <a:r>
              <a:rPr lang="en-US" sz="1700" b="0" baseline="-25000" dirty="0" err="1" smtClean="0">
                <a:solidFill>
                  <a:srgbClr val="FF0000"/>
                </a:solidFill>
                <a:latin typeface="+mn-lt"/>
              </a:rPr>
              <a:t>loss</a:t>
            </a:r>
            <a:r>
              <a:rPr lang="en-US" sz="1700" b="0" dirty="0" smtClean="0">
                <a:solidFill>
                  <a:srgbClr val="FF0000"/>
                </a:solidFill>
                <a:latin typeface="+mn-lt"/>
              </a:rPr>
              <a:t>)  </a:t>
            </a:r>
            <a:r>
              <a:rPr lang="en-US" sz="1700" b="0" dirty="0" smtClean="0">
                <a:solidFill>
                  <a:schemeClr val="tx1"/>
                </a:solidFill>
                <a:latin typeface="+mn-lt"/>
              </a:rPr>
              <a:t/>
            </a:r>
            <a:br>
              <a:rPr lang="en-US" sz="1700" b="0" dirty="0" smtClean="0">
                <a:solidFill>
                  <a:schemeClr val="tx1"/>
                </a:solidFill>
                <a:latin typeface="+mn-lt"/>
              </a:rPr>
            </a:br>
            <a:r>
              <a:rPr lang="en-US" sz="1700" b="0" dirty="0" smtClean="0">
                <a:solidFill>
                  <a:schemeClr val="tx1"/>
                </a:solidFill>
                <a:latin typeface="+mn-lt"/>
              </a:rPr>
              <a:t>	Both equations describe </a:t>
            </a:r>
            <a:r>
              <a:rPr lang="en-US" sz="1700" b="0" dirty="0" smtClean="0">
                <a:solidFill>
                  <a:srgbClr val="FF0000"/>
                </a:solidFill>
                <a:latin typeface="+mn-lt"/>
              </a:rPr>
              <a:t>Conservation of Energy</a:t>
            </a:r>
            <a:r>
              <a:rPr lang="en-US" sz="1700" b="0" dirty="0" smtClean="0">
                <a:solidFill>
                  <a:schemeClr val="tx1"/>
                </a:solidFill>
                <a:latin typeface="+mn-lt"/>
              </a:rPr>
              <a:t/>
            </a:r>
            <a:br>
              <a:rPr lang="en-US" sz="1700" b="0" dirty="0" smtClean="0">
                <a:solidFill>
                  <a:schemeClr val="tx1"/>
                </a:solidFill>
                <a:latin typeface="+mn-lt"/>
              </a:rPr>
            </a:br>
            <a:r>
              <a:rPr lang="en-US" sz="1700" b="0" dirty="0" smtClean="0">
                <a:solidFill>
                  <a:schemeClr val="tx1"/>
                </a:solidFill>
                <a:latin typeface="+mn-lt"/>
              </a:rPr>
              <a:t>	After steady state is achieved; </a:t>
            </a:r>
            <a:br>
              <a:rPr lang="en-US" sz="1700" b="0" dirty="0" smtClean="0">
                <a:solidFill>
                  <a:schemeClr val="tx1"/>
                </a:solidFill>
                <a:latin typeface="+mn-lt"/>
              </a:rPr>
            </a:br>
            <a:r>
              <a:rPr lang="en-US" sz="1700" b="0" dirty="0" smtClean="0">
                <a:solidFill>
                  <a:schemeClr val="tx1"/>
                </a:solidFill>
                <a:latin typeface="+mn-lt"/>
              </a:rPr>
              <a:t>	Load Power = Tot Power </a:t>
            </a:r>
            <a:r>
              <a:rPr lang="en-US" sz="1700" b="0" dirty="0" smtClean="0">
                <a:solidFill>
                  <a:srgbClr val="FF0000"/>
                </a:solidFill>
                <a:latin typeface="+mn-lt"/>
              </a:rPr>
              <a:t>(P</a:t>
            </a:r>
            <a:r>
              <a:rPr lang="en-US" sz="1700" b="0" baseline="-25000" dirty="0" smtClean="0">
                <a:solidFill>
                  <a:srgbClr val="FF0000"/>
                </a:solidFill>
                <a:latin typeface="+mn-lt"/>
              </a:rPr>
              <a:t>L</a:t>
            </a:r>
            <a:r>
              <a:rPr lang="en-US" sz="1700" b="0" dirty="0" smtClean="0">
                <a:solidFill>
                  <a:srgbClr val="FF0000"/>
                </a:solidFill>
                <a:latin typeface="+mn-lt"/>
              </a:rPr>
              <a:t> = P</a:t>
            </a:r>
            <a:r>
              <a:rPr lang="en-US" sz="1700" b="0" baseline="-25000" dirty="0" smtClean="0">
                <a:solidFill>
                  <a:srgbClr val="FF0000"/>
                </a:solidFill>
                <a:latin typeface="+mn-lt"/>
              </a:rPr>
              <a:t>t</a:t>
            </a:r>
            <a:r>
              <a:rPr lang="en-US" sz="1700" b="0" dirty="0" smtClean="0">
                <a:solidFill>
                  <a:srgbClr val="FF0000"/>
                </a:solidFill>
                <a:latin typeface="+mn-lt"/>
              </a:rPr>
              <a:t>) for a lossless transmission line</a:t>
            </a:r>
            <a:r>
              <a:rPr lang="en-US" sz="2100" b="0" dirty="0" smtClean="0">
                <a:solidFill>
                  <a:schemeClr val="tx1"/>
                </a:solidFill>
                <a:latin typeface="+mn-lt"/>
              </a:rPr>
              <a:t/>
            </a:r>
            <a:br>
              <a:rPr lang="en-US" sz="2100" b="0" dirty="0" smtClean="0">
                <a:solidFill>
                  <a:schemeClr val="tx1"/>
                </a:solidFill>
                <a:latin typeface="+mn-lt"/>
              </a:rPr>
            </a:br>
            <a:r>
              <a:rPr lang="en-US" sz="2100" b="0" dirty="0" smtClean="0">
                <a:solidFill>
                  <a:schemeClr val="tx1"/>
                </a:solidFill>
                <a:latin typeface="+mn-lt"/>
              </a:rPr>
              <a:t>		</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3400"/>
            <a:ext cx="8183880" cy="1051560"/>
          </a:xfrm>
        </p:spPr>
        <p:txBody>
          <a:bodyPr>
            <a:normAutofit fontScale="90000"/>
          </a:bodyPr>
          <a:lstStyle/>
          <a:p>
            <a:r>
              <a:rPr lang="en-US" sz="3200" dirty="0" smtClean="0">
                <a:solidFill>
                  <a:srgbClr val="FFFF00"/>
                </a:solidFill>
              </a:rPr>
              <a:t>   Solving for Forward transmission </a:t>
            </a:r>
            <a:br>
              <a:rPr lang="en-US" sz="3200" dirty="0" smtClean="0">
                <a:solidFill>
                  <a:srgbClr val="FFFF00"/>
                </a:solidFill>
              </a:rPr>
            </a:br>
            <a:r>
              <a:rPr lang="en-US" sz="3200" dirty="0" smtClean="0">
                <a:solidFill>
                  <a:srgbClr val="FFFF00"/>
                </a:solidFill>
              </a:rPr>
              <a:t>   loss (Efficiency Loss dB or S21)</a:t>
            </a:r>
            <a:r>
              <a:rPr lang="en-US" dirty="0" smtClean="0">
                <a:solidFill>
                  <a:srgbClr val="FFFF00"/>
                </a:solidFill>
              </a:rPr>
              <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
            </a:r>
            <a:br>
              <a:rPr lang="en-US" dirty="0" smtClean="0">
                <a:solidFill>
                  <a:srgbClr val="FFFF00"/>
                </a:solidFill>
              </a:rPr>
            </a:br>
            <a:r>
              <a:rPr lang="en-US" sz="2800" b="0" dirty="0" smtClean="0">
                <a:solidFill>
                  <a:srgbClr val="FFFF00"/>
                </a:solidFill>
              </a:rPr>
              <a:t>	</a:t>
            </a:r>
            <a:r>
              <a:rPr lang="en-US" sz="2800" b="0" dirty="0" smtClean="0">
                <a:solidFill>
                  <a:schemeClr val="tx1"/>
                </a:solidFill>
              </a:rPr>
              <a:t>S</a:t>
            </a:r>
            <a:r>
              <a:rPr lang="en-US" sz="2800" b="0" baseline="-25000" dirty="0" smtClean="0">
                <a:solidFill>
                  <a:schemeClr val="tx1"/>
                </a:solidFill>
              </a:rPr>
              <a:t>21</a:t>
            </a:r>
            <a:r>
              <a:rPr lang="en-US" sz="2800" b="0" dirty="0" smtClean="0">
                <a:solidFill>
                  <a:schemeClr val="tx1"/>
                </a:solidFill>
              </a:rPr>
              <a:t> = 10 </a:t>
            </a:r>
            <a:r>
              <a:rPr lang="en-US" sz="2200" b="0" dirty="0" smtClean="0">
                <a:solidFill>
                  <a:schemeClr val="tx1"/>
                </a:solidFill>
              </a:rPr>
              <a:t>x</a:t>
            </a:r>
            <a:r>
              <a:rPr lang="en-US" sz="2800" b="0" dirty="0" smtClean="0">
                <a:solidFill>
                  <a:schemeClr val="tx1"/>
                </a:solidFill>
              </a:rPr>
              <a:t> LOG (P</a:t>
            </a:r>
            <a:r>
              <a:rPr lang="en-US" sz="2800" b="0" baseline="-25000" dirty="0" smtClean="0">
                <a:solidFill>
                  <a:schemeClr val="tx1"/>
                </a:solidFill>
              </a:rPr>
              <a:t>t</a:t>
            </a:r>
            <a:r>
              <a:rPr lang="en-US" sz="2800" b="0" dirty="0" smtClean="0">
                <a:solidFill>
                  <a:schemeClr val="tx1"/>
                </a:solidFill>
              </a:rPr>
              <a:t> / P</a:t>
            </a:r>
            <a:r>
              <a:rPr lang="en-US" sz="2800" b="0" baseline="-25000" dirty="0" smtClean="0">
                <a:solidFill>
                  <a:schemeClr val="tx1"/>
                </a:solidFill>
              </a:rPr>
              <a:t>L</a:t>
            </a:r>
            <a:r>
              <a:rPr lang="en-US" sz="2800" b="0" dirty="0" smtClean="0">
                <a:solidFill>
                  <a:schemeClr val="tx1"/>
                </a:solidFill>
              </a:rPr>
              <a:t>)</a:t>
            </a:r>
            <a:br>
              <a:rPr lang="en-US" sz="2800" b="0" dirty="0" smtClean="0">
                <a:solidFill>
                  <a:schemeClr val="tx1"/>
                </a:solidFill>
              </a:rPr>
            </a:br>
            <a:r>
              <a:rPr lang="en-US" sz="2800" b="0" dirty="0" smtClean="0">
                <a:solidFill>
                  <a:schemeClr val="tx1"/>
                </a:solidFill>
              </a:rPr>
              <a:t>	S</a:t>
            </a:r>
            <a:r>
              <a:rPr lang="en-US" sz="2800" b="0" baseline="-25000" dirty="0" smtClean="0">
                <a:solidFill>
                  <a:schemeClr val="tx1"/>
                </a:solidFill>
              </a:rPr>
              <a:t>21</a:t>
            </a:r>
            <a:r>
              <a:rPr lang="en-US" sz="2800" b="0" dirty="0" smtClean="0">
                <a:solidFill>
                  <a:schemeClr val="tx1"/>
                </a:solidFill>
              </a:rPr>
              <a:t> = 10 </a:t>
            </a:r>
            <a:r>
              <a:rPr lang="en-US" sz="2200" b="0" dirty="0" smtClean="0">
                <a:solidFill>
                  <a:schemeClr val="tx1"/>
                </a:solidFill>
              </a:rPr>
              <a:t>x</a:t>
            </a:r>
            <a:r>
              <a:rPr lang="en-US" sz="2800" b="0" dirty="0" smtClean="0">
                <a:solidFill>
                  <a:schemeClr val="tx1"/>
                </a:solidFill>
              </a:rPr>
              <a:t> LOG (100 / 88.9)</a:t>
            </a:r>
            <a:br>
              <a:rPr lang="en-US" sz="2800" b="0" dirty="0" smtClean="0">
                <a:solidFill>
                  <a:schemeClr val="tx1"/>
                </a:solidFill>
              </a:rPr>
            </a:br>
            <a:r>
              <a:rPr lang="en-US" sz="2800" b="0" dirty="0" smtClean="0">
                <a:solidFill>
                  <a:schemeClr val="tx1"/>
                </a:solidFill>
              </a:rPr>
              <a:t>	S</a:t>
            </a:r>
            <a:r>
              <a:rPr lang="en-US" sz="2800" b="0" baseline="-25000" dirty="0" smtClean="0">
                <a:solidFill>
                  <a:schemeClr val="tx1"/>
                </a:solidFill>
              </a:rPr>
              <a:t>21</a:t>
            </a:r>
            <a:r>
              <a:rPr lang="en-US" sz="2800" b="0" dirty="0" smtClean="0">
                <a:solidFill>
                  <a:schemeClr val="tx1"/>
                </a:solidFill>
              </a:rPr>
              <a:t> = 0.52 dB</a:t>
            </a:r>
            <a:br>
              <a:rPr lang="en-US" sz="2800" b="0" dirty="0" smtClean="0">
                <a:solidFill>
                  <a:schemeClr val="tx1"/>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Therefore, there is a </a:t>
            </a:r>
            <a:r>
              <a:rPr lang="en-US" sz="2800" b="0" dirty="0" smtClean="0">
                <a:solidFill>
                  <a:srgbClr val="FF0000"/>
                </a:solidFill>
              </a:rPr>
              <a:t>0.52 dB loss </a:t>
            </a:r>
            <a:r>
              <a:rPr lang="en-US" sz="2800" b="0" dirty="0" smtClean="0">
                <a:solidFill>
                  <a:schemeClr val="tx1"/>
                </a:solidFill>
              </a:rPr>
              <a:t>for an ideal lossless transmission line terminated in a VSWR of 2, with </a:t>
            </a:r>
            <a:r>
              <a:rPr lang="en-US" sz="2800" b="0" dirty="0" smtClean="0">
                <a:solidFill>
                  <a:srgbClr val="FF0000"/>
                </a:solidFill>
              </a:rPr>
              <a:t>no matching device</a:t>
            </a:r>
            <a:r>
              <a:rPr lang="en-US" sz="2800" b="0" dirty="0" smtClean="0">
                <a:solidFill>
                  <a:schemeClr val="tx1"/>
                </a:solidFill>
              </a:rPr>
              <a:t>.</a:t>
            </a:r>
            <a:endParaRPr lang="en-US" sz="2800" b="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10200"/>
            <a:ext cx="8183880" cy="1051560"/>
          </a:xfrm>
        </p:spPr>
        <p:txBody>
          <a:bodyPr>
            <a:normAutofit fontScale="90000"/>
          </a:bodyPr>
          <a:lstStyle/>
          <a:p>
            <a:r>
              <a:rPr lang="en-US" sz="3100" dirty="0" smtClean="0">
                <a:solidFill>
                  <a:srgbClr val="FFFF00"/>
                </a:solidFill>
              </a:rPr>
              <a:t>  Using min / max voltages to compute 			VSWR:</a:t>
            </a:r>
            <a:r>
              <a:rPr lang="en-US" dirty="0" smtClean="0"/>
              <a:t/>
            </a:r>
            <a:br>
              <a:rPr lang="en-US" dirty="0" smtClean="0"/>
            </a:br>
            <a:r>
              <a:rPr lang="en-US" dirty="0" smtClean="0"/>
              <a:t/>
            </a:r>
            <a:br>
              <a:rPr lang="en-US" dirty="0" smtClean="0"/>
            </a:br>
            <a:r>
              <a:rPr lang="en-US" dirty="0" smtClean="0"/>
              <a:t>		</a:t>
            </a:r>
            <a:r>
              <a:rPr lang="en-US" sz="2700" b="0" dirty="0" smtClean="0">
                <a:solidFill>
                  <a:schemeClr val="tx1"/>
                </a:solidFill>
              </a:rPr>
              <a:t>v</a:t>
            </a:r>
            <a:r>
              <a:rPr lang="en-US" sz="2700" b="0" baseline="-25000" dirty="0" smtClean="0">
                <a:solidFill>
                  <a:schemeClr val="tx1"/>
                </a:solidFill>
              </a:rPr>
              <a:t>max</a:t>
            </a:r>
            <a:r>
              <a:rPr lang="en-US" sz="2700" b="0" dirty="0" smtClean="0">
                <a:solidFill>
                  <a:schemeClr val="tx1"/>
                </a:solidFill>
              </a:rPr>
              <a:t> = v</a:t>
            </a:r>
            <a:r>
              <a:rPr lang="en-US" sz="2700" b="0" baseline="-25000" dirty="0" smtClean="0">
                <a:solidFill>
                  <a:schemeClr val="tx1"/>
                </a:solidFill>
              </a:rPr>
              <a:t>f</a:t>
            </a:r>
            <a:r>
              <a:rPr lang="en-US" sz="2700" b="0" dirty="0" smtClean="0">
                <a:solidFill>
                  <a:schemeClr val="tx1"/>
                </a:solidFill>
              </a:rPr>
              <a:t> + v</a:t>
            </a:r>
            <a:r>
              <a:rPr lang="en-US" sz="2700" b="0" baseline="-25000" dirty="0" smtClean="0">
                <a:solidFill>
                  <a:schemeClr val="tx1"/>
                </a:solidFill>
              </a:rPr>
              <a:t>r</a:t>
            </a:r>
            <a:r>
              <a:rPr lang="en-US" sz="2700" b="0" dirty="0" smtClean="0">
                <a:solidFill>
                  <a:schemeClr val="tx1"/>
                </a:solidFill>
              </a:rPr>
              <a:t> = 70.71 + 23.568</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max</a:t>
            </a:r>
            <a:r>
              <a:rPr lang="en-US" sz="2700" b="0" dirty="0" smtClean="0">
                <a:solidFill>
                  <a:schemeClr val="tx1"/>
                </a:solidFill>
              </a:rPr>
              <a:t> = 94.278 volts</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min</a:t>
            </a:r>
            <a:r>
              <a:rPr lang="en-US" sz="2700" b="0" dirty="0" smtClean="0">
                <a:solidFill>
                  <a:schemeClr val="tx1"/>
                </a:solidFill>
              </a:rPr>
              <a:t> = v</a:t>
            </a:r>
            <a:r>
              <a:rPr lang="en-US" sz="2700" b="0" baseline="-25000" dirty="0" smtClean="0">
                <a:solidFill>
                  <a:schemeClr val="tx1"/>
                </a:solidFill>
              </a:rPr>
              <a:t>f</a:t>
            </a:r>
            <a:r>
              <a:rPr lang="en-US" sz="2700" b="0" dirty="0" smtClean="0">
                <a:solidFill>
                  <a:schemeClr val="tx1"/>
                </a:solidFill>
              </a:rPr>
              <a:t> – v</a:t>
            </a:r>
            <a:r>
              <a:rPr lang="en-US" sz="2700" b="0" baseline="-25000" dirty="0" smtClean="0">
                <a:solidFill>
                  <a:schemeClr val="tx1"/>
                </a:solidFill>
              </a:rPr>
              <a:t>r</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min</a:t>
            </a:r>
            <a:r>
              <a:rPr lang="en-US" sz="2700" b="0" dirty="0" smtClean="0">
                <a:solidFill>
                  <a:schemeClr val="tx1"/>
                </a:solidFill>
              </a:rPr>
              <a:t> = 70.71 -23.568 </a:t>
            </a:r>
            <a:br>
              <a:rPr lang="en-US" sz="2700" b="0" dirty="0" smtClean="0">
                <a:solidFill>
                  <a:schemeClr val="tx1"/>
                </a:solidFill>
              </a:rPr>
            </a:br>
            <a:r>
              <a:rPr lang="en-US" sz="2700" b="0" dirty="0" smtClean="0">
                <a:solidFill>
                  <a:schemeClr val="tx1"/>
                </a:solidFill>
              </a:rPr>
              <a:t>		v</a:t>
            </a:r>
            <a:r>
              <a:rPr lang="en-US" sz="2700" b="0" baseline="-25000" dirty="0" smtClean="0">
                <a:solidFill>
                  <a:schemeClr val="tx1"/>
                </a:solidFill>
              </a:rPr>
              <a:t>min</a:t>
            </a:r>
            <a:r>
              <a:rPr lang="en-US" sz="2700" b="0" dirty="0" smtClean="0">
                <a:solidFill>
                  <a:schemeClr val="tx1"/>
                </a:solidFill>
              </a:rPr>
              <a:t> = 47.142 volts</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VSWR = v</a:t>
            </a:r>
            <a:r>
              <a:rPr lang="en-US" sz="2700" b="0" baseline="-25000" dirty="0" smtClean="0">
                <a:solidFill>
                  <a:schemeClr val="tx1"/>
                </a:solidFill>
              </a:rPr>
              <a:t>max</a:t>
            </a:r>
            <a:r>
              <a:rPr lang="en-US" sz="2700" b="0" dirty="0" smtClean="0">
                <a:solidFill>
                  <a:schemeClr val="tx1"/>
                </a:solidFill>
              </a:rPr>
              <a:t> / v</a:t>
            </a:r>
            <a:r>
              <a:rPr lang="en-US" sz="2700" b="0" baseline="-25000" dirty="0" smtClean="0">
                <a:solidFill>
                  <a:schemeClr val="tx1"/>
                </a:solidFill>
              </a:rPr>
              <a:t>min</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VSWR = 94.278  / 47.142 = </a:t>
            </a:r>
            <a:r>
              <a:rPr lang="en-US" sz="2700" b="0" dirty="0" smtClean="0">
                <a:solidFill>
                  <a:srgbClr val="FF0000"/>
                </a:solidFill>
              </a:rPr>
              <a:t>2</a:t>
            </a:r>
            <a:r>
              <a:rPr lang="en-US" sz="2700" b="0" dirty="0" smtClean="0">
                <a:solidFill>
                  <a:schemeClr val="tx1"/>
                </a:solidFill>
              </a:rPr>
              <a:t/>
            </a:r>
            <a:br>
              <a:rPr lang="en-US" sz="2700" b="0" dirty="0" smtClean="0">
                <a:solidFill>
                  <a:schemeClr val="tx1"/>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43400"/>
            <a:ext cx="8183880" cy="1051560"/>
          </a:xfrm>
        </p:spPr>
        <p:txBody>
          <a:bodyPr>
            <a:normAutofit fontScale="90000"/>
          </a:bodyPr>
          <a:lstStyle/>
          <a:p>
            <a:r>
              <a:rPr lang="en-US" dirty="0" smtClean="0">
                <a:solidFill>
                  <a:srgbClr val="FFFF00"/>
                </a:solidFill>
              </a:rPr>
              <a:t>   Calculate Return Loss dB using</a:t>
            </a:r>
            <a:br>
              <a:rPr lang="en-US" dirty="0" smtClean="0">
                <a:solidFill>
                  <a:srgbClr val="FFFF00"/>
                </a:solidFill>
              </a:rPr>
            </a:br>
            <a:r>
              <a:rPr lang="en-US" dirty="0" smtClean="0">
                <a:solidFill>
                  <a:srgbClr val="FFFF00"/>
                </a:solidFill>
              </a:rPr>
              <a:t>   Forward and Reflected Power:</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2900" b="0" dirty="0" smtClean="0">
                <a:solidFill>
                  <a:schemeClr val="tx1"/>
                </a:solidFill>
              </a:rPr>
              <a:t>RL</a:t>
            </a:r>
            <a:r>
              <a:rPr lang="en-US" sz="2900" b="0" baseline="-25000" dirty="0" smtClean="0">
                <a:solidFill>
                  <a:schemeClr val="tx1"/>
                </a:solidFill>
              </a:rPr>
              <a:t>dB</a:t>
            </a:r>
            <a:r>
              <a:rPr lang="en-US" sz="2900" b="0" dirty="0" smtClean="0">
                <a:solidFill>
                  <a:schemeClr val="tx1"/>
                </a:solidFill>
              </a:rPr>
              <a:t> = 10 x LOG (100 / 11.1) =</a:t>
            </a:r>
            <a:br>
              <a:rPr lang="en-US" sz="2900" b="0" dirty="0" smtClean="0">
                <a:solidFill>
                  <a:schemeClr val="tx1"/>
                </a:solidFill>
              </a:rPr>
            </a:br>
            <a:r>
              <a:rPr lang="en-US" sz="2900" b="0" dirty="0" smtClean="0">
                <a:solidFill>
                  <a:schemeClr val="tx1"/>
                </a:solidFill>
              </a:rPr>
              <a:t>	            </a:t>
            </a:r>
            <a:r>
              <a:rPr lang="en-US" sz="2900" b="0" dirty="0" smtClean="0">
                <a:solidFill>
                  <a:srgbClr val="FF0000"/>
                </a:solidFill>
              </a:rPr>
              <a:t>9.54 dB</a:t>
            </a:r>
            <a:r>
              <a:rPr lang="en-US" sz="2900" b="0" dirty="0" smtClean="0">
                <a:solidFill>
                  <a:schemeClr val="tx1"/>
                </a:solidFill>
              </a:rPr>
              <a:t/>
            </a:r>
            <a:br>
              <a:rPr lang="en-US" sz="2900" b="0" dirty="0" smtClean="0">
                <a:solidFill>
                  <a:schemeClr val="tx1"/>
                </a:solidFill>
              </a:rPr>
            </a:br>
            <a:r>
              <a:rPr lang="en-US" sz="2900" b="0" dirty="0" smtClean="0">
                <a:solidFill>
                  <a:schemeClr val="tx1"/>
                </a:solidFill>
              </a:rPr>
              <a:t/>
            </a:r>
            <a:br>
              <a:rPr lang="en-US" sz="2900" b="0" dirty="0" smtClean="0">
                <a:solidFill>
                  <a:schemeClr val="tx1"/>
                </a:solidFill>
              </a:rPr>
            </a:br>
            <a:r>
              <a:rPr lang="en-US" sz="2900" b="0" dirty="0" smtClean="0">
                <a:solidFill>
                  <a:schemeClr val="tx1"/>
                </a:solidFill>
              </a:rPr>
              <a:t>	which agrees with the previous result that 	used forward and reflected voltages</a:t>
            </a:r>
            <a:endParaRPr lang="en-US" sz="2900" b="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8800"/>
            <a:ext cx="8183880" cy="1051560"/>
          </a:xfrm>
        </p:spPr>
        <p:txBody>
          <a:bodyPr>
            <a:normAutofit fontScale="90000"/>
          </a:bodyPr>
          <a:lstStyle/>
          <a:p>
            <a:r>
              <a:rPr lang="en-US" sz="3100" dirty="0" smtClean="0">
                <a:solidFill>
                  <a:srgbClr val="FFFF00"/>
                </a:solidFill>
              </a:rPr>
              <a:t>	       </a:t>
            </a:r>
            <a:r>
              <a:rPr lang="en-US" sz="2900" dirty="0" smtClean="0">
                <a:solidFill>
                  <a:srgbClr val="FFFF00"/>
                </a:solidFill>
              </a:rPr>
              <a:t>Interesting case:</a:t>
            </a:r>
            <a:r>
              <a:rPr lang="en-US" sz="3100" dirty="0" smtClean="0">
                <a:solidFill>
                  <a:srgbClr val="FFFF00"/>
                </a:solidFill>
              </a:rPr>
              <a:t>	</a:t>
            </a:r>
            <a:br>
              <a:rPr lang="en-US" sz="3100" dirty="0" smtClean="0">
                <a:solidFill>
                  <a:srgbClr val="FFFF00"/>
                </a:solidFill>
              </a:rPr>
            </a:br>
            <a:r>
              <a:rPr lang="en-US" dirty="0" smtClean="0"/>
              <a:t/>
            </a:r>
            <a:br>
              <a:rPr lang="en-US" dirty="0" smtClean="0"/>
            </a:br>
            <a:r>
              <a:rPr lang="en-US" dirty="0" smtClean="0"/>
              <a:t>	</a:t>
            </a:r>
            <a:r>
              <a:rPr lang="en-US" sz="2300" b="0" dirty="0" smtClean="0">
                <a:solidFill>
                  <a:schemeClr val="tx1"/>
                </a:solidFill>
              </a:rPr>
              <a:t>R</a:t>
            </a:r>
            <a:r>
              <a:rPr lang="en-US" sz="2300" b="0" baseline="-25000" dirty="0" smtClean="0">
                <a:solidFill>
                  <a:schemeClr val="tx1"/>
                </a:solidFill>
              </a:rPr>
              <a:t>L</a:t>
            </a:r>
            <a:r>
              <a:rPr lang="en-US" sz="2300" b="0" dirty="0" smtClean="0">
                <a:solidFill>
                  <a:schemeClr val="tx1"/>
                </a:solidFill>
              </a:rPr>
              <a:t> = 0 (short circuit)  P</a:t>
            </a:r>
            <a:r>
              <a:rPr lang="en-US" sz="2300" b="0" baseline="-25000" dirty="0" smtClean="0">
                <a:solidFill>
                  <a:schemeClr val="tx1"/>
                </a:solidFill>
              </a:rPr>
              <a:t>t</a:t>
            </a:r>
            <a:r>
              <a:rPr lang="en-US" sz="2300" b="0" dirty="0" smtClean="0">
                <a:solidFill>
                  <a:schemeClr val="tx1"/>
                </a:solidFill>
              </a:rPr>
              <a:t> = 100 w</a:t>
            </a:r>
            <a:br>
              <a:rPr lang="en-US" sz="2300" b="0" dirty="0" smtClean="0">
                <a:solidFill>
                  <a:schemeClr val="tx1"/>
                </a:solidFill>
              </a:rPr>
            </a:br>
            <a:r>
              <a:rPr lang="en-US" sz="2300" b="0" dirty="0" smtClean="0">
                <a:solidFill>
                  <a:schemeClr val="tx1"/>
                </a:solidFill>
              </a:rPr>
              <a:t>	</a:t>
            </a:r>
            <a:r>
              <a:rPr lang="en-US" sz="2300" b="0" dirty="0" smtClean="0">
                <a:solidFill>
                  <a:srgbClr val="FF0000"/>
                </a:solidFill>
              </a:rPr>
              <a:t>No antenna tuner and Lossless Line</a:t>
            </a:r>
            <a:br>
              <a:rPr lang="en-US" sz="2300" b="0" dirty="0" smtClean="0">
                <a:solidFill>
                  <a:srgbClr val="FF0000"/>
                </a:solidFill>
              </a:rPr>
            </a:b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As before, P</a:t>
            </a:r>
            <a:r>
              <a:rPr lang="en-US" sz="2300" b="0" baseline="-25000" dirty="0" smtClean="0">
                <a:solidFill>
                  <a:schemeClr val="tx1"/>
                </a:solidFill>
              </a:rPr>
              <a:t>t</a:t>
            </a:r>
            <a:r>
              <a:rPr lang="en-US" sz="2300" b="0" dirty="0" smtClean="0">
                <a:solidFill>
                  <a:schemeClr val="tx1"/>
                </a:solidFill>
              </a:rPr>
              <a:t> = 100 w, P</a:t>
            </a:r>
            <a:r>
              <a:rPr lang="en-US" sz="2300" b="0" baseline="-25000" dirty="0" smtClean="0">
                <a:solidFill>
                  <a:schemeClr val="tx1"/>
                </a:solidFill>
              </a:rPr>
              <a:t>f</a:t>
            </a:r>
            <a:r>
              <a:rPr lang="en-US" sz="2300" b="0" dirty="0" smtClean="0">
                <a:solidFill>
                  <a:schemeClr val="tx1"/>
                </a:solidFill>
              </a:rPr>
              <a:t> = P</a:t>
            </a:r>
            <a:r>
              <a:rPr lang="en-US" sz="2300" b="0" baseline="-25000" dirty="0" smtClean="0">
                <a:solidFill>
                  <a:schemeClr val="tx1"/>
                </a:solidFill>
              </a:rPr>
              <a:t>t</a:t>
            </a:r>
            <a:r>
              <a:rPr lang="en-US" sz="2300" b="0" dirty="0" smtClean="0">
                <a:solidFill>
                  <a:schemeClr val="tx1"/>
                </a:solidFill>
              </a:rPr>
              <a:t>, and v</a:t>
            </a:r>
            <a:r>
              <a:rPr lang="en-US" sz="2300" b="0" baseline="-25000" dirty="0" smtClean="0">
                <a:solidFill>
                  <a:schemeClr val="tx1"/>
                </a:solidFill>
              </a:rPr>
              <a:t>f</a:t>
            </a:r>
            <a:r>
              <a:rPr lang="en-US" sz="2300" b="0" dirty="0" smtClean="0">
                <a:solidFill>
                  <a:schemeClr val="tx1"/>
                </a:solidFill>
              </a:rPr>
              <a:t> = 70.71 volts</a:t>
            </a:r>
            <a:br>
              <a:rPr lang="en-US" sz="2300" b="0" dirty="0" smtClean="0">
                <a:solidFill>
                  <a:schemeClr val="tx1"/>
                </a:solidFill>
              </a:rPr>
            </a:br>
            <a:r>
              <a:rPr lang="en-US" sz="2300" b="0" dirty="0" smtClean="0">
                <a:solidFill>
                  <a:schemeClr val="tx1"/>
                </a:solidFill>
              </a:rPr>
              <a:t>Since the load is a short circuit, v</a:t>
            </a:r>
            <a:r>
              <a:rPr lang="en-US" sz="2300" b="0" baseline="-25000" dirty="0" smtClean="0">
                <a:solidFill>
                  <a:schemeClr val="tx1"/>
                </a:solidFill>
              </a:rPr>
              <a:t>L</a:t>
            </a:r>
            <a:r>
              <a:rPr lang="en-US" sz="2300" b="0" dirty="0" smtClean="0">
                <a:solidFill>
                  <a:schemeClr val="tx1"/>
                </a:solidFill>
              </a:rPr>
              <a:t> = 0  …..</a:t>
            </a:r>
            <a:br>
              <a:rPr lang="en-US" sz="2300" b="0" dirty="0" smtClean="0">
                <a:solidFill>
                  <a:schemeClr val="tx1"/>
                </a:solidFill>
              </a:rPr>
            </a:br>
            <a:r>
              <a:rPr lang="en-US" sz="2300" b="0" dirty="0" smtClean="0">
                <a:solidFill>
                  <a:schemeClr val="tx1"/>
                </a:solidFill>
              </a:rPr>
              <a:t>Where did the voltage go?  Does this violate conservation of energy?</a:t>
            </a:r>
            <a:br>
              <a:rPr lang="en-US" sz="2300" b="0" dirty="0" smtClean="0">
                <a:solidFill>
                  <a:schemeClr val="tx1"/>
                </a:solidFill>
              </a:rPr>
            </a:b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VSWR = Z</a:t>
            </a:r>
            <a:r>
              <a:rPr lang="en-US" sz="2300" b="0" baseline="-25000" dirty="0" smtClean="0">
                <a:solidFill>
                  <a:schemeClr val="tx1"/>
                </a:solidFill>
              </a:rPr>
              <a:t>0</a:t>
            </a:r>
            <a:r>
              <a:rPr lang="en-US" sz="2300" b="0" dirty="0" smtClean="0">
                <a:solidFill>
                  <a:schemeClr val="tx1"/>
                </a:solidFill>
              </a:rPr>
              <a:t> / R</a:t>
            </a:r>
            <a:r>
              <a:rPr lang="en-US" sz="2300" b="0" baseline="-25000" dirty="0" smtClean="0">
                <a:solidFill>
                  <a:schemeClr val="tx1"/>
                </a:solidFill>
              </a:rPr>
              <a:t>L</a:t>
            </a:r>
            <a:r>
              <a:rPr lang="en-US" sz="2300" b="0" dirty="0" smtClean="0">
                <a:solidFill>
                  <a:schemeClr val="tx1"/>
                </a:solidFill>
              </a:rPr>
              <a:t> = ∞   &gt;&gt;&gt; No power is delivered to Load</a:t>
            </a:r>
            <a:br>
              <a:rPr lang="en-US" sz="2300" b="0" dirty="0" smtClean="0">
                <a:solidFill>
                  <a:schemeClr val="tx1"/>
                </a:solidFill>
              </a:rPr>
            </a:br>
            <a:r>
              <a:rPr lang="en-US" sz="2300" b="0" dirty="0" smtClean="0">
                <a:solidFill>
                  <a:schemeClr val="tx1"/>
                </a:solidFill>
              </a:rPr>
              <a:t>				since VSWR = ∞, |</a:t>
            </a:r>
            <a:r>
              <a:rPr lang="el-GR" sz="2300" b="0" dirty="0" smtClean="0">
                <a:solidFill>
                  <a:schemeClr val="tx1"/>
                </a:solidFill>
              </a:rPr>
              <a:t>Γ</a:t>
            </a:r>
            <a:r>
              <a:rPr lang="en-US" sz="2300" b="0" dirty="0" smtClean="0">
                <a:solidFill>
                  <a:schemeClr val="tx1"/>
                </a:solidFill>
              </a:rPr>
              <a:t>| = 1  					</a:t>
            </a:r>
            <a:r>
              <a:rPr lang="en-US" sz="2300" b="0" dirty="0" smtClean="0">
                <a:solidFill>
                  <a:srgbClr val="FF0000"/>
                </a:solidFill>
              </a:rPr>
              <a:t>and v</a:t>
            </a:r>
            <a:r>
              <a:rPr lang="en-US" sz="2300" b="0" baseline="-25000" dirty="0" smtClean="0">
                <a:solidFill>
                  <a:srgbClr val="FF0000"/>
                </a:solidFill>
              </a:rPr>
              <a:t>r</a:t>
            </a:r>
            <a:r>
              <a:rPr lang="en-US" sz="2300" b="0" dirty="0" smtClean="0">
                <a:solidFill>
                  <a:srgbClr val="FF0000"/>
                </a:solidFill>
              </a:rPr>
              <a:t> = v</a:t>
            </a:r>
            <a:r>
              <a:rPr lang="en-US" sz="2300" b="0" baseline="-25000" dirty="0" smtClean="0">
                <a:solidFill>
                  <a:srgbClr val="FF0000"/>
                </a:solidFill>
              </a:rPr>
              <a:t>f</a:t>
            </a:r>
            <a:br>
              <a:rPr lang="en-US" sz="2300" b="0" baseline="-25000" dirty="0" smtClean="0">
                <a:solidFill>
                  <a:srgbClr val="FF0000"/>
                </a:solidFill>
              </a:rPr>
            </a:br>
            <a:r>
              <a:rPr lang="en-US" sz="2300" b="0" baseline="-25000" dirty="0" smtClean="0">
                <a:solidFill>
                  <a:schemeClr val="tx1"/>
                </a:solidFill>
              </a:rPr>
              <a:t/>
            </a:r>
            <a:br>
              <a:rPr lang="en-US" sz="2300" b="0" baseline="-25000" dirty="0" smtClean="0">
                <a:solidFill>
                  <a:schemeClr val="tx1"/>
                </a:solidFill>
              </a:rPr>
            </a:br>
            <a:r>
              <a:rPr lang="en-US" sz="2300" b="0" dirty="0" smtClean="0">
                <a:solidFill>
                  <a:schemeClr val="tx1"/>
                </a:solidFill>
              </a:rPr>
              <a:t>But Z</a:t>
            </a:r>
            <a:r>
              <a:rPr lang="en-US" sz="2300" b="0" baseline="-25000" dirty="0" smtClean="0">
                <a:solidFill>
                  <a:schemeClr val="tx1"/>
                </a:solidFill>
              </a:rPr>
              <a:t>L</a:t>
            </a:r>
            <a:r>
              <a:rPr lang="en-US" sz="2300" b="0" dirty="0" smtClean="0">
                <a:solidFill>
                  <a:schemeClr val="tx1"/>
                </a:solidFill>
              </a:rPr>
              <a:t> &lt; Z</a:t>
            </a:r>
            <a:r>
              <a:rPr lang="en-US" sz="2300" b="0" baseline="-25000" dirty="0" smtClean="0">
                <a:solidFill>
                  <a:schemeClr val="tx1"/>
                </a:solidFill>
              </a:rPr>
              <a:t>0</a:t>
            </a:r>
            <a:r>
              <a:rPr lang="en-US" sz="2300" b="0" dirty="0" smtClean="0">
                <a:solidFill>
                  <a:schemeClr val="tx1"/>
                </a:solidFill>
              </a:rPr>
              <a:t>, then v</a:t>
            </a:r>
            <a:r>
              <a:rPr lang="en-US" sz="2300" b="0" baseline="-25000" dirty="0" smtClean="0">
                <a:solidFill>
                  <a:schemeClr val="tx1"/>
                </a:solidFill>
              </a:rPr>
              <a:t>r</a:t>
            </a:r>
            <a:r>
              <a:rPr lang="en-US" sz="2300" b="0" dirty="0" smtClean="0">
                <a:solidFill>
                  <a:schemeClr val="tx1"/>
                </a:solidFill>
              </a:rPr>
              <a:t> is </a:t>
            </a:r>
            <a:r>
              <a:rPr lang="en-US" sz="2300" b="0" dirty="0" smtClean="0">
                <a:solidFill>
                  <a:srgbClr val="FF0000"/>
                </a:solidFill>
              </a:rPr>
              <a:t>out of phase </a:t>
            </a:r>
            <a:r>
              <a:rPr lang="en-US" sz="2300" b="0" dirty="0" smtClean="0">
                <a:solidFill>
                  <a:schemeClr val="tx1"/>
                </a:solidFill>
              </a:rPr>
              <a:t>with v</a:t>
            </a:r>
            <a:r>
              <a:rPr lang="en-US" sz="2300" b="0" baseline="-25000" dirty="0" smtClean="0">
                <a:solidFill>
                  <a:schemeClr val="tx1"/>
                </a:solidFill>
              </a:rPr>
              <a:t>f</a:t>
            </a:r>
            <a:r>
              <a:rPr lang="en-US" sz="2300" b="0" dirty="0" smtClean="0">
                <a:solidFill>
                  <a:schemeClr val="tx1"/>
                </a:solidFill>
              </a:rPr>
              <a:t> at the load</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806440"/>
            <a:ext cx="8183880" cy="1051560"/>
          </a:xfrm>
        </p:spPr>
        <p:txBody>
          <a:bodyPr>
            <a:normAutofit fontScale="90000"/>
          </a:bodyPr>
          <a:lstStyle/>
          <a:p>
            <a:r>
              <a:rPr lang="en-US" sz="2300" b="0" dirty="0" smtClean="0">
                <a:solidFill>
                  <a:schemeClr val="tx1"/>
                </a:solidFill>
              </a:rPr>
              <a:t>Two voltages appear at the load, v</a:t>
            </a:r>
            <a:r>
              <a:rPr lang="en-US" sz="2300" b="0" baseline="-25000" dirty="0" smtClean="0">
                <a:solidFill>
                  <a:schemeClr val="tx1"/>
                </a:solidFill>
              </a:rPr>
              <a:t>f</a:t>
            </a:r>
            <a:r>
              <a:rPr lang="en-US" sz="2300" b="0" dirty="0" smtClean="0">
                <a:solidFill>
                  <a:schemeClr val="tx1"/>
                </a:solidFill>
              </a:rPr>
              <a:t>, and v</a:t>
            </a:r>
            <a:r>
              <a:rPr lang="en-US" sz="2300" b="0" baseline="-25000" dirty="0" smtClean="0">
                <a:solidFill>
                  <a:schemeClr val="tx1"/>
                </a:solidFill>
              </a:rPr>
              <a:t>r</a:t>
            </a:r>
            <a:r>
              <a:rPr lang="en-US" sz="2300" b="0" dirty="0" smtClean="0">
                <a:solidFill>
                  <a:schemeClr val="tx1"/>
                </a:solidFill>
              </a:rPr>
              <a:t>, that are 	</a:t>
            </a:r>
            <a:r>
              <a:rPr lang="en-US" sz="2300" b="0" dirty="0" smtClean="0">
                <a:solidFill>
                  <a:srgbClr val="FF0000"/>
                </a:solidFill>
              </a:rPr>
              <a:t>equal in amplitude and opposite in phase</a:t>
            </a:r>
            <a:r>
              <a:rPr lang="en-US" sz="2400" b="0" dirty="0" smtClean="0">
                <a:solidFill>
                  <a:srgbClr val="FF0000"/>
                </a:solidFill>
              </a:rPr>
              <a:t/>
            </a:r>
            <a:br>
              <a:rPr lang="en-US" sz="2400" b="0" dirty="0" smtClean="0">
                <a:solidFill>
                  <a:srgbClr val="FF0000"/>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v</a:t>
            </a:r>
            <a:r>
              <a:rPr lang="en-US" sz="2400" b="0" baseline="-25000" dirty="0" smtClean="0">
                <a:solidFill>
                  <a:schemeClr val="tx1"/>
                </a:solidFill>
              </a:rPr>
              <a:t>f</a:t>
            </a:r>
            <a:r>
              <a:rPr lang="en-US" sz="2400" b="0" dirty="0" smtClean="0">
                <a:solidFill>
                  <a:schemeClr val="tx1"/>
                </a:solidFill>
              </a:rPr>
              <a:t>                                     v</a:t>
            </a:r>
            <a:r>
              <a:rPr lang="en-US" sz="2400" b="0" baseline="-25000" dirty="0" smtClean="0">
                <a:solidFill>
                  <a:schemeClr val="tx1"/>
                </a:solidFill>
              </a:rPr>
              <a:t>r</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t>
            </a:r>
            <a:r>
              <a:rPr lang="en-US" sz="3300" b="0" dirty="0" smtClean="0">
                <a:solidFill>
                  <a:schemeClr val="tx1"/>
                </a:solidFill>
              </a:rPr>
              <a:t>+                         =</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t>
            </a:r>
            <a:br>
              <a:rPr lang="en-US" sz="2400" b="0" dirty="0" smtClean="0">
                <a:solidFill>
                  <a:schemeClr val="tx1"/>
                </a:solidFill>
              </a:rPr>
            </a:br>
            <a:r>
              <a:rPr lang="en-US" sz="2400" b="0" dirty="0" smtClean="0">
                <a:solidFill>
                  <a:schemeClr val="tx1"/>
                </a:solidFill>
              </a:rPr>
              <a:t>         </a:t>
            </a:r>
            <a:r>
              <a:rPr lang="en-US" sz="2900" dirty="0" smtClean="0">
                <a:solidFill>
                  <a:schemeClr val="tx1"/>
                </a:solidFill>
              </a:rPr>
              <a:t>_____________       </a:t>
            </a:r>
            <a:r>
              <a:rPr lang="en-US" sz="2900" b="0" dirty="0" smtClean="0">
                <a:solidFill>
                  <a:schemeClr val="tx1"/>
                </a:solidFill>
              </a:rPr>
              <a:t>v</a:t>
            </a:r>
            <a:r>
              <a:rPr lang="en-US" sz="2900" b="0" baseline="-25000" dirty="0" smtClean="0">
                <a:solidFill>
                  <a:schemeClr val="tx1"/>
                </a:solidFill>
              </a:rPr>
              <a:t>L</a:t>
            </a:r>
            <a:r>
              <a:rPr lang="en-US" sz="2900" b="0" dirty="0" smtClean="0">
                <a:solidFill>
                  <a:schemeClr val="tx1"/>
                </a:solidFill>
              </a:rPr>
              <a:t> = 0 volts</a:t>
            </a:r>
            <a:r>
              <a:rPr lang="en-US" sz="2900" dirty="0" smtClean="0">
                <a:solidFill>
                  <a:schemeClr val="tx1"/>
                </a:solidFill>
              </a:rPr>
              <a:t/>
            </a:r>
            <a:br>
              <a:rPr lang="en-US" sz="2900" dirty="0" smtClean="0">
                <a:solidFill>
                  <a:schemeClr val="tx1"/>
                </a:solidFill>
              </a:rPr>
            </a:br>
            <a:r>
              <a:rPr lang="en-US" sz="2900" dirty="0" smtClean="0">
                <a:solidFill>
                  <a:schemeClr val="tx1"/>
                </a:solidFill>
              </a:rPr>
              <a:t>  </a:t>
            </a:r>
            <a:r>
              <a:rPr lang="en-US" sz="2400" b="0" dirty="0" smtClean="0">
                <a:solidFill>
                  <a:schemeClr val="tx1"/>
                </a:solidFill>
              </a:rPr>
              <a:t/>
            </a:r>
            <a:br>
              <a:rPr lang="en-US" sz="2400" b="0" dirty="0" smtClean="0">
                <a:solidFill>
                  <a:schemeClr val="tx1"/>
                </a:solidFill>
              </a:rPr>
            </a:br>
            <a:r>
              <a:rPr lang="en-US" sz="2100" b="0" dirty="0" smtClean="0">
                <a:solidFill>
                  <a:schemeClr val="tx1"/>
                </a:solidFill>
              </a:rPr>
              <a:t>They </a:t>
            </a:r>
            <a:r>
              <a:rPr lang="en-US" sz="2100" b="0" dirty="0" smtClean="0">
                <a:solidFill>
                  <a:srgbClr val="FF0000"/>
                </a:solidFill>
              </a:rPr>
              <a:t>cancel</a:t>
            </a:r>
            <a:r>
              <a:rPr lang="en-US" sz="2100" b="0" dirty="0" smtClean="0">
                <a:solidFill>
                  <a:schemeClr val="tx1"/>
                </a:solidFill>
              </a:rPr>
              <a:t> and produce 0 volts (flat line)</a:t>
            </a:r>
            <a:br>
              <a:rPr lang="en-US" sz="2100" b="0" dirty="0" smtClean="0">
                <a:solidFill>
                  <a:schemeClr val="tx1"/>
                </a:solidFill>
              </a:rPr>
            </a:br>
            <a:r>
              <a:rPr lang="en-US" sz="2100" b="0" dirty="0" smtClean="0">
                <a:solidFill>
                  <a:srgbClr val="FF0000"/>
                </a:solidFill>
              </a:rPr>
              <a:t>You, the observer, sees 0 volts, and assumes there is no load voltage, since you cannot separate v</a:t>
            </a:r>
            <a:r>
              <a:rPr lang="en-US" sz="2100" b="0" baseline="-25000" dirty="0" smtClean="0">
                <a:solidFill>
                  <a:srgbClr val="FF0000"/>
                </a:solidFill>
              </a:rPr>
              <a:t>f</a:t>
            </a:r>
            <a:r>
              <a:rPr lang="en-US" sz="2100" b="0" dirty="0" smtClean="0">
                <a:solidFill>
                  <a:srgbClr val="FF0000"/>
                </a:solidFill>
              </a:rPr>
              <a:t> and v</a:t>
            </a:r>
            <a:r>
              <a:rPr lang="en-US" sz="2100" b="0" baseline="-25000" dirty="0" smtClean="0">
                <a:solidFill>
                  <a:srgbClr val="FF0000"/>
                </a:solidFill>
              </a:rPr>
              <a:t>r</a:t>
            </a:r>
            <a:r>
              <a:rPr lang="en-US" sz="2100" b="0" dirty="0" smtClean="0">
                <a:solidFill>
                  <a:srgbClr val="FF0000"/>
                </a:solidFill>
              </a:rPr>
              <a:t> </a:t>
            </a:r>
            <a:r>
              <a:rPr lang="en-US" sz="2100" b="0" dirty="0" smtClean="0">
                <a:solidFill>
                  <a:schemeClr val="tx1"/>
                </a:solidFill>
              </a:rPr>
              <a:t/>
            </a:r>
            <a:br>
              <a:rPr lang="en-US" sz="2100" b="0" dirty="0" smtClean="0">
                <a:solidFill>
                  <a:schemeClr val="tx1"/>
                </a:solidFill>
              </a:rPr>
            </a:br>
            <a:r>
              <a:rPr lang="en-US" sz="2100" b="0" dirty="0" err="1" smtClean="0">
                <a:solidFill>
                  <a:schemeClr val="tx1"/>
                </a:solidFill>
              </a:rPr>
              <a:t>v</a:t>
            </a:r>
            <a:r>
              <a:rPr lang="en-US" sz="2100" b="0" baseline="-25000" dirty="0" err="1" smtClean="0">
                <a:solidFill>
                  <a:schemeClr val="tx1"/>
                </a:solidFill>
              </a:rPr>
              <a:t>r</a:t>
            </a:r>
            <a:r>
              <a:rPr lang="en-US" sz="2100" b="0" dirty="0" smtClean="0">
                <a:solidFill>
                  <a:schemeClr val="tx1"/>
                </a:solidFill>
              </a:rPr>
              <a:t> propagates back to the source generating reflected power</a:t>
            </a:r>
            <a:br>
              <a:rPr lang="en-US" sz="2100" b="0" dirty="0" smtClean="0">
                <a:solidFill>
                  <a:schemeClr val="tx1"/>
                </a:solidFill>
              </a:rPr>
            </a:br>
            <a:r>
              <a:rPr lang="en-US" sz="2100" b="0" dirty="0" smtClean="0">
                <a:solidFill>
                  <a:schemeClr val="tx1"/>
                </a:solidFill>
              </a:rPr>
              <a:t>Conservation of energy is not violated</a:t>
            </a:r>
            <a:r>
              <a:rPr lang="en-US" dirty="0" smtClean="0"/>
              <a:t/>
            </a:r>
            <a:br>
              <a:rPr lang="en-US" dirty="0" smtClean="0"/>
            </a:br>
            <a:r>
              <a:rPr lang="en-US" dirty="0" smtClean="0"/>
              <a:t/>
            </a:r>
            <a:br>
              <a:rPr lang="en-US" dirty="0" smtClean="0"/>
            </a:br>
            <a:endParaRPr lang="en-US" dirty="0"/>
          </a:p>
        </p:txBody>
      </p:sp>
      <p:pic>
        <p:nvPicPr>
          <p:cNvPr id="3" name="Picture 2" descr="sine-wave-clipart.png"/>
          <p:cNvPicPr>
            <a:picLocks noChangeAspect="1"/>
          </p:cNvPicPr>
          <p:nvPr/>
        </p:nvPicPr>
        <p:blipFill>
          <a:blip r:embed="rId2"/>
          <a:stretch>
            <a:fillRect/>
          </a:stretch>
        </p:blipFill>
        <p:spPr>
          <a:xfrm>
            <a:off x="914400" y="1828800"/>
            <a:ext cx="2286399" cy="1524266"/>
          </a:xfrm>
          <a:prstGeom prst="rect">
            <a:avLst/>
          </a:prstGeom>
        </p:spPr>
      </p:pic>
      <p:pic>
        <p:nvPicPr>
          <p:cNvPr id="4" name="Picture 3" descr="sine-wave-clipart1.png"/>
          <p:cNvPicPr>
            <a:picLocks noChangeAspect="1"/>
          </p:cNvPicPr>
          <p:nvPr/>
        </p:nvPicPr>
        <p:blipFill>
          <a:blip r:embed="rId3"/>
          <a:stretch>
            <a:fillRect/>
          </a:stretch>
        </p:blipFill>
        <p:spPr>
          <a:xfrm>
            <a:off x="4800600" y="1828800"/>
            <a:ext cx="2286000" cy="1524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76800"/>
            <a:ext cx="8183880" cy="1051560"/>
          </a:xfrm>
        </p:spPr>
        <p:txBody>
          <a:bodyPr>
            <a:normAutofit fontScale="90000"/>
          </a:bodyPr>
          <a:lstStyle/>
          <a:p>
            <a:r>
              <a:rPr lang="en-US" sz="2900" dirty="0" smtClean="0">
                <a:solidFill>
                  <a:srgbClr val="FFFF00"/>
                </a:solidFill>
              </a:rPr>
              <a:t>	Some important points to remember:</a:t>
            </a:r>
            <a:br>
              <a:rPr lang="en-US" sz="2900" dirty="0" smtClean="0">
                <a:solidFill>
                  <a:srgbClr val="FFFF00"/>
                </a:solidFill>
              </a:rPr>
            </a:br>
            <a:r>
              <a:rPr lang="en-US" dirty="0" smtClean="0"/>
              <a:t/>
            </a:r>
            <a:br>
              <a:rPr lang="en-US" dirty="0" smtClean="0"/>
            </a:br>
            <a:r>
              <a:rPr lang="en-US" sz="2900" b="0" dirty="0" smtClean="0">
                <a:solidFill>
                  <a:schemeClr val="tx1"/>
                </a:solidFill>
              </a:rPr>
              <a:t>	</a:t>
            </a:r>
            <a:r>
              <a:rPr lang="en-US" sz="2400" b="0" dirty="0" smtClean="0">
                <a:solidFill>
                  <a:schemeClr val="tx1"/>
                </a:solidFill>
              </a:rPr>
              <a:t>1. Forward power and Reflected power 		    values are </a:t>
            </a:r>
            <a:r>
              <a:rPr lang="en-US" sz="2400" b="0" dirty="0" smtClean="0">
                <a:solidFill>
                  <a:srgbClr val="FF0000"/>
                </a:solidFill>
              </a:rPr>
              <a:t>constant</a:t>
            </a:r>
            <a:r>
              <a:rPr lang="en-US" sz="2400" b="0" dirty="0" smtClean="0">
                <a:solidFill>
                  <a:schemeClr val="tx1"/>
                </a:solidFill>
              </a:rPr>
              <a:t> no matter 			    position on a lossless transmission line</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2. v</a:t>
            </a:r>
            <a:r>
              <a:rPr lang="en-US" sz="2400" b="0" baseline="-25000" dirty="0" smtClean="0">
                <a:solidFill>
                  <a:schemeClr val="tx1"/>
                </a:solidFill>
              </a:rPr>
              <a:t>f</a:t>
            </a:r>
            <a:r>
              <a:rPr lang="en-US" sz="2400" b="0" dirty="0" smtClean="0">
                <a:solidFill>
                  <a:schemeClr val="tx1"/>
                </a:solidFill>
              </a:rPr>
              <a:t> and v</a:t>
            </a:r>
            <a:r>
              <a:rPr lang="en-US" sz="2400" b="0" baseline="-25000" dirty="0" smtClean="0">
                <a:solidFill>
                  <a:schemeClr val="tx1"/>
                </a:solidFill>
              </a:rPr>
              <a:t>r</a:t>
            </a:r>
            <a:r>
              <a:rPr lang="en-US" sz="2400" b="0" dirty="0" smtClean="0">
                <a:solidFill>
                  <a:schemeClr val="tx1"/>
                </a:solidFill>
              </a:rPr>
              <a:t> are vector quantities in 			    magnitude and phase, and can only be 	  	    separately measured by using a directional 	    coupler.  The </a:t>
            </a:r>
            <a:r>
              <a:rPr lang="en-US" sz="2400" b="0" dirty="0" smtClean="0">
                <a:solidFill>
                  <a:srgbClr val="FF0000"/>
                </a:solidFill>
              </a:rPr>
              <a:t>actual</a:t>
            </a:r>
            <a:r>
              <a:rPr lang="en-US" sz="2400" b="0" dirty="0" smtClean="0">
                <a:solidFill>
                  <a:schemeClr val="tx1"/>
                </a:solidFill>
              </a:rPr>
              <a:t> voltages and currents 	 	    along a mismatched transmission line will vary 	    depending on VSWR, position and / or line 	    length.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0"/>
            <a:ext cx="8183880" cy="1051560"/>
          </a:xfrm>
        </p:spPr>
        <p:txBody>
          <a:bodyPr>
            <a:normAutofit fontScale="90000"/>
          </a:bodyPr>
          <a:lstStyle/>
          <a:p>
            <a:r>
              <a:rPr lang="en-US" sz="2100" b="0" dirty="0" smtClean="0">
                <a:solidFill>
                  <a:schemeClr val="tx1"/>
                </a:solidFill>
              </a:rPr>
              <a:t>3.  For a perfectly matched lossless line, v</a:t>
            </a:r>
            <a:r>
              <a:rPr lang="en-US" sz="2100" b="0" baseline="-25000" dirty="0" smtClean="0">
                <a:solidFill>
                  <a:schemeClr val="tx1"/>
                </a:solidFill>
              </a:rPr>
              <a:t>f</a:t>
            </a:r>
            <a:r>
              <a:rPr lang="en-US" sz="2100" b="0" dirty="0" smtClean="0">
                <a:solidFill>
                  <a:schemeClr val="tx1"/>
                </a:solidFill>
              </a:rPr>
              <a:t> = v</a:t>
            </a:r>
            <a:r>
              <a:rPr lang="en-US" sz="2100" b="0" baseline="-25000" dirty="0" smtClean="0">
                <a:solidFill>
                  <a:schemeClr val="tx1"/>
                </a:solidFill>
              </a:rPr>
              <a:t>L</a:t>
            </a:r>
            <a:r>
              <a:rPr lang="en-US" sz="2100" b="0" dirty="0" smtClean="0">
                <a:solidFill>
                  <a:schemeClr val="tx1"/>
                </a:solidFill>
              </a:rPr>
              <a:t> and is 	constant no matter line length or position</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4.  VSWR = 1, P</a:t>
            </a:r>
            <a:r>
              <a:rPr lang="en-US" sz="2100" b="0" baseline="-25000" dirty="0" smtClean="0">
                <a:solidFill>
                  <a:schemeClr val="tx1"/>
                </a:solidFill>
              </a:rPr>
              <a:t>f</a:t>
            </a:r>
            <a:r>
              <a:rPr lang="en-US" sz="2100" b="0" dirty="0" smtClean="0">
                <a:solidFill>
                  <a:schemeClr val="tx1"/>
                </a:solidFill>
              </a:rPr>
              <a:t> = P</a:t>
            </a:r>
            <a:r>
              <a:rPr lang="en-US" sz="2100" b="0" baseline="-25000" dirty="0" smtClean="0">
                <a:solidFill>
                  <a:schemeClr val="tx1"/>
                </a:solidFill>
              </a:rPr>
              <a:t>L</a:t>
            </a:r>
            <a:r>
              <a:rPr lang="en-US" sz="2100" b="0" dirty="0" smtClean="0">
                <a:solidFill>
                  <a:schemeClr val="tx1"/>
                </a:solidFill>
              </a:rPr>
              <a:t>  P</a:t>
            </a:r>
            <a:r>
              <a:rPr lang="en-US" sz="2100" b="0" baseline="-25000" dirty="0" smtClean="0">
                <a:solidFill>
                  <a:schemeClr val="tx1"/>
                </a:solidFill>
              </a:rPr>
              <a:t>r</a:t>
            </a:r>
            <a:r>
              <a:rPr lang="en-US" sz="2100" b="0" dirty="0" smtClean="0">
                <a:solidFill>
                  <a:schemeClr val="tx1"/>
                </a:solidFill>
              </a:rPr>
              <a:t> = 0, and |</a:t>
            </a:r>
            <a:r>
              <a:rPr lang="el-GR" sz="2100" b="0" dirty="0" smtClean="0">
                <a:solidFill>
                  <a:schemeClr val="tx1"/>
                </a:solidFill>
              </a:rPr>
              <a:t>Γ</a:t>
            </a:r>
            <a:r>
              <a:rPr lang="en-US" sz="2100" b="0" dirty="0" smtClean="0">
                <a:solidFill>
                  <a:schemeClr val="tx1"/>
                </a:solidFill>
              </a:rPr>
              <a:t>| = 0 for a perfectly 	matched lossless line</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5.  </a:t>
            </a:r>
            <a:r>
              <a:rPr lang="en-US" sz="2100" b="0" dirty="0" smtClean="0">
                <a:solidFill>
                  <a:srgbClr val="FF0000"/>
                </a:solidFill>
              </a:rPr>
              <a:t>System efficiency</a:t>
            </a:r>
            <a:r>
              <a:rPr lang="en-US" sz="2100" b="0" dirty="0" smtClean="0">
                <a:solidFill>
                  <a:schemeClr val="tx1"/>
                </a:solidFill>
              </a:rPr>
              <a:t>, (</a:t>
            </a:r>
            <a:r>
              <a:rPr lang="el-GR" sz="2100" b="0" dirty="0" smtClean="0">
                <a:solidFill>
                  <a:schemeClr val="tx1"/>
                </a:solidFill>
              </a:rPr>
              <a:t>ζ</a:t>
            </a:r>
            <a:r>
              <a:rPr lang="en-US" sz="2100" b="0" dirty="0" smtClean="0">
                <a:solidFill>
                  <a:schemeClr val="tx1"/>
                </a:solidFill>
              </a:rPr>
              <a:t>), can be calculated from:</a:t>
            </a:r>
            <a:br>
              <a:rPr lang="en-US" sz="2100" b="0" dirty="0" smtClean="0">
                <a:solidFill>
                  <a:schemeClr val="tx1"/>
                </a:solidFill>
              </a:rPr>
            </a:br>
            <a:r>
              <a:rPr lang="en-US" sz="2100" b="0" dirty="0" smtClean="0">
                <a:solidFill>
                  <a:schemeClr val="tx1"/>
                </a:solidFill>
              </a:rPr>
              <a:t>	</a:t>
            </a:r>
            <a:r>
              <a:rPr lang="el-GR" sz="2100" b="0" dirty="0" smtClean="0">
                <a:solidFill>
                  <a:schemeClr val="tx1"/>
                </a:solidFill>
              </a:rPr>
              <a:t>ζ</a:t>
            </a:r>
            <a:r>
              <a:rPr lang="en-US" sz="2100" b="0" dirty="0" smtClean="0">
                <a:solidFill>
                  <a:schemeClr val="tx1"/>
                </a:solidFill>
              </a:rPr>
              <a:t> = </a:t>
            </a:r>
            <a:r>
              <a:rPr lang="en-US" sz="2400" b="0" dirty="0" smtClean="0">
                <a:solidFill>
                  <a:schemeClr val="tx1"/>
                </a:solidFill>
              </a:rPr>
              <a:t>{</a:t>
            </a:r>
            <a:r>
              <a:rPr lang="en-US" sz="2100" b="0" dirty="0" smtClean="0">
                <a:solidFill>
                  <a:schemeClr val="tx1"/>
                </a:solidFill>
              </a:rPr>
              <a:t>P</a:t>
            </a:r>
            <a:r>
              <a:rPr lang="en-US" sz="2100" b="0" baseline="-25000" dirty="0" smtClean="0">
                <a:solidFill>
                  <a:schemeClr val="tx1"/>
                </a:solidFill>
              </a:rPr>
              <a:t>L</a:t>
            </a:r>
            <a:r>
              <a:rPr lang="en-US" sz="2100" b="0" dirty="0" smtClean="0">
                <a:solidFill>
                  <a:schemeClr val="tx1"/>
                </a:solidFill>
              </a:rPr>
              <a:t> / P</a:t>
            </a:r>
            <a:r>
              <a:rPr lang="en-US" sz="2100" b="0" baseline="-25000" dirty="0" smtClean="0">
                <a:solidFill>
                  <a:schemeClr val="tx1"/>
                </a:solidFill>
              </a:rPr>
              <a:t>t</a:t>
            </a:r>
            <a:r>
              <a:rPr lang="en-US" sz="2400" b="0" dirty="0" smtClean="0">
                <a:solidFill>
                  <a:schemeClr val="tx1"/>
                </a:solidFill>
              </a:rPr>
              <a:t>}</a:t>
            </a:r>
            <a:r>
              <a:rPr lang="en-US" sz="2100" b="0" dirty="0" smtClean="0">
                <a:solidFill>
                  <a:schemeClr val="tx1"/>
                </a:solidFill>
              </a:rPr>
              <a:t> </a:t>
            </a:r>
            <a:r>
              <a:rPr lang="en-US" sz="1900" b="0" dirty="0" smtClean="0">
                <a:solidFill>
                  <a:schemeClr val="tx1"/>
                </a:solidFill>
              </a:rPr>
              <a:t>x </a:t>
            </a:r>
            <a:r>
              <a:rPr lang="en-US" sz="2100" b="0" dirty="0" smtClean="0">
                <a:solidFill>
                  <a:schemeClr val="tx1"/>
                </a:solidFill>
              </a:rPr>
              <a:t>100%</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6.  </a:t>
            </a:r>
            <a:r>
              <a:rPr lang="en-US" sz="2100" b="0" dirty="0" smtClean="0">
                <a:solidFill>
                  <a:srgbClr val="FF0000"/>
                </a:solidFill>
              </a:rPr>
              <a:t>Efficiency Loss in dB </a:t>
            </a:r>
            <a:r>
              <a:rPr lang="en-US" sz="2100" b="0" dirty="0" smtClean="0">
                <a:solidFill>
                  <a:schemeClr val="tx1"/>
                </a:solidFill>
              </a:rPr>
              <a:t>(</a:t>
            </a:r>
            <a:r>
              <a:rPr lang="en-US" sz="2100" b="0" dirty="0" err="1" smtClean="0">
                <a:solidFill>
                  <a:schemeClr val="tx1"/>
                </a:solidFill>
              </a:rPr>
              <a:t>L</a:t>
            </a:r>
            <a:r>
              <a:rPr lang="en-US" sz="2100" b="0" baseline="-25000" dirty="0" err="1" smtClean="0">
                <a:solidFill>
                  <a:schemeClr val="tx1"/>
                </a:solidFill>
              </a:rPr>
              <a:t>dB</a:t>
            </a:r>
            <a:r>
              <a:rPr lang="en-US" sz="2100" b="0" dirty="0" smtClean="0">
                <a:solidFill>
                  <a:schemeClr val="tx1"/>
                </a:solidFill>
              </a:rPr>
              <a:t>) is calculated from:</a:t>
            </a:r>
            <a:br>
              <a:rPr lang="en-US" sz="2100" b="0" dirty="0" smtClean="0">
                <a:solidFill>
                  <a:schemeClr val="tx1"/>
                </a:solidFill>
              </a:rPr>
            </a:br>
            <a:r>
              <a:rPr lang="en-US" sz="2100" b="0" dirty="0" smtClean="0">
                <a:solidFill>
                  <a:schemeClr val="tx1"/>
                </a:solidFill>
              </a:rPr>
              <a:t>	-10 </a:t>
            </a:r>
            <a:r>
              <a:rPr lang="en-US" sz="2000" b="0" dirty="0" smtClean="0">
                <a:solidFill>
                  <a:schemeClr val="tx1"/>
                </a:solidFill>
              </a:rPr>
              <a:t>x </a:t>
            </a:r>
            <a:r>
              <a:rPr lang="en-US" sz="2100" b="0" dirty="0" smtClean="0">
                <a:solidFill>
                  <a:schemeClr val="tx1"/>
                </a:solidFill>
              </a:rPr>
              <a:t>LOG (</a:t>
            </a:r>
            <a:r>
              <a:rPr lang="el-GR" sz="2100" b="0" dirty="0" smtClean="0">
                <a:solidFill>
                  <a:schemeClr val="tx1"/>
                </a:solidFill>
              </a:rPr>
              <a:t>ζ</a:t>
            </a:r>
            <a:r>
              <a:rPr lang="en-US" sz="2100" b="0" dirty="0" smtClean="0">
                <a:solidFill>
                  <a:schemeClr val="tx1"/>
                </a:solidFill>
              </a:rPr>
              <a:t> /100) and is the same as Forward 	transmission loss (S</a:t>
            </a:r>
            <a:r>
              <a:rPr lang="en-US" sz="2100" b="0" baseline="-25000" dirty="0" smtClean="0">
                <a:solidFill>
                  <a:schemeClr val="tx1"/>
                </a:solidFill>
              </a:rPr>
              <a:t>21</a:t>
            </a:r>
            <a:r>
              <a:rPr lang="en-US" sz="2100" b="0" dirty="0" smtClean="0">
                <a:solidFill>
                  <a:schemeClr val="tx1"/>
                </a:solidFill>
              </a:rPr>
              <a:t>), in dB</a:t>
            </a:r>
            <a:br>
              <a:rPr lang="en-US" sz="2100" b="0" dirty="0" smtClean="0">
                <a:solidFill>
                  <a:schemeClr val="tx1"/>
                </a:solidFill>
              </a:rPr>
            </a:br>
            <a:r>
              <a:rPr lang="en-US" sz="2100" b="0" dirty="0" smtClean="0">
                <a:solidFill>
                  <a:schemeClr val="tx1"/>
                </a:solidFill>
              </a:rPr>
              <a:t>	</a:t>
            </a:r>
            <a:r>
              <a:rPr lang="en-US" sz="2100" b="0" dirty="0" smtClean="0">
                <a:solidFill>
                  <a:srgbClr val="FF0000"/>
                </a:solidFill>
              </a:rPr>
              <a:t> </a:t>
            </a: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7.  </a:t>
            </a:r>
            <a:r>
              <a:rPr lang="en-US" sz="2100" b="0" dirty="0" smtClean="0">
                <a:solidFill>
                  <a:srgbClr val="0033CC"/>
                </a:solidFill>
              </a:rPr>
              <a:t>When an antenna tuner is used</a:t>
            </a:r>
            <a:r>
              <a:rPr lang="en-US" sz="2100" b="0" dirty="0" smtClean="0">
                <a:solidFill>
                  <a:srgbClr val="FF0000"/>
                </a:solidFill>
              </a:rPr>
              <a:t>, Reflected Power is not lost 	power, and may contribute to power delivered to the load</a:t>
            </a:r>
            <a:br>
              <a:rPr lang="en-US" sz="2100" b="0" dirty="0" smtClean="0">
                <a:solidFill>
                  <a:srgbClr val="FF0000"/>
                </a:solidFill>
              </a:rPr>
            </a:br>
            <a:r>
              <a:rPr lang="en-US" sz="2100" b="0" dirty="0" smtClean="0">
                <a:solidFill>
                  <a:srgbClr val="FF0000"/>
                </a:solidFill>
              </a:rPr>
              <a:t>	(Will be discussed later in this presentation)</a:t>
            </a:r>
            <a:r>
              <a:rPr lang="en-US" sz="2100" b="0" dirty="0" smtClean="0">
                <a:solidFill>
                  <a:schemeClr val="tx1"/>
                </a:solidFill>
              </a:rPr>
              <a:t/>
            </a:r>
            <a:br>
              <a:rPr lang="en-US" sz="2100" b="0" dirty="0" smtClean="0">
                <a:solidFill>
                  <a:schemeClr val="tx1"/>
                </a:solidFill>
              </a:rPr>
            </a:br>
            <a:r>
              <a:rPr lang="en-US" sz="2500" b="0" dirty="0" smtClean="0">
                <a:solidFill>
                  <a:schemeClr val="tx1"/>
                </a:solidFill>
              </a:rPr>
              <a:t/>
            </a:r>
            <a:br>
              <a:rPr lang="en-US" sz="2500" b="0" dirty="0" smtClean="0">
                <a:solidFill>
                  <a:schemeClr val="tx1"/>
                </a:solidFill>
              </a:rPr>
            </a:br>
            <a:endParaRPr lang="en-US" sz="2500" b="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183880" cy="1051560"/>
          </a:xfrm>
        </p:spPr>
        <p:txBody>
          <a:bodyPr>
            <a:noAutofit/>
          </a:bodyPr>
          <a:lstStyle/>
          <a:p>
            <a:r>
              <a:rPr lang="en-US" sz="2400" b="0" dirty="0" smtClean="0">
                <a:solidFill>
                  <a:schemeClr val="tx1"/>
                </a:solidFill>
              </a:rPr>
              <a:t>8.  For a lossless line, </a:t>
            </a:r>
            <a:r>
              <a:rPr lang="en-US" sz="2400" b="0" dirty="0" smtClean="0">
                <a:solidFill>
                  <a:srgbClr val="FF0000"/>
                </a:solidFill>
              </a:rPr>
              <a:t>VSWR is constant</a:t>
            </a:r>
            <a:r>
              <a:rPr lang="en-US" sz="2400" b="0" dirty="0" smtClean="0">
                <a:solidFill>
                  <a:schemeClr val="tx1"/>
                </a:solidFill>
              </a:rPr>
              <a:t>, and </a:t>
            </a:r>
            <a:r>
              <a:rPr lang="en-US" sz="2400" b="0" dirty="0" smtClean="0">
                <a:solidFill>
                  <a:srgbClr val="FF0000"/>
                </a:solidFill>
              </a:rPr>
              <a:t>does 	not change </a:t>
            </a:r>
            <a:r>
              <a:rPr lang="en-US" sz="2400" b="0" dirty="0" smtClean="0">
                <a:solidFill>
                  <a:schemeClr val="tx1"/>
                </a:solidFill>
              </a:rPr>
              <a:t>	with line length.</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9.   Effective radiated power from an antenna is the 	product of power delivered to the antenna, 	(Load Power), times the </a:t>
            </a:r>
            <a:r>
              <a:rPr lang="en-US" sz="2400" b="0" dirty="0" smtClean="0">
                <a:solidFill>
                  <a:srgbClr val="FF0000"/>
                </a:solidFill>
              </a:rPr>
              <a:t>isotropic</a:t>
            </a:r>
            <a:r>
              <a:rPr lang="en-US" sz="2400" b="0" dirty="0" smtClean="0">
                <a:solidFill>
                  <a:schemeClr val="tx1"/>
                </a:solidFill>
              </a:rPr>
              <a:t> antenna 	gain, where	 antenna gain (directivity), is 	expressed as a power ratio</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t>
            </a:r>
            <a:r>
              <a:rPr lang="en-US" sz="2400" b="0" dirty="0" smtClean="0">
                <a:solidFill>
                  <a:srgbClr val="FF0000"/>
                </a:solidFill>
              </a:rPr>
              <a:t>ERP = P</a:t>
            </a:r>
            <a:r>
              <a:rPr lang="en-US" sz="2400" b="0" baseline="-25000" dirty="0" smtClean="0">
                <a:solidFill>
                  <a:srgbClr val="FF0000"/>
                </a:solidFill>
              </a:rPr>
              <a:t>L</a:t>
            </a:r>
            <a:r>
              <a:rPr lang="en-US" sz="2400" b="0" dirty="0" smtClean="0">
                <a:solidFill>
                  <a:srgbClr val="FF0000"/>
                </a:solidFill>
              </a:rPr>
              <a:t> </a:t>
            </a:r>
            <a:r>
              <a:rPr lang="en-US" sz="1900" b="0" dirty="0" smtClean="0">
                <a:solidFill>
                  <a:srgbClr val="FF0000"/>
                </a:solidFill>
              </a:rPr>
              <a:t>x</a:t>
            </a:r>
            <a:r>
              <a:rPr lang="en-US" sz="2400" b="0" dirty="0" smtClean="0">
                <a:solidFill>
                  <a:srgbClr val="FF0000"/>
                </a:solidFill>
              </a:rPr>
              <a:t> G</a:t>
            </a:r>
            <a:r>
              <a:rPr lang="en-US" sz="2400" b="0" baseline="-25000" dirty="0" smtClean="0">
                <a:solidFill>
                  <a:srgbClr val="FF0000"/>
                </a:solidFill>
              </a:rPr>
              <a:t>a   </a:t>
            </a:r>
            <a:br>
              <a:rPr lang="en-US" sz="2400" b="0" baseline="-25000" dirty="0" smtClean="0">
                <a:solidFill>
                  <a:srgbClr val="FF0000"/>
                </a:solidFill>
              </a:rPr>
            </a:br>
            <a:r>
              <a:rPr lang="en-US" sz="2400" b="0" baseline="-25000" dirty="0" smtClean="0">
                <a:solidFill>
                  <a:srgbClr val="FF0000"/>
                </a:solidFill>
              </a:rPr>
              <a:t>     </a:t>
            </a:r>
            <a:br>
              <a:rPr lang="en-US" sz="2400" b="0" baseline="-25000" dirty="0" smtClean="0">
                <a:solidFill>
                  <a:srgbClr val="FF0000"/>
                </a:solidFill>
              </a:rPr>
            </a:br>
            <a:r>
              <a:rPr lang="en-US" sz="2400" b="0" baseline="-25000" dirty="0" smtClean="0">
                <a:solidFill>
                  <a:srgbClr val="FF0000"/>
                </a:solidFill>
              </a:rPr>
              <a:t>	</a:t>
            </a:r>
            <a:r>
              <a:rPr lang="en-US" sz="2400" b="0" dirty="0" smtClean="0">
                <a:solidFill>
                  <a:schemeClr val="tx1"/>
                </a:solidFill>
              </a:rPr>
              <a:t>If antenna gain is in dB, (</a:t>
            </a:r>
            <a:r>
              <a:rPr lang="en-US" sz="2400" b="0" dirty="0" err="1" smtClean="0">
                <a:solidFill>
                  <a:schemeClr val="tx1"/>
                </a:solidFill>
              </a:rPr>
              <a:t>dBi</a:t>
            </a:r>
            <a:r>
              <a:rPr lang="en-US" sz="2400" b="0" dirty="0" smtClean="0">
                <a:solidFill>
                  <a:schemeClr val="tx1"/>
                </a:solidFill>
              </a:rPr>
              <a:t>), then</a:t>
            </a:r>
            <a:r>
              <a:rPr lang="en-US" sz="2400" b="0" dirty="0" smtClean="0">
                <a:solidFill>
                  <a:srgbClr val="FF0000"/>
                </a:solidFill>
              </a:rPr>
              <a:t/>
            </a:r>
            <a:br>
              <a:rPr lang="en-US" sz="2400" b="0" dirty="0" smtClean="0">
                <a:solidFill>
                  <a:srgbClr val="FF0000"/>
                </a:solidFill>
              </a:rPr>
            </a:br>
            <a:r>
              <a:rPr lang="en-US" sz="2400" b="0" baseline="-25000" dirty="0" smtClean="0">
                <a:solidFill>
                  <a:srgbClr val="FF0000"/>
                </a:solidFill>
              </a:rPr>
              <a:t/>
            </a:r>
            <a:br>
              <a:rPr lang="en-US" sz="2400" b="0" baseline="-25000" dirty="0" smtClean="0">
                <a:solidFill>
                  <a:srgbClr val="FF0000"/>
                </a:solidFill>
              </a:rPr>
            </a:br>
            <a:r>
              <a:rPr lang="en-US" sz="2400" b="0" baseline="-25000" dirty="0" smtClean="0">
                <a:solidFill>
                  <a:srgbClr val="FF0000"/>
                </a:solidFill>
              </a:rPr>
              <a:t>		</a:t>
            </a:r>
            <a:r>
              <a:rPr lang="en-US" sz="2400" b="0" dirty="0" smtClean="0">
                <a:solidFill>
                  <a:srgbClr val="FF0000"/>
                </a:solidFill>
              </a:rPr>
              <a:t>ERP = P</a:t>
            </a:r>
            <a:r>
              <a:rPr lang="en-US" sz="2400" b="0" baseline="-25000" dirty="0" smtClean="0">
                <a:solidFill>
                  <a:srgbClr val="FF0000"/>
                </a:solidFill>
              </a:rPr>
              <a:t>L</a:t>
            </a:r>
            <a:r>
              <a:rPr lang="en-US" sz="2400" b="0" dirty="0" smtClean="0">
                <a:solidFill>
                  <a:srgbClr val="FF0000"/>
                </a:solidFill>
              </a:rPr>
              <a:t> </a:t>
            </a:r>
            <a:r>
              <a:rPr lang="en-US" sz="1900" b="0" dirty="0" smtClean="0">
                <a:solidFill>
                  <a:srgbClr val="FF0000"/>
                </a:solidFill>
              </a:rPr>
              <a:t>x</a:t>
            </a:r>
            <a:r>
              <a:rPr lang="en-US" sz="2400" b="0" dirty="0" smtClean="0">
                <a:solidFill>
                  <a:srgbClr val="FF0000"/>
                </a:solidFill>
              </a:rPr>
              <a:t> 10</a:t>
            </a:r>
            <a:r>
              <a:rPr lang="en-US" sz="2400" b="0" baseline="30000" dirty="0" smtClean="0">
                <a:solidFill>
                  <a:srgbClr val="FF0000"/>
                </a:solidFill>
              </a:rPr>
              <a:t>(</a:t>
            </a:r>
            <a:r>
              <a:rPr lang="en-US" sz="2400" b="0" baseline="30000" dirty="0" err="1" smtClean="0">
                <a:solidFill>
                  <a:srgbClr val="FF0000"/>
                </a:solidFill>
              </a:rPr>
              <a:t>dBi</a:t>
            </a:r>
            <a:r>
              <a:rPr lang="en-US" sz="2400" b="0" baseline="30000" dirty="0" smtClean="0">
                <a:solidFill>
                  <a:srgbClr val="FF0000"/>
                </a:solidFill>
              </a:rPr>
              <a:t>/10)</a:t>
            </a:r>
            <a:r>
              <a:rPr lang="en-US" sz="2400" b="0" dirty="0" smtClean="0">
                <a:solidFill>
                  <a:schemeClr val="tx1"/>
                </a:solidFill>
              </a:rPr>
              <a:t/>
            </a:r>
            <a:br>
              <a:rPr lang="en-US" sz="2400" b="0" dirty="0" smtClean="0">
                <a:solidFill>
                  <a:schemeClr val="tx1"/>
                </a:solidFill>
              </a:rPr>
            </a:b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00"/>
            <a:ext cx="8183880" cy="1051560"/>
          </a:xfrm>
        </p:spPr>
        <p:txBody>
          <a:bodyPr>
            <a:normAutofit fontScale="90000"/>
          </a:bodyPr>
          <a:lstStyle/>
          <a:p>
            <a:r>
              <a:rPr lang="en-US" sz="2900" dirty="0" smtClean="0">
                <a:solidFill>
                  <a:srgbClr val="FFFF00"/>
                </a:solidFill>
              </a:rPr>
              <a:t>        Transmission Line Time delay</a:t>
            </a:r>
            <a:r>
              <a:rPr lang="en-US" dirty="0" smtClean="0"/>
              <a:t/>
            </a:r>
            <a:br>
              <a:rPr lang="en-US" dirty="0" smtClean="0"/>
            </a:br>
            <a:r>
              <a:rPr lang="en-US" sz="2000" b="0" dirty="0" smtClean="0"/>
              <a:t/>
            </a:r>
            <a:br>
              <a:rPr lang="en-US" sz="2000" b="0" dirty="0" smtClean="0"/>
            </a:br>
            <a:r>
              <a:rPr lang="en-US" sz="2000" b="0" dirty="0" smtClean="0"/>
              <a:t>	</a:t>
            </a:r>
            <a:r>
              <a:rPr lang="en-US" sz="2000" b="0" dirty="0" smtClean="0">
                <a:solidFill>
                  <a:schemeClr val="tx1"/>
                </a:solidFill>
              </a:rPr>
              <a:t>Fundamental wave equation:</a:t>
            </a:r>
            <a:br>
              <a:rPr lang="en-US" sz="2000" b="0" dirty="0" smtClean="0">
                <a:solidFill>
                  <a:schemeClr val="tx1"/>
                </a:solidFill>
              </a:rPr>
            </a:br>
            <a:r>
              <a:rPr lang="en-US" sz="2000" b="0" dirty="0" smtClean="0">
                <a:solidFill>
                  <a:schemeClr val="tx1"/>
                </a:solidFill>
              </a:rPr>
              <a:t>	d = c</a:t>
            </a:r>
            <a:r>
              <a:rPr lang="en-US" sz="2000" b="0" baseline="-25000" dirty="0" smtClean="0">
                <a:solidFill>
                  <a:schemeClr val="tx1"/>
                </a:solidFill>
              </a:rPr>
              <a:t>0</a:t>
            </a:r>
            <a:r>
              <a:rPr lang="en-US" sz="2000" b="0" dirty="0" smtClean="0">
                <a:solidFill>
                  <a:schemeClr val="tx1"/>
                </a:solidFill>
              </a:rPr>
              <a:t> </a:t>
            </a:r>
            <a:r>
              <a:rPr lang="en-US" sz="1800" b="0" dirty="0" smtClean="0">
                <a:solidFill>
                  <a:schemeClr val="tx1"/>
                </a:solidFill>
              </a:rPr>
              <a:t>x</a:t>
            </a:r>
            <a:r>
              <a:rPr lang="en-US" sz="2000" b="0" dirty="0" smtClean="0">
                <a:solidFill>
                  <a:schemeClr val="tx1"/>
                </a:solidFill>
              </a:rPr>
              <a:t> t</a:t>
            </a:r>
            <a:br>
              <a:rPr lang="en-US" sz="2000" b="0" dirty="0" smtClean="0">
                <a:solidFill>
                  <a:schemeClr val="tx1"/>
                </a:solidFill>
              </a:rPr>
            </a:br>
            <a:r>
              <a:rPr lang="en-US" sz="2000" b="0" dirty="0" smtClean="0">
                <a:solidFill>
                  <a:schemeClr val="tx1"/>
                </a:solidFill>
              </a:rPr>
              <a:t>	(Distance = rate </a:t>
            </a:r>
            <a:r>
              <a:rPr lang="en-US" sz="1900" b="0" dirty="0" smtClean="0">
                <a:solidFill>
                  <a:schemeClr val="tx1"/>
                </a:solidFill>
              </a:rPr>
              <a:t>x</a:t>
            </a:r>
            <a:r>
              <a:rPr lang="en-US" sz="2000" b="0" dirty="0" smtClean="0">
                <a:solidFill>
                  <a:schemeClr val="tx1"/>
                </a:solidFill>
              </a:rPr>
              <a:t> time)</a:t>
            </a:r>
            <a:br>
              <a:rPr lang="en-US" sz="2000" b="0" dirty="0" smtClean="0">
                <a:solidFill>
                  <a:schemeClr val="tx1"/>
                </a:solidFill>
              </a:rPr>
            </a:br>
            <a:r>
              <a:rPr lang="en-US" sz="2000" b="0" dirty="0" smtClean="0">
                <a:solidFill>
                  <a:schemeClr val="tx1"/>
                </a:solidFill>
              </a:rPr>
              <a:t>	d =Distance of travel in meters</a:t>
            </a:r>
            <a:br>
              <a:rPr lang="en-US" sz="2000" b="0" dirty="0" smtClean="0">
                <a:solidFill>
                  <a:schemeClr val="tx1"/>
                </a:solidFill>
              </a:rPr>
            </a:br>
            <a:r>
              <a:rPr lang="en-US" sz="2000" b="0" dirty="0" smtClean="0">
                <a:solidFill>
                  <a:schemeClr val="tx1"/>
                </a:solidFill>
              </a:rPr>
              <a:t>	c</a:t>
            </a:r>
            <a:r>
              <a:rPr lang="en-US" sz="2000" b="0" baseline="-25000" dirty="0" smtClean="0">
                <a:solidFill>
                  <a:schemeClr val="tx1"/>
                </a:solidFill>
              </a:rPr>
              <a:t>0 </a:t>
            </a:r>
            <a:r>
              <a:rPr lang="en-US" sz="2000" b="0" dirty="0" smtClean="0">
                <a:solidFill>
                  <a:schemeClr val="tx1"/>
                </a:solidFill>
              </a:rPr>
              <a:t>= speed of light in free space, ≈ (3 x 10</a:t>
            </a:r>
            <a:r>
              <a:rPr lang="en-US" sz="2000" b="0" baseline="30000" dirty="0" smtClean="0">
                <a:solidFill>
                  <a:schemeClr val="tx1"/>
                </a:solidFill>
              </a:rPr>
              <a:t>8 </a:t>
            </a:r>
            <a:r>
              <a:rPr lang="en-US" sz="2000" b="0" dirty="0" smtClean="0">
                <a:solidFill>
                  <a:schemeClr val="tx1"/>
                </a:solidFill>
              </a:rPr>
              <a:t>meters / sec)</a:t>
            </a:r>
            <a:br>
              <a:rPr lang="en-US" sz="2000" b="0" dirty="0" smtClean="0">
                <a:solidFill>
                  <a:schemeClr val="tx1"/>
                </a:solidFill>
              </a:rPr>
            </a:br>
            <a:r>
              <a:rPr lang="en-US" sz="2000" b="0" dirty="0" smtClean="0">
                <a:solidFill>
                  <a:schemeClr val="tx1"/>
                </a:solidFill>
              </a:rPr>
              <a:t>	t = time in seconds 	</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Solving for t, and redefining t as time delay (td):</a:t>
            </a:r>
            <a:br>
              <a:rPr lang="en-US" sz="2000" b="0" dirty="0" smtClean="0">
                <a:solidFill>
                  <a:schemeClr val="tx1"/>
                </a:solidFill>
              </a:rPr>
            </a:br>
            <a:r>
              <a:rPr lang="en-US" sz="2000" b="0" dirty="0" smtClean="0">
                <a:solidFill>
                  <a:schemeClr val="tx1"/>
                </a:solidFill>
              </a:rPr>
              <a:t>	td= d </a:t>
            </a:r>
            <a:r>
              <a:rPr lang="en-US" sz="2600" b="0" dirty="0" smtClean="0">
                <a:solidFill>
                  <a:schemeClr val="tx1"/>
                </a:solidFill>
              </a:rPr>
              <a:t>/</a:t>
            </a:r>
            <a:r>
              <a:rPr lang="en-US" sz="2000" b="0" dirty="0" smtClean="0">
                <a:solidFill>
                  <a:schemeClr val="tx1"/>
                </a:solidFill>
              </a:rPr>
              <a:t> c</a:t>
            </a:r>
            <a:r>
              <a:rPr lang="en-US" sz="2000" b="0" baseline="-25000" dirty="0" smtClean="0">
                <a:solidFill>
                  <a:schemeClr val="tx1"/>
                </a:solidFill>
              </a:rPr>
              <a:t>0</a:t>
            </a:r>
            <a:r>
              <a:rPr lang="en-US" sz="2000" b="0" dirty="0" smtClean="0">
                <a:solidFill>
                  <a:schemeClr val="tx1"/>
                </a:solidFill>
              </a:rPr>
              <a:t> in free space</a:t>
            </a:r>
            <a:br>
              <a:rPr lang="en-US" sz="2000" b="0" dirty="0" smtClean="0">
                <a:solidFill>
                  <a:schemeClr val="tx1"/>
                </a:solidFill>
              </a:rPr>
            </a:br>
            <a:r>
              <a:rPr lang="en-US" sz="2000" b="0" dirty="0" smtClean="0">
                <a:solidFill>
                  <a:schemeClr val="tx1"/>
                </a:solidFill>
              </a:rPr>
              <a:t>	but waves travel </a:t>
            </a:r>
            <a:r>
              <a:rPr lang="en-US" sz="2000" b="0" dirty="0" smtClean="0">
                <a:solidFill>
                  <a:srgbClr val="FF0000"/>
                </a:solidFill>
              </a:rPr>
              <a:t>slower </a:t>
            </a:r>
            <a:r>
              <a:rPr lang="en-US" sz="2000" b="0" dirty="0" smtClean="0">
                <a:solidFill>
                  <a:schemeClr val="tx1"/>
                </a:solidFill>
              </a:rPr>
              <a:t>in cable due to the</a:t>
            </a:r>
            <a:br>
              <a:rPr lang="en-US" sz="2000" b="0" dirty="0" smtClean="0">
                <a:solidFill>
                  <a:schemeClr val="tx1"/>
                </a:solidFill>
              </a:rPr>
            </a:br>
            <a:r>
              <a:rPr lang="en-US" sz="2000" b="0" dirty="0" smtClean="0">
                <a:solidFill>
                  <a:schemeClr val="tx1"/>
                </a:solidFill>
              </a:rPr>
              <a:t>	</a:t>
            </a:r>
            <a:r>
              <a:rPr lang="en-US" sz="2000" b="0" dirty="0" smtClean="0">
                <a:solidFill>
                  <a:srgbClr val="FF0000"/>
                </a:solidFill>
              </a:rPr>
              <a:t>velocity factor </a:t>
            </a:r>
            <a:r>
              <a:rPr lang="en-US" sz="2000" b="0" dirty="0" smtClean="0">
                <a:solidFill>
                  <a:schemeClr val="tx1"/>
                </a:solidFill>
              </a:rPr>
              <a:t>(VF)</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Then, in cable, substituting cable length in feet as</a:t>
            </a:r>
            <a:br>
              <a:rPr lang="en-US" sz="2000" b="0" dirty="0" smtClean="0">
                <a:solidFill>
                  <a:schemeClr val="tx1"/>
                </a:solidFill>
              </a:rPr>
            </a:br>
            <a:r>
              <a:rPr lang="en-US" sz="2000" b="0" dirty="0" smtClean="0">
                <a:solidFill>
                  <a:schemeClr val="tx1"/>
                </a:solidFill>
              </a:rPr>
              <a:t>	distance, (L</a:t>
            </a:r>
            <a:r>
              <a:rPr lang="en-US" sz="2000" b="0" baseline="-25000" dirty="0" smtClean="0">
                <a:solidFill>
                  <a:schemeClr val="tx1"/>
                </a:solidFill>
              </a:rPr>
              <a:t>feet</a:t>
            </a:r>
            <a:r>
              <a:rPr lang="en-US" sz="2000" b="0" dirty="0" smtClean="0">
                <a:solidFill>
                  <a:schemeClr val="tx1"/>
                </a:solidFill>
              </a:rPr>
              <a:t> = d, 1 meter ≈ 3.2808 feet)</a:t>
            </a:r>
            <a:br>
              <a:rPr lang="en-US" sz="2000" b="0" dirty="0" smtClean="0">
                <a:solidFill>
                  <a:schemeClr val="tx1"/>
                </a:solidFill>
              </a:rPr>
            </a:br>
            <a:r>
              <a:rPr lang="en-US" sz="2000" b="0" dirty="0" smtClean="0">
                <a:solidFill>
                  <a:schemeClr val="tx1"/>
                </a:solidFill>
              </a:rPr>
              <a:t>	One way Time delay in </a:t>
            </a:r>
            <a:r>
              <a:rPr lang="en-US" sz="2000" b="0" dirty="0" err="1" smtClean="0">
                <a:solidFill>
                  <a:schemeClr val="tx1"/>
                </a:solidFill>
              </a:rPr>
              <a:t>nano</a:t>
            </a:r>
            <a:r>
              <a:rPr lang="en-US" sz="2000" b="0" dirty="0" smtClean="0">
                <a:solidFill>
                  <a:schemeClr val="tx1"/>
                </a:solidFill>
              </a:rPr>
              <a:t> seconds:</a:t>
            </a:r>
            <a:br>
              <a:rPr lang="en-US" sz="2000" b="0" dirty="0" smtClean="0">
                <a:solidFill>
                  <a:schemeClr val="tx1"/>
                </a:solidFill>
              </a:rPr>
            </a:br>
            <a:r>
              <a:rPr lang="en-US" sz="2000" b="0" dirty="0" smtClean="0">
                <a:solidFill>
                  <a:schemeClr val="tx1"/>
                </a:solidFill>
              </a:rPr>
              <a:t>	</a:t>
            </a:r>
            <a:r>
              <a:rPr lang="en-US" sz="2000" b="0" dirty="0" smtClean="0">
                <a:solidFill>
                  <a:srgbClr val="FF0000"/>
                </a:solidFill>
              </a:rPr>
              <a:t>td </a:t>
            </a:r>
            <a:r>
              <a:rPr lang="en-US" sz="2000" b="0" baseline="-25000" dirty="0" smtClean="0">
                <a:solidFill>
                  <a:srgbClr val="FF0000"/>
                </a:solidFill>
              </a:rPr>
              <a:t>nsec</a:t>
            </a:r>
            <a:r>
              <a:rPr lang="en-US" sz="2000" b="0" dirty="0" smtClean="0">
                <a:solidFill>
                  <a:srgbClr val="FF0000"/>
                </a:solidFill>
              </a:rPr>
              <a:t> = 1.0157 </a:t>
            </a:r>
            <a:r>
              <a:rPr lang="en-US" sz="1800" b="0" dirty="0" smtClean="0">
                <a:solidFill>
                  <a:srgbClr val="FF0000"/>
                </a:solidFill>
              </a:rPr>
              <a:t>x</a:t>
            </a:r>
            <a:r>
              <a:rPr lang="en-US" sz="2000" b="0" dirty="0" smtClean="0">
                <a:solidFill>
                  <a:srgbClr val="FF0000"/>
                </a:solidFill>
              </a:rPr>
              <a:t> L</a:t>
            </a:r>
            <a:r>
              <a:rPr lang="en-US" sz="2000" b="0" baseline="-25000" dirty="0" smtClean="0">
                <a:solidFill>
                  <a:srgbClr val="FF0000"/>
                </a:solidFill>
              </a:rPr>
              <a:t>feet </a:t>
            </a:r>
            <a:r>
              <a:rPr lang="en-US" sz="2600" b="0" dirty="0" smtClean="0">
                <a:solidFill>
                  <a:srgbClr val="FF0000"/>
                </a:solidFill>
              </a:rPr>
              <a:t>/</a:t>
            </a:r>
            <a:r>
              <a:rPr lang="en-US" sz="2000" b="0" dirty="0" smtClean="0">
                <a:solidFill>
                  <a:srgbClr val="FF0000"/>
                </a:solidFill>
              </a:rPr>
              <a:t> VF</a:t>
            </a:r>
            <a:br>
              <a:rPr lang="en-US" sz="2000" b="0" dirty="0" smtClean="0">
                <a:solidFill>
                  <a:srgbClr val="FF0000"/>
                </a:solidFill>
              </a:rPr>
            </a:b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553200"/>
            <a:ext cx="8183880" cy="1051560"/>
          </a:xfrm>
        </p:spPr>
        <p:txBody>
          <a:bodyPr>
            <a:normAutofit fontScale="90000"/>
          </a:bodyPr>
          <a:lstStyle/>
          <a:p>
            <a:r>
              <a:rPr lang="en-US" sz="3100" dirty="0" smtClean="0">
                <a:solidFill>
                  <a:srgbClr val="FFFF00"/>
                </a:solidFill>
              </a:rPr>
              <a:t>		   </a:t>
            </a:r>
            <a:r>
              <a:rPr lang="en-US" sz="2700" dirty="0" smtClean="0">
                <a:solidFill>
                  <a:srgbClr val="FFFF00"/>
                </a:solidFill>
              </a:rPr>
              <a:t>Two special cases:</a:t>
            </a:r>
            <a:r>
              <a:rPr lang="en-US" sz="3100" dirty="0" smtClean="0">
                <a:solidFill>
                  <a:srgbClr val="FFFF00"/>
                </a:solidFill>
              </a:rPr>
              <a:t/>
            </a:r>
            <a:br>
              <a:rPr lang="en-US" sz="3100" dirty="0" smtClean="0">
                <a:solidFill>
                  <a:srgbClr val="FFFF00"/>
                </a:solidFill>
              </a:rPr>
            </a:br>
            <a:r>
              <a:rPr lang="en-US" sz="2400" dirty="0" smtClean="0">
                <a:solidFill>
                  <a:srgbClr val="FFFF00"/>
                </a:solidFill>
              </a:rPr>
              <a:t/>
            </a:r>
            <a:br>
              <a:rPr lang="en-US" sz="2400" dirty="0" smtClean="0">
                <a:solidFill>
                  <a:srgbClr val="FFFF00"/>
                </a:solidFill>
              </a:rPr>
            </a:br>
            <a:r>
              <a:rPr lang="en-US" sz="2400" dirty="0" smtClean="0">
                <a:solidFill>
                  <a:srgbClr val="FFFF00"/>
                </a:solidFill>
              </a:rPr>
              <a:t>	</a:t>
            </a:r>
            <a:r>
              <a:rPr lang="en-US" sz="2200" b="0" dirty="0" smtClean="0">
                <a:solidFill>
                  <a:schemeClr val="tx1"/>
                </a:solidFill>
              </a:rPr>
              <a:t>1.  Line length an integer number of half 				waves long, (Integers, 1, 2, 3, 4, etc.):</a:t>
            </a:r>
            <a:br>
              <a:rPr lang="en-US" sz="2200" b="0" dirty="0" smtClean="0">
                <a:solidFill>
                  <a:schemeClr val="tx1"/>
                </a:solidFill>
              </a:rPr>
            </a:b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Since free space wavelength, </a:t>
            </a:r>
            <a:r>
              <a:rPr lang="el-GR" sz="2200" b="0" dirty="0" smtClean="0">
                <a:solidFill>
                  <a:schemeClr val="tx1"/>
                </a:solidFill>
              </a:rPr>
              <a:t>λ</a:t>
            </a:r>
            <a:r>
              <a:rPr lang="en-US" sz="2200" b="0" baseline="-25000" dirty="0" smtClean="0">
                <a:solidFill>
                  <a:schemeClr val="tx1"/>
                </a:solidFill>
              </a:rPr>
              <a:t>0</a:t>
            </a:r>
            <a:r>
              <a:rPr lang="en-US" sz="2200" b="0" dirty="0" smtClean="0">
                <a:solidFill>
                  <a:schemeClr val="tx1"/>
                </a:solidFill>
              </a:rPr>
              <a:t> = c</a:t>
            </a:r>
            <a:r>
              <a:rPr lang="en-US" sz="2200" b="0" baseline="-25000" dirty="0" smtClean="0">
                <a:solidFill>
                  <a:schemeClr val="tx1"/>
                </a:solidFill>
              </a:rPr>
              <a:t>0</a:t>
            </a:r>
            <a:r>
              <a:rPr lang="en-US" sz="2700" b="0" dirty="0" smtClean="0">
                <a:solidFill>
                  <a:schemeClr val="tx1"/>
                </a:solidFill>
              </a:rPr>
              <a:t> / </a:t>
            </a:r>
            <a:r>
              <a:rPr lang="en-US" sz="2200" b="0" dirty="0" smtClean="0">
                <a:solidFill>
                  <a:schemeClr val="tx1"/>
                </a:solidFill>
              </a:rPr>
              <a:t>F</a:t>
            </a:r>
            <a:r>
              <a:rPr lang="en-US" sz="2200" b="0" baseline="-25000" dirty="0" smtClean="0">
                <a:solidFill>
                  <a:schemeClr val="tx1"/>
                </a:solidFill>
              </a:rPr>
              <a:t>Hz</a:t>
            </a:r>
            <a:r>
              <a:rPr lang="en-US" sz="2200" b="0" dirty="0" smtClean="0">
                <a:solidFill>
                  <a:schemeClr val="tx1"/>
                </a:solidFill>
              </a:rPr>
              <a:t> </a:t>
            </a:r>
            <a:br>
              <a:rPr lang="en-US" sz="2200" b="0" dirty="0" smtClean="0">
                <a:solidFill>
                  <a:schemeClr val="tx1"/>
                </a:solidFill>
              </a:rPr>
            </a:br>
            <a:r>
              <a:rPr lang="en-US" sz="2200" b="0" dirty="0" smtClean="0">
                <a:solidFill>
                  <a:schemeClr val="tx1"/>
                </a:solidFill>
              </a:rPr>
              <a:t>	Using feet and MHz, </a:t>
            </a:r>
            <a:r>
              <a:rPr lang="el-GR" sz="2200" b="0" dirty="0" smtClean="0">
                <a:solidFill>
                  <a:srgbClr val="FF0000"/>
                </a:solidFill>
              </a:rPr>
              <a:t>λ</a:t>
            </a:r>
            <a:r>
              <a:rPr lang="en-US" sz="2200" b="0" baseline="-25000" dirty="0" smtClean="0">
                <a:solidFill>
                  <a:srgbClr val="FF0000"/>
                </a:solidFill>
              </a:rPr>
              <a:t>0 feet</a:t>
            </a:r>
            <a:r>
              <a:rPr lang="en-US" sz="2200" b="0" dirty="0" smtClean="0">
                <a:solidFill>
                  <a:srgbClr val="FF0000"/>
                </a:solidFill>
              </a:rPr>
              <a:t> = 984.3 / F</a:t>
            </a:r>
            <a:r>
              <a:rPr lang="en-US" sz="2200" b="0" baseline="-25000" dirty="0" smtClean="0">
                <a:solidFill>
                  <a:srgbClr val="FF0000"/>
                </a:solidFill>
              </a:rPr>
              <a:t>MHz</a:t>
            </a: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In transmission lines, velocity of propagation is 	reduced by velocity factor, VF, then:</a:t>
            </a:r>
            <a:br>
              <a:rPr lang="en-US" sz="2200" b="0" dirty="0" smtClean="0">
                <a:solidFill>
                  <a:schemeClr val="tx1"/>
                </a:solidFill>
              </a:rPr>
            </a:b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a:t>
            </a:r>
            <a:r>
              <a:rPr lang="el-GR" sz="2200" b="0" dirty="0" smtClean="0">
                <a:solidFill>
                  <a:srgbClr val="FF0000"/>
                </a:solidFill>
              </a:rPr>
              <a:t>λ</a:t>
            </a:r>
            <a:r>
              <a:rPr lang="en-US" sz="2200" b="0" baseline="-25000" dirty="0" smtClean="0">
                <a:solidFill>
                  <a:srgbClr val="FF0000"/>
                </a:solidFill>
              </a:rPr>
              <a:t>cable</a:t>
            </a:r>
            <a:r>
              <a:rPr lang="en-US" sz="2200" b="0" dirty="0" smtClean="0">
                <a:solidFill>
                  <a:srgbClr val="FF0000"/>
                </a:solidFill>
              </a:rPr>
              <a:t> = 984.3 </a:t>
            </a:r>
            <a:r>
              <a:rPr lang="en-US" sz="2000" b="0" dirty="0" smtClean="0">
                <a:solidFill>
                  <a:srgbClr val="FF0000"/>
                </a:solidFill>
              </a:rPr>
              <a:t>x</a:t>
            </a:r>
            <a:r>
              <a:rPr lang="en-US" sz="2200" b="0" dirty="0" smtClean="0">
                <a:solidFill>
                  <a:srgbClr val="FF0000"/>
                </a:solidFill>
              </a:rPr>
              <a:t> VF / F</a:t>
            </a:r>
            <a:r>
              <a:rPr lang="en-US" sz="2200" b="0" baseline="-25000" dirty="0" smtClean="0">
                <a:solidFill>
                  <a:srgbClr val="FF0000"/>
                </a:solidFill>
              </a:rPr>
              <a:t>MHz,</a:t>
            </a:r>
            <a:br>
              <a:rPr lang="en-US" sz="2200" b="0" baseline="-25000" dirty="0" smtClean="0">
                <a:solidFill>
                  <a:srgbClr val="FF0000"/>
                </a:solidFill>
              </a:rPr>
            </a:br>
            <a:r>
              <a:rPr lang="en-US" sz="2200" b="0" baseline="-25000" dirty="0" smtClean="0">
                <a:solidFill>
                  <a:srgbClr val="FF0000"/>
                </a:solidFill>
              </a:rPr>
              <a:t>			</a:t>
            </a:r>
            <a:r>
              <a:rPr lang="en-US" sz="2200" b="0" dirty="0" smtClean="0">
                <a:solidFill>
                  <a:srgbClr val="FF0000"/>
                </a:solidFill>
              </a:rPr>
              <a:t>and ½ </a:t>
            </a:r>
            <a:r>
              <a:rPr lang="el-GR" sz="2200" b="0" dirty="0" smtClean="0">
                <a:solidFill>
                  <a:srgbClr val="FF0000"/>
                </a:solidFill>
              </a:rPr>
              <a:t>λ</a:t>
            </a:r>
            <a:r>
              <a:rPr lang="en-US" sz="2200" b="0" baseline="-25000" dirty="0" smtClean="0">
                <a:solidFill>
                  <a:srgbClr val="FF0000"/>
                </a:solidFill>
              </a:rPr>
              <a:t>cable</a:t>
            </a:r>
            <a:r>
              <a:rPr lang="en-US" sz="2200" b="0" dirty="0" smtClean="0">
                <a:solidFill>
                  <a:srgbClr val="FF0000"/>
                </a:solidFill>
              </a:rPr>
              <a:t>= 492.15 </a:t>
            </a:r>
            <a:r>
              <a:rPr lang="en-US" sz="2000" b="0" dirty="0" smtClean="0">
                <a:solidFill>
                  <a:srgbClr val="FF0000"/>
                </a:solidFill>
              </a:rPr>
              <a:t>x</a:t>
            </a:r>
            <a:r>
              <a:rPr lang="en-US" sz="2200" b="0" dirty="0" smtClean="0">
                <a:solidFill>
                  <a:srgbClr val="FF0000"/>
                </a:solidFill>
              </a:rPr>
              <a:t> VF / ( F</a:t>
            </a:r>
            <a:r>
              <a:rPr lang="en-US" sz="2200" b="0" baseline="-25000" dirty="0" smtClean="0">
                <a:solidFill>
                  <a:srgbClr val="FF0000"/>
                </a:solidFill>
              </a:rPr>
              <a:t>MHz</a:t>
            </a:r>
            <a:r>
              <a:rPr lang="en-US" sz="2200" b="0" dirty="0" smtClean="0">
                <a:solidFill>
                  <a:srgbClr val="FF0000"/>
                </a:solidFill>
              </a:rPr>
              <a:t>)</a:t>
            </a:r>
            <a:br>
              <a:rPr lang="en-US" sz="2200" b="0" dirty="0" smtClean="0">
                <a:solidFill>
                  <a:srgbClr val="FF0000"/>
                </a:solidFill>
              </a:rPr>
            </a:b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Conditions on a lossless transmission line repeat 	every integer number of half wave lengths of line;</a:t>
            </a:r>
            <a:br>
              <a:rPr lang="en-US" sz="2200" b="0" dirty="0" smtClean="0">
                <a:solidFill>
                  <a:schemeClr val="tx1"/>
                </a:solidFill>
              </a:rPr>
            </a:br>
            <a:r>
              <a:rPr lang="en-US" sz="2200" b="0" dirty="0" smtClean="0">
                <a:solidFill>
                  <a:schemeClr val="tx1"/>
                </a:solidFill>
              </a:rPr>
              <a:t>	lines that are an integer number of half waves long 	are called </a:t>
            </a:r>
            <a:r>
              <a:rPr lang="en-US" sz="2200" b="0" dirty="0" smtClean="0">
                <a:solidFill>
                  <a:srgbClr val="FF0000"/>
                </a:solidFill>
              </a:rPr>
              <a:t>Impedance Repeaters</a:t>
            </a:r>
            <a:r>
              <a:rPr lang="en-US" sz="2400" b="0" baseline="-25000" dirty="0" smtClean="0">
                <a:solidFill>
                  <a:schemeClr val="tx1"/>
                </a:solidFill>
              </a:rPr>
              <a:t/>
            </a:r>
            <a:br>
              <a:rPr lang="en-US" sz="2400" b="0" baseline="-25000" dirty="0" smtClean="0">
                <a:solidFill>
                  <a:schemeClr val="tx1"/>
                </a:solidFill>
              </a:rPr>
            </a:br>
            <a:r>
              <a:rPr lang="en-US" sz="2700" b="0" baseline="-25000" dirty="0" smtClean="0">
                <a:solidFill>
                  <a:schemeClr val="tx1"/>
                </a:solidFill>
              </a:rPr>
              <a:t>	</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9600"/>
            <a:ext cx="8183880" cy="1051560"/>
          </a:xfrm>
        </p:spPr>
        <p:txBody>
          <a:bodyPr>
            <a:normAutofit fontScale="90000"/>
          </a:bodyPr>
          <a:lstStyle/>
          <a:p>
            <a:r>
              <a:rPr lang="en-US" dirty="0" smtClean="0"/>
              <a:t>	</a:t>
            </a:r>
            <a:r>
              <a:rPr lang="en-US" sz="3200" dirty="0" smtClean="0">
                <a:solidFill>
                  <a:srgbClr val="FFFF00"/>
                </a:solidFill>
              </a:rPr>
              <a:t>For </a:t>
            </a:r>
            <a:r>
              <a:rPr lang="en-US" sz="3200" dirty="0" smtClean="0">
                <a:solidFill>
                  <a:srgbClr val="FFFF00"/>
                </a:solidFill>
              </a:rPr>
              <a:t>a coaxial </a:t>
            </a:r>
            <a:r>
              <a:rPr lang="en-US" sz="3200" dirty="0" smtClean="0">
                <a:solidFill>
                  <a:srgbClr val="FFFF00"/>
                </a:solidFill>
              </a:rPr>
              <a:t>line,</a:t>
            </a:r>
            <a:r>
              <a:rPr lang="en-US" sz="3200" dirty="0" smtClean="0">
                <a:solidFill>
                  <a:srgbClr val="FFFF00"/>
                </a:solidFill>
              </a:rPr>
              <a:t> </a:t>
            </a:r>
            <a:r>
              <a:rPr lang="en-US" sz="3200" dirty="0" smtClean="0">
                <a:solidFill>
                  <a:srgbClr val="FFFF00"/>
                </a:solidFill>
              </a:rPr>
              <a:t>Z</a:t>
            </a:r>
            <a:r>
              <a:rPr lang="en-US" sz="3200" baseline="-25000" dirty="0" smtClean="0">
                <a:solidFill>
                  <a:srgbClr val="FFFF00"/>
                </a:solidFill>
              </a:rPr>
              <a:t>0</a:t>
            </a:r>
            <a:r>
              <a:rPr lang="en-US" sz="3200" dirty="0" smtClean="0">
                <a:solidFill>
                  <a:srgbClr val="FFFF00"/>
                </a:solidFill>
              </a:rPr>
              <a:t> represents   	the </a:t>
            </a:r>
            <a:r>
              <a:rPr lang="en-US" sz="3200" b="0" dirty="0" err="1" smtClean="0">
                <a:solidFill>
                  <a:schemeClr val="tx1"/>
                </a:solidFill>
              </a:rPr>
              <a:t>Thevenin</a:t>
            </a:r>
            <a:r>
              <a:rPr lang="en-US" sz="3200" dirty="0" smtClean="0">
                <a:solidFill>
                  <a:srgbClr val="FFFF00"/>
                </a:solidFill>
              </a:rPr>
              <a:t> </a:t>
            </a:r>
            <a:r>
              <a:rPr lang="en-US" sz="3200" dirty="0" smtClean="0">
                <a:solidFill>
                  <a:srgbClr val="FFFF00"/>
                </a:solidFill>
              </a:rPr>
              <a:t>equivalent  	impedance of </a:t>
            </a:r>
            <a:r>
              <a:rPr lang="en-US" sz="3200" dirty="0" smtClean="0">
                <a:solidFill>
                  <a:srgbClr val="FFFF00"/>
                </a:solidFill>
              </a:rPr>
              <a:t>the </a:t>
            </a:r>
            <a:r>
              <a:rPr lang="en-US" sz="3200" dirty="0" smtClean="0">
                <a:solidFill>
                  <a:srgbClr val="FFFF00"/>
                </a:solidFill>
              </a:rPr>
              <a:t>coaxial </a:t>
            </a:r>
            <a:r>
              <a:rPr lang="en-US" sz="3200" dirty="0" smtClean="0">
                <a:solidFill>
                  <a:srgbClr val="FFFF00"/>
                </a:solidFill>
              </a:rPr>
              <a:t>cable</a:t>
            </a:r>
            <a:br>
              <a:rPr lang="en-US" sz="3200" dirty="0" smtClean="0">
                <a:solidFill>
                  <a:srgbClr val="FFFF00"/>
                </a:solidFill>
              </a:rPr>
            </a:br>
            <a:r>
              <a:rPr lang="en-US" dirty="0" smtClean="0"/>
              <a:t/>
            </a:r>
            <a:br>
              <a:rPr lang="en-US" dirty="0" smtClean="0"/>
            </a:br>
            <a:r>
              <a:rPr lang="en-US" dirty="0" smtClean="0"/>
              <a:t>				</a:t>
            </a:r>
            <a:r>
              <a:rPr lang="en-US" sz="2800" b="0" dirty="0" smtClean="0">
                <a:solidFill>
                  <a:schemeClr val="tx1"/>
                </a:solidFill>
              </a:rPr>
              <a:t>then:</a:t>
            </a:r>
            <a:br>
              <a:rPr lang="en-US" sz="2800" b="0" dirty="0" smtClean="0">
                <a:solidFill>
                  <a:schemeClr val="tx1"/>
                </a:solidFill>
              </a:rPr>
            </a:br>
            <a:r>
              <a:rPr lang="en-US" dirty="0" smtClean="0"/>
              <a:t/>
            </a:r>
            <a:br>
              <a:rPr lang="en-US" dirty="0" smtClean="0"/>
            </a:br>
            <a:r>
              <a:rPr lang="en-US" dirty="0" smtClean="0"/>
              <a:t>	</a:t>
            </a:r>
            <a:r>
              <a:rPr lang="en-US" sz="2700" b="0" dirty="0" smtClean="0">
                <a:solidFill>
                  <a:schemeClr val="tx1"/>
                </a:solidFill>
              </a:rPr>
              <a:t>Maximum power transfer occurs when 			Z</a:t>
            </a:r>
            <a:r>
              <a:rPr lang="en-US" sz="2700" b="0" baseline="-25000" dirty="0" smtClean="0">
                <a:solidFill>
                  <a:schemeClr val="tx1"/>
                </a:solidFill>
              </a:rPr>
              <a:t>L</a:t>
            </a:r>
            <a:r>
              <a:rPr lang="en-US" sz="2700" b="0" dirty="0" smtClean="0">
                <a:solidFill>
                  <a:schemeClr val="tx1"/>
                </a:solidFill>
              </a:rPr>
              <a:t> also = </a:t>
            </a:r>
            <a:r>
              <a:rPr lang="en-US" sz="2700" b="0" dirty="0" smtClean="0">
                <a:solidFill>
                  <a:schemeClr val="tx1"/>
                </a:solidFill>
              </a:rPr>
              <a:t>Z</a:t>
            </a:r>
            <a:r>
              <a:rPr lang="en-US" sz="2700" b="0" baseline="-25000" dirty="0" smtClean="0">
                <a:solidFill>
                  <a:schemeClr val="tx1"/>
                </a:solidFill>
              </a:rPr>
              <a:t>0</a:t>
            </a:r>
            <a:r>
              <a:rPr lang="en-US" sz="2700" b="0" dirty="0" smtClean="0">
                <a:solidFill>
                  <a:schemeClr val="tx1"/>
                </a:solidFill>
              </a:rPr>
              <a:t> </a:t>
            </a:r>
            <a:r>
              <a:rPr lang="en-US" sz="2700" b="0" dirty="0" smtClean="0">
                <a:solidFill>
                  <a:schemeClr val="tx1"/>
                </a:solidFill>
              </a:rPr>
              <a:t>as a pure resistor</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This is defined as a “Matched System”, with</a:t>
            </a:r>
            <a:br>
              <a:rPr lang="en-US" sz="2700" b="0" dirty="0" smtClean="0">
                <a:solidFill>
                  <a:schemeClr val="tx1"/>
                </a:solidFill>
              </a:rPr>
            </a:br>
            <a:r>
              <a:rPr lang="en-US" sz="2700" b="0" dirty="0" smtClean="0">
                <a:solidFill>
                  <a:schemeClr val="tx1"/>
                </a:solidFill>
              </a:rPr>
              <a:t>		0 reflected power</a:t>
            </a:r>
            <a:endParaRPr lang="en-US" sz="2700" b="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00" b="0" dirty="0" smtClean="0">
                <a:solidFill>
                  <a:schemeClr val="tx1"/>
                </a:solidFill>
              </a:rPr>
              <a:t>2.	Odd number of Quarter wave lengths of line,</a:t>
            </a:r>
            <a:br>
              <a:rPr lang="en-US" sz="2600" b="0" dirty="0" smtClean="0">
                <a:solidFill>
                  <a:schemeClr val="tx1"/>
                </a:solidFill>
              </a:rPr>
            </a:br>
            <a:r>
              <a:rPr lang="en-US" sz="2600" b="0" dirty="0" smtClean="0">
                <a:solidFill>
                  <a:schemeClr val="tx1"/>
                </a:solidFill>
              </a:rPr>
              <a:t>	 (N =1, 3, 5, 7, etc):</a:t>
            </a:r>
            <a:r>
              <a:rPr lang="en-US" dirty="0" smtClean="0"/>
              <a:t/>
            </a:r>
            <a:br>
              <a:rPr lang="en-US" dirty="0" smtClean="0"/>
            </a:br>
            <a:r>
              <a:rPr lang="en-US" dirty="0" smtClean="0"/>
              <a:t>		</a:t>
            </a:r>
            <a:r>
              <a:rPr lang="en-US" sz="2400" b="0" dirty="0" smtClean="0">
                <a:solidFill>
                  <a:srgbClr val="FF0000"/>
                </a:solidFill>
              </a:rPr>
              <a:t>¼ </a:t>
            </a:r>
            <a:r>
              <a:rPr lang="el-GR" sz="2400" b="0" dirty="0" smtClean="0">
                <a:solidFill>
                  <a:srgbClr val="FF0000"/>
                </a:solidFill>
              </a:rPr>
              <a:t>λ</a:t>
            </a:r>
            <a:r>
              <a:rPr lang="en-US" sz="2400" b="0" dirty="0" smtClean="0">
                <a:solidFill>
                  <a:srgbClr val="FF0000"/>
                </a:solidFill>
              </a:rPr>
              <a:t> </a:t>
            </a:r>
            <a:r>
              <a:rPr lang="en-US" sz="2400" b="0" baseline="-25000" dirty="0" smtClean="0">
                <a:solidFill>
                  <a:srgbClr val="FF0000"/>
                </a:solidFill>
              </a:rPr>
              <a:t>cable</a:t>
            </a:r>
            <a:r>
              <a:rPr lang="en-US" sz="2400" b="0" dirty="0" smtClean="0">
                <a:solidFill>
                  <a:srgbClr val="FF0000"/>
                </a:solidFill>
              </a:rPr>
              <a:t> = 246.08 </a:t>
            </a:r>
            <a:r>
              <a:rPr lang="en-US" sz="2100" b="0" dirty="0" smtClean="0">
                <a:solidFill>
                  <a:srgbClr val="FF0000"/>
                </a:solidFill>
              </a:rPr>
              <a:t>x</a:t>
            </a:r>
            <a:r>
              <a:rPr lang="en-US" sz="2400" b="0" dirty="0" smtClean="0">
                <a:solidFill>
                  <a:srgbClr val="FF0000"/>
                </a:solidFill>
              </a:rPr>
              <a:t> VF / F</a:t>
            </a:r>
            <a:r>
              <a:rPr lang="en-US" sz="2400" b="0" baseline="-25000" dirty="0" smtClean="0">
                <a:solidFill>
                  <a:srgbClr val="FF0000"/>
                </a:solidFill>
              </a:rPr>
              <a:t>MHz</a:t>
            </a:r>
            <a:br>
              <a:rPr lang="en-US" sz="2400" b="0" baseline="-25000" dirty="0" smtClean="0">
                <a:solidFill>
                  <a:srgbClr val="FF0000"/>
                </a:solidFill>
              </a:rPr>
            </a:br>
            <a:r>
              <a:rPr lang="en-US" sz="2400" b="0" baseline="-25000" dirty="0" smtClean="0">
                <a:solidFill>
                  <a:schemeClr val="tx1"/>
                </a:solidFill>
              </a:rPr>
              <a:t/>
            </a:r>
            <a:br>
              <a:rPr lang="en-US" sz="2400" b="0" baseline="-25000" dirty="0" smtClean="0">
                <a:solidFill>
                  <a:schemeClr val="tx1"/>
                </a:solidFill>
              </a:rPr>
            </a:br>
            <a:r>
              <a:rPr lang="en-US" sz="2400" b="0" baseline="-25000" dirty="0" smtClean="0">
                <a:solidFill>
                  <a:schemeClr val="tx1"/>
                </a:solidFill>
              </a:rPr>
              <a:t/>
            </a:r>
            <a:br>
              <a:rPr lang="en-US" sz="2400" b="0" baseline="-25000" dirty="0" smtClean="0">
                <a:solidFill>
                  <a:schemeClr val="tx1"/>
                </a:solidFill>
              </a:rPr>
            </a:br>
            <a:r>
              <a:rPr lang="en-US" sz="2400" b="0" baseline="-25000" dirty="0" smtClean="0">
                <a:solidFill>
                  <a:schemeClr val="tx1"/>
                </a:solidFill>
              </a:rPr>
              <a:t>	</a:t>
            </a:r>
            <a:r>
              <a:rPr lang="en-US" sz="2400" b="0" dirty="0" smtClean="0">
                <a:solidFill>
                  <a:schemeClr val="tx1"/>
                </a:solidFill>
              </a:rPr>
              <a:t>Conditions on the line </a:t>
            </a:r>
            <a:r>
              <a:rPr lang="en-US" sz="2400" b="0" dirty="0" smtClean="0">
                <a:solidFill>
                  <a:srgbClr val="FF0000"/>
                </a:solidFill>
              </a:rPr>
              <a:t>invert </a:t>
            </a:r>
            <a:r>
              <a:rPr lang="en-US" sz="2400" b="0" dirty="0" smtClean="0">
                <a:solidFill>
                  <a:schemeClr val="tx1"/>
                </a:solidFill>
              </a:rPr>
              <a:t>every </a:t>
            </a:r>
            <a:r>
              <a:rPr lang="en-US" sz="2400" b="0" dirty="0" smtClean="0">
                <a:solidFill>
                  <a:srgbClr val="FF0000"/>
                </a:solidFill>
              </a:rPr>
              <a:t>odd number </a:t>
            </a:r>
            <a:r>
              <a:rPr lang="en-US" sz="2400" b="0" dirty="0" smtClean="0">
                <a:solidFill>
                  <a:schemeClr val="tx1"/>
                </a:solidFill>
              </a:rPr>
              <a:t>of 	quarter waves of line.  For example, v</a:t>
            </a:r>
            <a:r>
              <a:rPr lang="en-US" sz="2400" b="0" baseline="-25000" dirty="0" smtClean="0">
                <a:solidFill>
                  <a:schemeClr val="tx1"/>
                </a:solidFill>
              </a:rPr>
              <a:t>max </a:t>
            </a:r>
            <a:r>
              <a:rPr lang="en-US" sz="2400" b="0" dirty="0" smtClean="0">
                <a:solidFill>
                  <a:schemeClr val="tx1"/>
                </a:solidFill>
              </a:rPr>
              <a:t>		becomes v</a:t>
            </a:r>
            <a:r>
              <a:rPr lang="en-US" sz="2400" b="0" baseline="-25000" dirty="0" smtClean="0">
                <a:solidFill>
                  <a:schemeClr val="tx1"/>
                </a:solidFill>
              </a:rPr>
              <a:t>min</a:t>
            </a:r>
            <a:r>
              <a:rPr lang="en-US" sz="2400" b="0" dirty="0" smtClean="0">
                <a:solidFill>
                  <a:schemeClr val="tx1"/>
                </a:solidFill>
              </a:rPr>
              <a:t> and vice-versa every odd multiple 	of quarter wave lengths along the line.</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Therefore line lengths that are an odd numbers of 	quarter wavelengths long are called </a:t>
            </a:r>
            <a:r>
              <a:rPr lang="en-US" sz="2400" b="0" dirty="0" smtClean="0">
                <a:solidFill>
                  <a:srgbClr val="FF0000"/>
                </a:solidFill>
              </a:rPr>
              <a:t>Impedance</a:t>
            </a:r>
            <a:r>
              <a:rPr lang="en-US" sz="2400" b="0" dirty="0" smtClean="0">
                <a:solidFill>
                  <a:schemeClr val="tx1"/>
                </a:solidFill>
              </a:rPr>
              <a:t> 	</a:t>
            </a:r>
            <a:r>
              <a:rPr lang="en-US" sz="2400" b="0" dirty="0" smtClean="0">
                <a:solidFill>
                  <a:srgbClr val="FF0000"/>
                </a:solidFill>
              </a:rPr>
              <a:t>Inverters.</a:t>
            </a:r>
            <a:r>
              <a:rPr lang="en-US" sz="2400" b="0" dirty="0" smtClean="0">
                <a:solidFill>
                  <a:schemeClr val="tx1"/>
                </a:solidFill>
              </a:rPr>
              <a:t/>
            </a:r>
            <a:br>
              <a:rPr lang="en-US" sz="2400" b="0" dirty="0" smtClean="0">
                <a:solidFill>
                  <a:schemeClr val="tx1"/>
                </a:solidFill>
              </a:rPr>
            </a:b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0"/>
            <a:ext cx="8183880" cy="4114800"/>
          </a:xfrm>
        </p:spPr>
        <p:txBody>
          <a:bodyPr>
            <a:normAutofit fontScale="90000"/>
          </a:bodyPr>
          <a:lstStyle/>
          <a:p>
            <a:r>
              <a:rPr lang="en-US" sz="2800" dirty="0" smtClean="0">
                <a:solidFill>
                  <a:srgbClr val="FFFF00"/>
                </a:solidFill>
              </a:rPr>
              <a:t>	Power Flow Analysis in Systems using 	an Antenna Tuner, and </a:t>
            </a:r>
            <a:r>
              <a:rPr lang="en-US" sz="2800" dirty="0" err="1" smtClean="0">
                <a:solidFill>
                  <a:srgbClr val="FFFF00"/>
                </a:solidFill>
              </a:rPr>
              <a:t>lossy</a:t>
            </a:r>
            <a:r>
              <a:rPr lang="en-US" sz="2800" dirty="0" smtClean="0">
                <a:solidFill>
                  <a:srgbClr val="FFFF00"/>
                </a:solidFill>
              </a:rPr>
              <a:t> 	 	  	transmission line</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400" b="0" dirty="0" smtClean="0">
                <a:solidFill>
                  <a:schemeClr val="tx1"/>
                </a:solidFill>
              </a:rPr>
              <a:t>		Analysis is more complex since Forward 		and Reflected Voltages are modified by the 		impedance matching action of the tuner, 		and also, v</a:t>
            </a:r>
            <a:r>
              <a:rPr lang="en-US" sz="2400" b="0" baseline="-25000" dirty="0" smtClean="0">
                <a:solidFill>
                  <a:schemeClr val="tx1"/>
                </a:solidFill>
              </a:rPr>
              <a:t>f</a:t>
            </a:r>
            <a:r>
              <a:rPr lang="en-US" sz="2400" b="0" dirty="0" smtClean="0">
                <a:solidFill>
                  <a:schemeClr val="tx1"/>
                </a:solidFill>
              </a:rPr>
              <a:t> and v</a:t>
            </a:r>
            <a:r>
              <a:rPr lang="en-US" sz="2400" b="0" baseline="-25000" dirty="0" smtClean="0">
                <a:solidFill>
                  <a:schemeClr val="tx1"/>
                </a:solidFill>
              </a:rPr>
              <a:t>r</a:t>
            </a:r>
            <a:r>
              <a:rPr lang="en-US" sz="2400" b="0" dirty="0" smtClean="0">
                <a:solidFill>
                  <a:schemeClr val="tx1"/>
                </a:solidFill>
              </a:rPr>
              <a:t> voltages are </a:t>
            </a:r>
            <a:r>
              <a:rPr lang="en-US" sz="2400" b="0" dirty="0" smtClean="0">
                <a:solidFill>
                  <a:srgbClr val="FF0000"/>
                </a:solidFill>
              </a:rPr>
              <a:t>attenuated</a:t>
            </a:r>
            <a:r>
              <a:rPr lang="en-US" sz="2400" b="0" dirty="0" smtClean="0">
                <a:solidFill>
                  <a:schemeClr val="tx1"/>
                </a:solidFill>
              </a:rPr>
              <a:t> 		as they travel along the line.  </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Results are facilitated by using a 			spreadsheet </a:t>
            </a:r>
            <a:r>
              <a:rPr lang="en-US" sz="2800" dirty="0" smtClean="0">
                <a:solidFill>
                  <a:srgbClr val="FFFF00"/>
                </a:solidFill>
              </a:rPr>
              <a:t/>
            </a:r>
            <a:br>
              <a:rPr lang="en-US" sz="2800" dirty="0" smtClean="0">
                <a:solidFill>
                  <a:srgbClr val="FFFF00"/>
                </a:solidFill>
              </a:rPr>
            </a:br>
            <a:r>
              <a:rPr lang="en-US" sz="2800" dirty="0" smtClean="0">
                <a:solidFill>
                  <a:srgbClr val="FFFF00"/>
                </a:solidFill>
              </a:rPr>
              <a:t>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t>
            </a:r>
            <a:endParaRPr lang="en-US" sz="2800" dirty="0">
              <a:solidFill>
                <a:srgbClr val="FFFF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00600"/>
            <a:ext cx="8183880" cy="1051560"/>
          </a:xfrm>
        </p:spPr>
        <p:txBody>
          <a:bodyPr>
            <a:normAutofit fontScale="90000"/>
          </a:bodyPr>
          <a:lstStyle/>
          <a:p>
            <a:r>
              <a:rPr lang="en-US" sz="3000" dirty="0" smtClean="0">
                <a:solidFill>
                  <a:srgbClr val="FFFF00"/>
                </a:solidFill>
              </a:rPr>
              <a:t>      Definition of Impedance Matching:</a:t>
            </a:r>
            <a:br>
              <a:rPr lang="en-US" sz="3000" dirty="0" smtClean="0">
                <a:solidFill>
                  <a:srgbClr val="FFFF00"/>
                </a:solidFill>
              </a:rPr>
            </a:br>
            <a:r>
              <a:rPr lang="en-US" sz="3000" dirty="0" smtClean="0">
                <a:solidFill>
                  <a:srgbClr val="FFFF00"/>
                </a:solidFill>
              </a:rPr>
              <a:t/>
            </a:r>
            <a:br>
              <a:rPr lang="en-US" sz="3000" dirty="0" smtClean="0">
                <a:solidFill>
                  <a:srgbClr val="FFFF00"/>
                </a:solidFill>
              </a:rPr>
            </a:br>
            <a:r>
              <a:rPr lang="en-US" sz="3000" dirty="0" smtClean="0">
                <a:solidFill>
                  <a:srgbClr val="FFFF00"/>
                </a:solidFill>
              </a:rPr>
              <a:t>  </a:t>
            </a:r>
            <a:r>
              <a:rPr lang="en-US" sz="2300" b="0" dirty="0" smtClean="0">
                <a:solidFill>
                  <a:schemeClr val="tx1"/>
                </a:solidFill>
              </a:rPr>
              <a:t>Impedance matching device satisfies </a:t>
            </a:r>
            <a:r>
              <a:rPr lang="en-US" sz="2300" b="0" dirty="0" smtClean="0">
                <a:solidFill>
                  <a:srgbClr val="FF0000"/>
                </a:solidFill>
              </a:rPr>
              <a:t>2 </a:t>
            </a:r>
            <a:r>
              <a:rPr lang="en-US" sz="2300" b="0" dirty="0" smtClean="0">
                <a:solidFill>
                  <a:schemeClr val="tx1"/>
                </a:solidFill>
              </a:rPr>
              <a:t>conditions:</a:t>
            </a:r>
            <a:br>
              <a:rPr lang="en-US" sz="2300" b="0" dirty="0" smtClean="0">
                <a:solidFill>
                  <a:schemeClr val="tx1"/>
                </a:solidFill>
              </a:rPr>
            </a:br>
            <a:r>
              <a:rPr lang="en-US" sz="2300" b="0" dirty="0" smtClean="0">
                <a:solidFill>
                  <a:schemeClr val="tx1"/>
                </a:solidFill>
              </a:rPr>
              <a:t>	1. Transform output voltage and 			                	    current (</a:t>
            </a:r>
            <a:r>
              <a:rPr lang="en-US" sz="2300" b="0" dirty="0" err="1" smtClean="0">
                <a:solidFill>
                  <a:schemeClr val="tx1"/>
                </a:solidFill>
              </a:rPr>
              <a:t>v</a:t>
            </a:r>
            <a:r>
              <a:rPr lang="en-US" sz="2300" b="0" baseline="-25000" dirty="0" err="1" smtClean="0">
                <a:solidFill>
                  <a:schemeClr val="tx1"/>
                </a:solidFill>
              </a:rPr>
              <a:t>out</a:t>
            </a:r>
            <a:r>
              <a:rPr lang="en-US" sz="2300" b="0" dirty="0" smtClean="0">
                <a:solidFill>
                  <a:schemeClr val="tx1"/>
                </a:solidFill>
              </a:rPr>
              <a:t> and </a:t>
            </a:r>
            <a:r>
              <a:rPr lang="en-US" sz="2300" b="0" dirty="0" err="1" smtClean="0">
                <a:solidFill>
                  <a:schemeClr val="tx1"/>
                </a:solidFill>
              </a:rPr>
              <a:t>i</a:t>
            </a:r>
            <a:r>
              <a:rPr lang="en-US" sz="2300" b="0" baseline="-25000" dirty="0" err="1" smtClean="0">
                <a:solidFill>
                  <a:schemeClr val="tx1"/>
                </a:solidFill>
              </a:rPr>
              <a:t>out</a:t>
            </a:r>
            <a:r>
              <a:rPr lang="en-US" sz="2300" b="0" dirty="0" smtClean="0">
                <a:solidFill>
                  <a:schemeClr val="tx1"/>
                </a:solidFill>
              </a:rPr>
              <a:t> to new values of </a:t>
            </a:r>
            <a:r>
              <a:rPr lang="en-US" sz="2300" b="0" dirty="0" err="1" smtClean="0">
                <a:solidFill>
                  <a:schemeClr val="tx1"/>
                </a:solidFill>
              </a:rPr>
              <a:t>v</a:t>
            </a:r>
            <a:r>
              <a:rPr lang="en-US" sz="2300" b="0" baseline="-25000" dirty="0" err="1" smtClean="0">
                <a:solidFill>
                  <a:schemeClr val="tx1"/>
                </a:solidFill>
              </a:rPr>
              <a:t>in</a:t>
            </a:r>
            <a:r>
              <a:rPr lang="en-US" sz="2300" b="0" dirty="0" smtClean="0">
                <a:solidFill>
                  <a:schemeClr val="tx1"/>
                </a:solidFill>
              </a:rPr>
              <a:t> and i</a:t>
            </a:r>
            <a:r>
              <a:rPr lang="en-US" sz="2300" b="0" baseline="-25000" dirty="0" smtClean="0">
                <a:solidFill>
                  <a:schemeClr val="tx1"/>
                </a:solidFill>
              </a:rPr>
              <a:t>in</a:t>
            </a:r>
            <a:br>
              <a:rPr lang="en-US" sz="2300" b="0" baseline="-25000" dirty="0" smtClean="0">
                <a:solidFill>
                  <a:schemeClr val="tx1"/>
                </a:solidFill>
              </a:rPr>
            </a:b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2.  Satisfy condition #1, above, in a 				</a:t>
            </a:r>
            <a:r>
              <a:rPr lang="en-US" sz="2300" b="0" dirty="0" smtClean="0">
                <a:solidFill>
                  <a:srgbClr val="FF0000"/>
                </a:solidFill>
              </a:rPr>
              <a:t>lossless</a:t>
            </a:r>
            <a:r>
              <a:rPr lang="en-US" sz="2300" b="0" dirty="0" smtClean="0">
                <a:solidFill>
                  <a:schemeClr val="tx1"/>
                </a:solidFill>
              </a:rPr>
              <a:t> fashion so that P</a:t>
            </a:r>
            <a:r>
              <a:rPr lang="en-US" sz="2300" b="0" baseline="-25000" dirty="0" smtClean="0">
                <a:solidFill>
                  <a:schemeClr val="tx1"/>
                </a:solidFill>
              </a:rPr>
              <a:t>in</a:t>
            </a:r>
            <a:r>
              <a:rPr lang="en-US" sz="2300" b="0" dirty="0" smtClean="0">
                <a:solidFill>
                  <a:schemeClr val="tx1"/>
                </a:solidFill>
              </a:rPr>
              <a:t> = P</a:t>
            </a:r>
            <a:r>
              <a:rPr lang="en-US" sz="2300" b="0" baseline="-25000" dirty="0" smtClean="0">
                <a:solidFill>
                  <a:schemeClr val="tx1"/>
                </a:solidFill>
              </a:rPr>
              <a:t>out</a:t>
            </a:r>
            <a:r>
              <a:rPr lang="en-US" sz="2300" dirty="0" smtClean="0"/>
              <a:t/>
            </a:r>
            <a:br>
              <a:rPr lang="en-US" sz="2300" dirty="0" smtClean="0"/>
            </a:br>
            <a:r>
              <a:rPr lang="en-US" sz="2300" dirty="0" smtClean="0"/>
              <a:t>	</a:t>
            </a:r>
            <a:r>
              <a:rPr lang="en-US" sz="2300" b="0" dirty="0" smtClean="0">
                <a:solidFill>
                  <a:schemeClr val="tx1"/>
                </a:solidFill>
              </a:rPr>
              <a:t>Input Impedance, Z</a:t>
            </a:r>
            <a:r>
              <a:rPr lang="en-US" sz="2300" b="0" baseline="-25000" dirty="0" smtClean="0">
                <a:solidFill>
                  <a:schemeClr val="tx1"/>
                </a:solidFill>
              </a:rPr>
              <a:t>in</a:t>
            </a:r>
            <a:r>
              <a:rPr lang="en-US" sz="2300" b="0" dirty="0" smtClean="0">
                <a:solidFill>
                  <a:schemeClr val="tx1"/>
                </a:solidFill>
              </a:rPr>
              <a:t> = v</a:t>
            </a:r>
            <a:r>
              <a:rPr lang="en-US" sz="2300" b="0" baseline="-25000" dirty="0" smtClean="0">
                <a:solidFill>
                  <a:schemeClr val="tx1"/>
                </a:solidFill>
              </a:rPr>
              <a:t>in</a:t>
            </a:r>
            <a:r>
              <a:rPr lang="en-US" sz="2300" b="0" dirty="0" smtClean="0">
                <a:solidFill>
                  <a:schemeClr val="tx1"/>
                </a:solidFill>
              </a:rPr>
              <a:t> / i</a:t>
            </a:r>
            <a:r>
              <a:rPr lang="en-US" sz="2300" b="0" baseline="-25000" dirty="0" smtClean="0">
                <a:solidFill>
                  <a:schemeClr val="tx1"/>
                </a:solidFill>
              </a:rPr>
              <a:t>in</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Output Impedance, Z</a:t>
            </a:r>
            <a:r>
              <a:rPr lang="en-US" sz="2300" b="0" baseline="-25000" dirty="0" smtClean="0">
                <a:solidFill>
                  <a:schemeClr val="tx1"/>
                </a:solidFill>
              </a:rPr>
              <a:t>out</a:t>
            </a:r>
            <a:r>
              <a:rPr lang="en-US" sz="2300" b="0" dirty="0" smtClean="0">
                <a:solidFill>
                  <a:schemeClr val="tx1"/>
                </a:solidFill>
              </a:rPr>
              <a:t> = v</a:t>
            </a:r>
            <a:r>
              <a:rPr lang="en-US" sz="2300" b="0" baseline="-25000" dirty="0" smtClean="0">
                <a:solidFill>
                  <a:schemeClr val="tx1"/>
                </a:solidFill>
              </a:rPr>
              <a:t>out</a:t>
            </a:r>
            <a:r>
              <a:rPr lang="en-US" sz="2300" b="0" dirty="0" smtClean="0">
                <a:solidFill>
                  <a:schemeClr val="tx1"/>
                </a:solidFill>
              </a:rPr>
              <a:t> / i</a:t>
            </a:r>
            <a:r>
              <a:rPr lang="en-US" sz="2300" b="0" baseline="-25000" dirty="0" smtClean="0">
                <a:solidFill>
                  <a:schemeClr val="tx1"/>
                </a:solidFill>
              </a:rPr>
              <a:t>out</a:t>
            </a:r>
            <a:br>
              <a:rPr lang="en-US" sz="2300" b="0" baseline="-25000" dirty="0" smtClean="0">
                <a:solidFill>
                  <a:schemeClr val="tx1"/>
                </a:solidFill>
              </a:rPr>
            </a:br>
            <a:r>
              <a:rPr lang="en-US" sz="2300" b="0" baseline="-25000" dirty="0" smtClean="0">
                <a:solidFill>
                  <a:schemeClr val="tx1"/>
                </a:solidFill>
              </a:rPr>
              <a:t/>
            </a:r>
            <a:br>
              <a:rPr lang="en-US" sz="2300" b="0" baseline="-25000" dirty="0" smtClean="0">
                <a:solidFill>
                  <a:schemeClr val="tx1"/>
                </a:solidFill>
              </a:rPr>
            </a:br>
            <a:r>
              <a:rPr lang="en-US" sz="2300" b="0" baseline="-25000" dirty="0" smtClean="0">
                <a:solidFill>
                  <a:schemeClr val="tx1"/>
                </a:solidFill>
              </a:rPr>
              <a:t>	</a:t>
            </a:r>
            <a:r>
              <a:rPr lang="en-US" sz="2300" b="0" dirty="0" smtClean="0">
                <a:solidFill>
                  <a:schemeClr val="tx1"/>
                </a:solidFill>
              </a:rPr>
              <a:t>For </a:t>
            </a:r>
            <a:r>
              <a:rPr lang="en-US" sz="2300" b="0" dirty="0" smtClean="0">
                <a:solidFill>
                  <a:srgbClr val="FF0000"/>
                </a:solidFill>
              </a:rPr>
              <a:t>resistive sources and loads</a:t>
            </a:r>
            <a:r>
              <a:rPr lang="en-US" sz="2300" b="0" dirty="0" smtClean="0">
                <a:solidFill>
                  <a:schemeClr val="tx1"/>
                </a:solidFill>
              </a:rPr>
              <a:t>:</a:t>
            </a:r>
            <a:br>
              <a:rPr lang="en-US" sz="2300" b="0" dirty="0" smtClean="0">
                <a:solidFill>
                  <a:schemeClr val="tx1"/>
                </a:solidFill>
              </a:rPr>
            </a:br>
            <a:r>
              <a:rPr lang="en-US" sz="2300" b="0" dirty="0" smtClean="0">
                <a:solidFill>
                  <a:schemeClr val="tx1"/>
                </a:solidFill>
              </a:rPr>
              <a:t>	P</a:t>
            </a:r>
            <a:r>
              <a:rPr lang="en-US" sz="2300" b="0" baseline="-25000" dirty="0" smtClean="0">
                <a:solidFill>
                  <a:schemeClr val="tx1"/>
                </a:solidFill>
              </a:rPr>
              <a:t>in</a:t>
            </a:r>
            <a:r>
              <a:rPr lang="en-US" sz="2300" b="0" dirty="0" smtClean="0">
                <a:solidFill>
                  <a:schemeClr val="tx1"/>
                </a:solidFill>
              </a:rPr>
              <a:t> = v</a:t>
            </a:r>
            <a:r>
              <a:rPr lang="en-US" sz="2300" b="0" baseline="-25000" dirty="0" smtClean="0">
                <a:solidFill>
                  <a:schemeClr val="tx1"/>
                </a:solidFill>
              </a:rPr>
              <a:t>in</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i</a:t>
            </a:r>
            <a:r>
              <a:rPr lang="en-US" sz="2300" b="0" baseline="-25000" dirty="0" smtClean="0">
                <a:solidFill>
                  <a:schemeClr val="tx1"/>
                </a:solidFill>
              </a:rPr>
              <a:t>in</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P</a:t>
            </a:r>
            <a:r>
              <a:rPr lang="en-US" sz="2300" b="0" baseline="-25000" dirty="0" smtClean="0">
                <a:solidFill>
                  <a:schemeClr val="tx1"/>
                </a:solidFill>
              </a:rPr>
              <a:t>out</a:t>
            </a:r>
            <a:r>
              <a:rPr lang="en-US" sz="2300" b="0" dirty="0" smtClean="0">
                <a:solidFill>
                  <a:schemeClr val="tx1"/>
                </a:solidFill>
              </a:rPr>
              <a:t> = v</a:t>
            </a:r>
            <a:r>
              <a:rPr lang="en-US" sz="2300" b="0" baseline="-25000" dirty="0" smtClean="0">
                <a:solidFill>
                  <a:schemeClr val="tx1"/>
                </a:solidFill>
              </a:rPr>
              <a:t>out</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i</a:t>
            </a:r>
            <a:r>
              <a:rPr lang="en-US" sz="2300" b="0" baseline="-25000" dirty="0" smtClean="0">
                <a:solidFill>
                  <a:schemeClr val="tx1"/>
                </a:solidFill>
              </a:rPr>
              <a:t>out  </a:t>
            </a:r>
            <a:br>
              <a:rPr lang="en-US" sz="2300" b="0" baseline="-25000" dirty="0" smtClean="0">
                <a:solidFill>
                  <a:schemeClr val="tx1"/>
                </a:solidFill>
              </a:rPr>
            </a:br>
            <a:r>
              <a:rPr lang="en-US" sz="2300" b="0" baseline="-25000" dirty="0" smtClean="0">
                <a:solidFill>
                  <a:schemeClr val="tx1"/>
                </a:solidFill>
              </a:rPr>
              <a:t>	</a:t>
            </a:r>
            <a:r>
              <a:rPr lang="en-US" sz="2300" b="0" dirty="0" smtClean="0">
                <a:solidFill>
                  <a:schemeClr val="tx1"/>
                </a:solidFill>
              </a:rPr>
              <a:t>If matching circuit is ideal and has no loss:</a:t>
            </a:r>
            <a:r>
              <a:rPr lang="en-US" sz="2300" b="0" baseline="-25000" dirty="0" smtClean="0">
                <a:solidFill>
                  <a:schemeClr val="tx1"/>
                </a:solidFill>
              </a:rPr>
              <a:t>    </a:t>
            </a:r>
            <a:br>
              <a:rPr lang="en-US" sz="2300" b="0" baseline="-25000" dirty="0" smtClean="0">
                <a:solidFill>
                  <a:schemeClr val="tx1"/>
                </a:solidFill>
              </a:rPr>
            </a:br>
            <a:r>
              <a:rPr lang="en-US" sz="2300" b="0" baseline="-25000" dirty="0" smtClean="0">
                <a:solidFill>
                  <a:schemeClr val="tx1"/>
                </a:solidFill>
              </a:rPr>
              <a:t>			</a:t>
            </a:r>
            <a:r>
              <a:rPr lang="en-US" sz="2300" b="0" dirty="0" smtClean="0">
                <a:solidFill>
                  <a:srgbClr val="FF0000"/>
                </a:solidFill>
              </a:rPr>
              <a:t> v</a:t>
            </a:r>
            <a:r>
              <a:rPr lang="en-US" sz="2300" b="0" baseline="-25000" dirty="0" smtClean="0">
                <a:solidFill>
                  <a:srgbClr val="FF0000"/>
                </a:solidFill>
              </a:rPr>
              <a:t>in</a:t>
            </a:r>
            <a:r>
              <a:rPr lang="en-US" sz="2300" b="0" dirty="0" smtClean="0">
                <a:solidFill>
                  <a:srgbClr val="FF0000"/>
                </a:solidFill>
              </a:rPr>
              <a:t> </a:t>
            </a:r>
            <a:r>
              <a:rPr lang="en-US" sz="2000" b="0" dirty="0" smtClean="0">
                <a:solidFill>
                  <a:srgbClr val="FF0000"/>
                </a:solidFill>
              </a:rPr>
              <a:t>x</a:t>
            </a:r>
            <a:r>
              <a:rPr lang="en-US" sz="2300" b="0" dirty="0" smtClean="0">
                <a:solidFill>
                  <a:srgbClr val="FF0000"/>
                </a:solidFill>
              </a:rPr>
              <a:t> i</a:t>
            </a:r>
            <a:r>
              <a:rPr lang="en-US" sz="2300" b="0" baseline="-25000" dirty="0" smtClean="0">
                <a:solidFill>
                  <a:srgbClr val="FF0000"/>
                </a:solidFill>
              </a:rPr>
              <a:t>in</a:t>
            </a:r>
            <a:r>
              <a:rPr lang="en-US" sz="2300" b="0" dirty="0" smtClean="0">
                <a:solidFill>
                  <a:srgbClr val="FF0000"/>
                </a:solidFill>
              </a:rPr>
              <a:t> = </a:t>
            </a:r>
            <a:r>
              <a:rPr lang="en-US" sz="2300" b="0" dirty="0" err="1" smtClean="0">
                <a:solidFill>
                  <a:srgbClr val="FF0000"/>
                </a:solidFill>
              </a:rPr>
              <a:t>v</a:t>
            </a:r>
            <a:r>
              <a:rPr lang="en-US" sz="2300" b="0" baseline="-25000" dirty="0" err="1" smtClean="0">
                <a:solidFill>
                  <a:srgbClr val="FF0000"/>
                </a:solidFill>
              </a:rPr>
              <a:t>out</a:t>
            </a:r>
            <a:r>
              <a:rPr lang="en-US" sz="2300" b="0" dirty="0" smtClean="0">
                <a:solidFill>
                  <a:srgbClr val="FF0000"/>
                </a:solidFill>
              </a:rPr>
              <a:t> </a:t>
            </a:r>
            <a:r>
              <a:rPr lang="en-US" sz="2000" b="0" dirty="0" smtClean="0">
                <a:solidFill>
                  <a:srgbClr val="FF0000"/>
                </a:solidFill>
              </a:rPr>
              <a:t>x</a:t>
            </a:r>
            <a:r>
              <a:rPr lang="en-US" sz="2300" b="0" dirty="0" smtClean="0">
                <a:solidFill>
                  <a:srgbClr val="FF0000"/>
                </a:solidFill>
              </a:rPr>
              <a:t> i</a:t>
            </a:r>
            <a:r>
              <a:rPr lang="en-US" sz="2300" b="0" baseline="-25000" dirty="0" smtClean="0">
                <a:solidFill>
                  <a:srgbClr val="FF0000"/>
                </a:solidFill>
              </a:rPr>
              <a:t>out</a:t>
            </a:r>
            <a:endParaRPr lang="en-US" sz="2300" b="0" baseline="-25000"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183880" cy="1051560"/>
          </a:xfrm>
        </p:spPr>
        <p:txBody>
          <a:bodyPr>
            <a:noAutofit/>
          </a:bodyPr>
          <a:lstStyle/>
          <a:p>
            <a:r>
              <a:rPr lang="en-US" sz="2800" dirty="0" smtClean="0">
                <a:solidFill>
                  <a:srgbClr val="FFFF00"/>
                </a:solidFill>
              </a:rPr>
              <a:t>	Antenna System for Analysis:</a:t>
            </a:r>
            <a:br>
              <a:rPr lang="en-US" sz="2800" dirty="0" smtClean="0">
                <a:solidFill>
                  <a:srgbClr val="FFFF00"/>
                </a:solidFill>
              </a:rPr>
            </a:br>
            <a:r>
              <a:rPr lang="en-US" sz="2800" dirty="0" smtClean="0">
                <a:solidFill>
                  <a:srgbClr val="FFFF00"/>
                </a:solidFill>
              </a:rPr>
              <a:t/>
            </a:r>
            <a:br>
              <a:rPr lang="en-US" sz="2800" dirty="0" smtClean="0">
                <a:solidFill>
                  <a:srgbClr val="FFFF00"/>
                </a:solidFill>
              </a:rPr>
            </a:br>
            <a:r>
              <a:rPr lang="en-US" sz="2800" dirty="0" smtClean="0">
                <a:solidFill>
                  <a:srgbClr val="FFFF00"/>
                </a:solidFill>
              </a:rPr>
              <a:t>	</a:t>
            </a:r>
            <a:r>
              <a:rPr lang="en-US" sz="2400" b="0" dirty="0" smtClean="0">
                <a:solidFill>
                  <a:schemeClr val="tx1"/>
                </a:solidFill>
              </a:rPr>
              <a:t>Note location of Directional Wattmeter, after 	       the Antenna Tuner:</a:t>
            </a:r>
            <a:endParaRPr lang="en-US" sz="2400" b="0" dirty="0">
              <a:solidFill>
                <a:schemeClr val="tx1"/>
              </a:solidFill>
            </a:endParaRPr>
          </a:p>
        </p:txBody>
      </p:sp>
      <p:sp>
        <p:nvSpPr>
          <p:cNvPr id="3" name="Rectangle 2"/>
          <p:cNvSpPr/>
          <p:nvPr/>
        </p:nvSpPr>
        <p:spPr>
          <a:xfrm>
            <a:off x="533400" y="3429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Xmtter</a:t>
            </a:r>
          </a:p>
          <a:p>
            <a:pPr algn="ctr"/>
            <a:r>
              <a:rPr lang="en-US" sz="1600" dirty="0" smtClean="0"/>
              <a:t>100 w</a:t>
            </a:r>
            <a:endParaRPr lang="en-US" sz="1600" dirty="0"/>
          </a:p>
        </p:txBody>
      </p:sp>
      <p:sp>
        <p:nvSpPr>
          <p:cNvPr id="4" name="Rectangle 3"/>
          <p:cNvSpPr/>
          <p:nvPr/>
        </p:nvSpPr>
        <p:spPr>
          <a:xfrm>
            <a:off x="3505200" y="34290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Directional</a:t>
            </a:r>
          </a:p>
          <a:p>
            <a:pPr algn="ctr"/>
            <a:r>
              <a:rPr lang="en-US" sz="1600" dirty="0" smtClean="0"/>
              <a:t>Wattmeter</a:t>
            </a:r>
            <a:endParaRPr lang="en-US" sz="1600" dirty="0"/>
          </a:p>
        </p:txBody>
      </p:sp>
      <p:sp>
        <p:nvSpPr>
          <p:cNvPr id="5" name="Rectangle 4"/>
          <p:cNvSpPr/>
          <p:nvPr/>
        </p:nvSpPr>
        <p:spPr>
          <a:xfrm>
            <a:off x="5105400" y="3581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a:t>
            </a:r>
            <a:r>
              <a:rPr lang="en-US" sz="1600" dirty="0" err="1" smtClean="0"/>
              <a:t>Lossy</a:t>
            </a:r>
            <a:r>
              <a:rPr lang="en-US" sz="1600" dirty="0" smtClean="0"/>
              <a:t> line</a:t>
            </a:r>
            <a:endParaRPr lang="en-US" sz="1600" dirty="0"/>
          </a:p>
        </p:txBody>
      </p:sp>
      <p:sp>
        <p:nvSpPr>
          <p:cNvPr id="6" name="Rectangle 5"/>
          <p:cNvSpPr/>
          <p:nvPr/>
        </p:nvSpPr>
        <p:spPr>
          <a:xfrm>
            <a:off x="7620000" y="4343400"/>
            <a:ext cx="762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Load (Ant)</a:t>
            </a:r>
            <a:endParaRPr lang="en-US" sz="1600" dirty="0"/>
          </a:p>
        </p:txBody>
      </p:sp>
      <p:cxnSp>
        <p:nvCxnSpPr>
          <p:cNvPr id="8" name="Straight Arrow Connector 7"/>
          <p:cNvCxnSpPr/>
          <p:nvPr/>
        </p:nvCxnSpPr>
        <p:spPr>
          <a:xfrm rot="5400000">
            <a:off x="3505994" y="4647406"/>
            <a:ext cx="6096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267994" y="4647406"/>
            <a:ext cx="6096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953000"/>
            <a:ext cx="378630" cy="369332"/>
          </a:xfrm>
          <a:prstGeom prst="rect">
            <a:avLst/>
          </a:prstGeom>
          <a:noFill/>
        </p:spPr>
        <p:txBody>
          <a:bodyPr wrap="none" rtlCol="0">
            <a:spAutoFit/>
          </a:bodyPr>
          <a:lstStyle/>
          <a:p>
            <a:r>
              <a:rPr lang="en-US" dirty="0" smtClean="0"/>
              <a:t>P</a:t>
            </a:r>
            <a:r>
              <a:rPr lang="en-US" baseline="-25000" dirty="0" smtClean="0"/>
              <a:t>f</a:t>
            </a:r>
            <a:endParaRPr lang="en-US" baseline="-25000" dirty="0"/>
          </a:p>
        </p:txBody>
      </p:sp>
      <p:sp>
        <p:nvSpPr>
          <p:cNvPr id="11" name="TextBox 10"/>
          <p:cNvSpPr txBox="1"/>
          <p:nvPr/>
        </p:nvSpPr>
        <p:spPr>
          <a:xfrm>
            <a:off x="4419600" y="4953000"/>
            <a:ext cx="389850" cy="369332"/>
          </a:xfrm>
          <a:prstGeom prst="rect">
            <a:avLst/>
          </a:prstGeom>
          <a:noFill/>
        </p:spPr>
        <p:txBody>
          <a:bodyPr wrap="none" rtlCol="0">
            <a:spAutoFit/>
          </a:bodyPr>
          <a:lstStyle/>
          <a:p>
            <a:r>
              <a:rPr lang="en-US" dirty="0" smtClean="0"/>
              <a:t>P</a:t>
            </a:r>
            <a:r>
              <a:rPr lang="en-US" baseline="-25000" dirty="0" smtClean="0"/>
              <a:t>r</a:t>
            </a:r>
            <a:endParaRPr lang="en-US" baseline="-25000" dirty="0"/>
          </a:p>
        </p:txBody>
      </p:sp>
      <p:cxnSp>
        <p:nvCxnSpPr>
          <p:cNvPr id="20" name="Straight Arrow Connector 19"/>
          <p:cNvCxnSpPr/>
          <p:nvPr/>
        </p:nvCxnSpPr>
        <p:spPr>
          <a:xfrm>
            <a:off x="4800600" y="3886200"/>
            <a:ext cx="304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6934200" y="3962400"/>
            <a:ext cx="10668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6" idx="0"/>
          </p:cNvCxnSpPr>
          <p:nvPr/>
        </p:nvCxnSpPr>
        <p:spPr>
          <a:xfrm rot="5400000">
            <a:off x="7810500" y="41529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10400" y="4343400"/>
            <a:ext cx="409086" cy="369332"/>
          </a:xfrm>
          <a:prstGeom prst="rect">
            <a:avLst/>
          </a:prstGeom>
          <a:noFill/>
        </p:spPr>
        <p:txBody>
          <a:bodyPr wrap="none" rtlCol="0">
            <a:spAutoFit/>
          </a:bodyPr>
          <a:lstStyle/>
          <a:p>
            <a:r>
              <a:rPr lang="en-US" dirty="0" smtClean="0"/>
              <a:t>P</a:t>
            </a:r>
            <a:r>
              <a:rPr lang="en-US" baseline="-25000" dirty="0" smtClean="0"/>
              <a:t>L</a:t>
            </a:r>
            <a:endParaRPr lang="en-US" baseline="-25000" dirty="0"/>
          </a:p>
        </p:txBody>
      </p:sp>
      <p:cxnSp>
        <p:nvCxnSpPr>
          <p:cNvPr id="37" name="Straight Arrow Connector 36"/>
          <p:cNvCxnSpPr/>
          <p:nvPr/>
        </p:nvCxnSpPr>
        <p:spPr>
          <a:xfrm rot="10800000" flipH="1">
            <a:off x="7315200" y="4038600"/>
            <a:ext cx="304800" cy="2608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81200" y="34290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Antenna</a:t>
            </a:r>
          </a:p>
          <a:p>
            <a:pPr algn="ctr"/>
            <a:r>
              <a:rPr lang="en-US" sz="1600" dirty="0" smtClean="0"/>
              <a:t>Tuner</a:t>
            </a:r>
            <a:endParaRPr lang="en-US" sz="1600" dirty="0"/>
          </a:p>
        </p:txBody>
      </p:sp>
      <p:cxnSp>
        <p:nvCxnSpPr>
          <p:cNvPr id="22" name="Straight Arrow Connector 21"/>
          <p:cNvCxnSpPr/>
          <p:nvPr/>
        </p:nvCxnSpPr>
        <p:spPr>
          <a:xfrm>
            <a:off x="1676400" y="3886200"/>
            <a:ext cx="304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4" idx="1"/>
          </p:cNvCxnSpPr>
          <p:nvPr/>
        </p:nvCxnSpPr>
        <p:spPr>
          <a:xfrm>
            <a:off x="3124200" y="38862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152900" y="2705100"/>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0" y="4648200"/>
            <a:ext cx="1080680" cy="369332"/>
          </a:xfrm>
          <a:prstGeom prst="rect">
            <a:avLst/>
          </a:prstGeom>
          <a:noFill/>
        </p:spPr>
        <p:txBody>
          <a:bodyPr wrap="none" rtlCol="0">
            <a:spAutoFit/>
          </a:bodyPr>
          <a:lstStyle/>
          <a:p>
            <a:r>
              <a:rPr lang="en-US" dirty="0" smtClean="0"/>
              <a:t>Failure?</a:t>
            </a:r>
            <a:endParaRPr lang="en-US" dirty="0"/>
          </a:p>
        </p:txBody>
      </p:sp>
      <p:sp>
        <p:nvSpPr>
          <p:cNvPr id="36" name="TextBox 35"/>
          <p:cNvSpPr txBox="1"/>
          <p:nvPr/>
        </p:nvSpPr>
        <p:spPr>
          <a:xfrm>
            <a:off x="6172200" y="5105400"/>
            <a:ext cx="1080680" cy="369332"/>
          </a:xfrm>
          <a:prstGeom prst="rect">
            <a:avLst/>
          </a:prstGeom>
          <a:noFill/>
        </p:spPr>
        <p:txBody>
          <a:bodyPr wrap="none" rtlCol="0">
            <a:spAutoFit/>
          </a:bodyPr>
          <a:lstStyle/>
          <a:p>
            <a:r>
              <a:rPr lang="en-US" dirty="0" smtClean="0"/>
              <a:t>Failure?</a:t>
            </a:r>
            <a:endParaRPr lang="en-US" dirty="0"/>
          </a:p>
        </p:txBody>
      </p:sp>
      <p:cxnSp>
        <p:nvCxnSpPr>
          <p:cNvPr id="38" name="Straight Arrow Connector 37"/>
          <p:cNvCxnSpPr/>
          <p:nvPr/>
        </p:nvCxnSpPr>
        <p:spPr>
          <a:xfrm rot="10800000" flipH="1">
            <a:off x="2133600" y="4419600"/>
            <a:ext cx="304800" cy="2608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flipH="1">
            <a:off x="7239000" y="4953000"/>
            <a:ext cx="304800" cy="2608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0"/>
            <a:ext cx="8183880" cy="1051560"/>
          </a:xfrm>
        </p:spPr>
        <p:txBody>
          <a:bodyPr>
            <a:normAutofit fontScale="90000"/>
          </a:bodyPr>
          <a:lstStyle/>
          <a:p>
            <a:r>
              <a:rPr lang="en-US" sz="3100" dirty="0" smtClean="0">
                <a:solidFill>
                  <a:srgbClr val="FFFF00"/>
                </a:solidFill>
              </a:rPr>
              <a:t>	</a:t>
            </a:r>
            <a:r>
              <a:rPr lang="en-US" sz="2700" dirty="0" smtClean="0">
                <a:solidFill>
                  <a:srgbClr val="FFFF00"/>
                </a:solidFill>
              </a:rPr>
              <a:t>       Examine what happens in a 	transmission line when the Antenna 	Tuner is adjusted for  a perfect match</a:t>
            </a:r>
            <a:r>
              <a:rPr lang="en-US" sz="2400" dirty="0" smtClean="0">
                <a:solidFill>
                  <a:srgbClr val="FFFF00"/>
                </a:solidFill>
              </a:rPr>
              <a:t/>
            </a:r>
            <a:br>
              <a:rPr lang="en-US" sz="2400" dirty="0" smtClean="0">
                <a:solidFill>
                  <a:srgbClr val="FFFF00"/>
                </a:solidFill>
              </a:rPr>
            </a:br>
            <a:r>
              <a:rPr lang="en-US" sz="2400" dirty="0" smtClean="0">
                <a:solidFill>
                  <a:srgbClr val="FFFF00"/>
                </a:solidFill>
              </a:rPr>
              <a:t/>
            </a:r>
            <a:br>
              <a:rPr lang="en-US" sz="2400" dirty="0" smtClean="0">
                <a:solidFill>
                  <a:srgbClr val="FFFF00"/>
                </a:solidFill>
              </a:rPr>
            </a:br>
            <a:r>
              <a:rPr lang="en-US" sz="3100" dirty="0" smtClean="0">
                <a:solidFill>
                  <a:srgbClr val="FFFF00"/>
                </a:solidFill>
              </a:rPr>
              <a:t>	</a:t>
            </a:r>
            <a:r>
              <a:rPr lang="en-US" sz="2200" b="0" dirty="0" smtClean="0">
                <a:solidFill>
                  <a:schemeClr val="tx1"/>
                </a:solidFill>
              </a:rPr>
              <a:t>Spreadsheet will look for possible failures in 		the Antenna Tuner and / or Antenna system		due to mismatches in the system, and 			calculate power flow within the antenna / 		transmission line system.  </a:t>
            </a:r>
            <a:br>
              <a:rPr lang="en-US" sz="2200" b="0" dirty="0" smtClean="0">
                <a:solidFill>
                  <a:schemeClr val="tx1"/>
                </a:solidFill>
              </a:rPr>
            </a:br>
            <a:r>
              <a:rPr lang="en-US" sz="2200" dirty="0" smtClean="0"/>
              <a:t/>
            </a:r>
            <a:br>
              <a:rPr lang="en-US" sz="2200" dirty="0" smtClean="0"/>
            </a:br>
            <a:r>
              <a:rPr lang="en-US" sz="2200" dirty="0" smtClean="0"/>
              <a:t>		</a:t>
            </a:r>
            <a:r>
              <a:rPr lang="en-US" sz="2200" b="0" dirty="0" smtClean="0">
                <a:solidFill>
                  <a:schemeClr val="tx1"/>
                </a:solidFill>
              </a:rPr>
              <a:t>The antenna system includes:</a:t>
            </a:r>
            <a:br>
              <a:rPr lang="en-US" sz="2200" b="0" dirty="0" smtClean="0">
                <a:solidFill>
                  <a:schemeClr val="tx1"/>
                </a:solidFill>
              </a:rPr>
            </a:br>
            <a:r>
              <a:rPr lang="en-US" sz="2200" b="0" dirty="0" smtClean="0">
                <a:solidFill>
                  <a:schemeClr val="tx1"/>
                </a:solidFill>
              </a:rPr>
              <a:t>			</a:t>
            </a:r>
            <a:r>
              <a:rPr lang="en-US" sz="2200" b="0" dirty="0" err="1" smtClean="0">
                <a:solidFill>
                  <a:schemeClr val="tx1"/>
                </a:solidFill>
              </a:rPr>
              <a:t>Baluns</a:t>
            </a:r>
            <a:r>
              <a:rPr lang="en-US" sz="2200" b="0" dirty="0" smtClean="0">
                <a:solidFill>
                  <a:schemeClr val="tx1"/>
                </a:solidFill>
              </a:rPr>
              <a:t> / </a:t>
            </a:r>
            <a:r>
              <a:rPr lang="en-US" sz="2200" b="0" dirty="0" err="1" smtClean="0">
                <a:solidFill>
                  <a:schemeClr val="tx1"/>
                </a:solidFill>
              </a:rPr>
              <a:t>Ununs</a:t>
            </a: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Traps / Loading Coils</a:t>
            </a:r>
            <a:br>
              <a:rPr lang="en-US" sz="2200" b="0" dirty="0" smtClean="0">
                <a:solidFill>
                  <a:schemeClr val="tx1"/>
                </a:solidFill>
              </a:rPr>
            </a:br>
            <a:r>
              <a:rPr lang="en-US" sz="2200" b="0" dirty="0" smtClean="0">
                <a:solidFill>
                  <a:schemeClr val="tx1"/>
                </a:solidFill>
              </a:rPr>
              <a:t>			Stubs / Phasing lines</a:t>
            </a:r>
            <a:br>
              <a:rPr lang="en-US" sz="2200" b="0" dirty="0" smtClean="0">
                <a:solidFill>
                  <a:schemeClr val="tx1"/>
                </a:solidFill>
              </a:rPr>
            </a:br>
            <a:r>
              <a:rPr lang="en-US" sz="2200" b="0" dirty="0" smtClean="0">
                <a:solidFill>
                  <a:schemeClr val="tx1"/>
                </a:solidFill>
              </a:rPr>
              <a:t>			Etc.</a:t>
            </a:r>
            <a:endParaRPr lang="en-US" sz="2200" b="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24400"/>
            <a:ext cx="8183880" cy="1051560"/>
          </a:xfrm>
        </p:spPr>
        <p:txBody>
          <a:bodyPr>
            <a:normAutofit fontScale="90000"/>
          </a:bodyPr>
          <a:lstStyle/>
          <a:p>
            <a:r>
              <a:rPr lang="en-US" sz="3100" dirty="0" smtClean="0">
                <a:solidFill>
                  <a:srgbClr val="FFFF00"/>
                </a:solidFill>
              </a:rPr>
              <a:t>		Case studies:</a:t>
            </a:r>
            <a:br>
              <a:rPr lang="en-US" sz="3100" dirty="0" smtClean="0">
                <a:solidFill>
                  <a:srgbClr val="FFFF00"/>
                </a:solidFill>
              </a:rPr>
            </a:br>
            <a:r>
              <a:rPr lang="en-US" dirty="0" smtClean="0"/>
              <a:t/>
            </a:r>
            <a:br>
              <a:rPr lang="en-US" dirty="0" smtClean="0"/>
            </a:br>
            <a:r>
              <a:rPr lang="en-US" sz="2700" b="0" dirty="0" smtClean="0">
                <a:solidFill>
                  <a:schemeClr val="tx1"/>
                </a:solidFill>
              </a:rPr>
              <a:t>		For all 7 cases:</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Tuner / Antenna rated at 300 watts, 		100 watt transmitter (no turn-down)</a:t>
            </a:r>
            <a:br>
              <a:rPr lang="en-US" sz="2700" b="0" dirty="0" smtClean="0">
                <a:solidFill>
                  <a:schemeClr val="tx1"/>
                </a:solidFill>
              </a:rPr>
            </a:b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a:t>
            </a:r>
            <a:r>
              <a:rPr lang="en-US" sz="2300" b="0" dirty="0" smtClean="0">
                <a:solidFill>
                  <a:srgbClr val="92D050"/>
                </a:solidFill>
              </a:rPr>
              <a:t>1.  VSWR = 1, ≈ </a:t>
            </a:r>
            <a:r>
              <a:rPr lang="en-US" sz="2300" b="0" dirty="0" smtClean="0">
                <a:solidFill>
                  <a:srgbClr val="FF0000"/>
                </a:solidFill>
              </a:rPr>
              <a:t>Lossless</a:t>
            </a:r>
            <a:r>
              <a:rPr lang="en-US" sz="2300" b="0" dirty="0" smtClean="0">
                <a:solidFill>
                  <a:srgbClr val="92D050"/>
                </a:solidFill>
              </a:rPr>
              <a:t> Line</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2.  VSWR = 1, 50 feet of line, 			     		        0.6 dB loss / 100 ft</a:t>
            </a:r>
            <a:br>
              <a:rPr lang="en-US" sz="2300" b="0" dirty="0" smtClean="0">
                <a:solidFill>
                  <a:schemeClr val="tx1"/>
                </a:solidFill>
              </a:rPr>
            </a:br>
            <a:r>
              <a:rPr lang="en-US" sz="2300" b="0" dirty="0" smtClean="0">
                <a:solidFill>
                  <a:schemeClr val="tx1"/>
                </a:solidFill>
              </a:rPr>
              <a:t>			3.  VSWR = 2, same line as 2</a:t>
            </a:r>
            <a:br>
              <a:rPr lang="en-US" sz="2300" b="0" dirty="0" smtClean="0">
                <a:solidFill>
                  <a:schemeClr val="tx1"/>
                </a:solidFill>
              </a:rPr>
            </a:br>
            <a:r>
              <a:rPr lang="en-US" sz="2300" b="0" dirty="0" smtClean="0">
                <a:solidFill>
                  <a:schemeClr val="tx1"/>
                </a:solidFill>
              </a:rPr>
              <a:t>			4.  VSWR = 3, same line as 2</a:t>
            </a:r>
            <a:br>
              <a:rPr lang="en-US" sz="2300" b="0" dirty="0" smtClean="0">
                <a:solidFill>
                  <a:schemeClr val="tx1"/>
                </a:solidFill>
              </a:rPr>
            </a:br>
            <a:r>
              <a:rPr lang="en-US" sz="2300" b="0" dirty="0" smtClean="0">
                <a:solidFill>
                  <a:schemeClr val="tx1"/>
                </a:solidFill>
              </a:rPr>
              <a:t>			5.  VSWR = 10, same line as 2</a:t>
            </a:r>
            <a:br>
              <a:rPr lang="en-US" sz="2300" b="0" dirty="0" smtClean="0">
                <a:solidFill>
                  <a:schemeClr val="tx1"/>
                </a:solidFill>
              </a:rPr>
            </a:br>
            <a:r>
              <a:rPr lang="en-US" sz="2300" b="0" dirty="0" smtClean="0">
                <a:solidFill>
                  <a:schemeClr val="tx1"/>
                </a:solidFill>
              </a:rPr>
              <a:t>			6.  VSWR = 20, same line as 2</a:t>
            </a:r>
            <a:br>
              <a:rPr lang="en-US" sz="2300" b="0" dirty="0" smtClean="0">
                <a:solidFill>
                  <a:schemeClr val="tx1"/>
                </a:solidFill>
              </a:rPr>
            </a:br>
            <a:r>
              <a:rPr lang="en-US" sz="2300" b="0" dirty="0" smtClean="0">
                <a:solidFill>
                  <a:schemeClr val="tx1"/>
                </a:solidFill>
              </a:rPr>
              <a:t>			</a:t>
            </a:r>
            <a:r>
              <a:rPr lang="en-US" sz="2300" b="0" dirty="0" smtClean="0">
                <a:solidFill>
                  <a:srgbClr val="00B050"/>
                </a:solidFill>
              </a:rPr>
              <a:t>7.  VSWR = 20 ≈ </a:t>
            </a:r>
            <a:r>
              <a:rPr lang="en-US" sz="2300" b="0" dirty="0" smtClean="0">
                <a:solidFill>
                  <a:srgbClr val="FF0000"/>
                </a:solidFill>
              </a:rPr>
              <a:t>Lossless</a:t>
            </a:r>
            <a:r>
              <a:rPr lang="en-US" sz="2300" b="0" dirty="0" smtClean="0">
                <a:solidFill>
                  <a:srgbClr val="00B050"/>
                </a:solidFill>
              </a:rPr>
              <a:t> line</a:t>
            </a:r>
            <a:endParaRPr lang="en-US" sz="2300" b="0" dirty="0">
              <a:solidFill>
                <a:srgbClr val="00B050"/>
              </a:solidFill>
            </a:endParaRPr>
          </a:p>
        </p:txBody>
      </p:sp>
      <p:cxnSp>
        <p:nvCxnSpPr>
          <p:cNvPr id="4" name="Straight Arrow Connector 3"/>
          <p:cNvCxnSpPr/>
          <p:nvPr/>
        </p:nvCxnSpPr>
        <p:spPr>
          <a:xfrm>
            <a:off x="2895600" y="33528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971800" y="55626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0"/>
            <a:ext cx="8183880" cy="1051560"/>
          </a:xfrm>
        </p:spPr>
        <p:txBody>
          <a:bodyPr>
            <a:normAutofit fontScale="90000"/>
          </a:bodyPr>
          <a:lstStyle/>
          <a:p>
            <a:r>
              <a:rPr lang="en-US" sz="3100" dirty="0" smtClean="0">
                <a:solidFill>
                  <a:srgbClr val="FFFF00"/>
                </a:solidFill>
              </a:rPr>
              <a:t>		Final Comments:</a:t>
            </a:r>
            <a:r>
              <a:rPr lang="en-US" dirty="0" smtClean="0"/>
              <a:t/>
            </a:r>
            <a:br>
              <a:rPr lang="en-US" dirty="0" smtClean="0"/>
            </a:br>
            <a:r>
              <a:rPr lang="en-US" dirty="0" smtClean="0"/>
              <a:t/>
            </a:r>
            <a:br>
              <a:rPr lang="en-US" dirty="0" smtClean="0"/>
            </a:br>
            <a:r>
              <a:rPr lang="en-US" dirty="0" smtClean="0"/>
              <a:t>	</a:t>
            </a:r>
            <a:r>
              <a:rPr lang="en-US" sz="2400" b="0" dirty="0" smtClean="0">
                <a:solidFill>
                  <a:schemeClr val="tx1"/>
                </a:solidFill>
              </a:rPr>
              <a:t>Why do some transmitters need to reduce 		output power when loaded in a relatively minor	mismatch?</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For example a VSWR of 2 produces only 	about 11% reflected power, yet most 	manufacturers favor turn-down starting at about 	2.0 VSWR, some even at a VSWR of 1.5</a:t>
            </a:r>
            <a:br>
              <a:rPr lang="en-US" sz="2400" b="0" dirty="0" smtClean="0">
                <a:solidFill>
                  <a:schemeClr val="tx1"/>
                </a:solidFill>
              </a:rPr>
            </a:b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	Are transmitter designs so marginal that they 	cannot tolerate 11% or less reflected energy? </a:t>
            </a:r>
            <a:endParaRPr lang="en-US" sz="2400" b="0"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8183880" cy="10515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sz="2100" b="0" dirty="0" smtClean="0">
                <a:solidFill>
                  <a:schemeClr val="tx1"/>
                </a:solidFill>
              </a:rPr>
              <a:t>Consider a VSWR of 2, which corresponds to a |</a:t>
            </a:r>
            <a:r>
              <a:rPr lang="el-GR" sz="2100" b="0" dirty="0" smtClean="0">
                <a:solidFill>
                  <a:schemeClr val="tx1"/>
                </a:solidFill>
              </a:rPr>
              <a:t>Γ</a:t>
            </a:r>
            <a:r>
              <a:rPr lang="en-US" sz="2100" b="0" dirty="0" smtClean="0">
                <a:solidFill>
                  <a:schemeClr val="tx1"/>
                </a:solidFill>
              </a:rPr>
              <a:t>| of 0.3333; where maximum voltage or current in this system is 33.33% higher than nominal rated. So failures could result from excess voltage or current, and not necessarily only due to reflected power.</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Vacuum tube final amplifiers are more tolerant of mismatch, and are usually more rugged.  Regardless, tubes operate at high B+ voltages and other components in the amplifier may operate at high RF current levels; where a 33% increase could be damaging.  Thus, most tube amplifiers still require some type of protection.</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Also, tube circuits are high impedance output stages that require a form of matching to drive low impedance loads.  In other words, the antenna tuner is </a:t>
            </a:r>
            <a:r>
              <a:rPr lang="en-US" sz="2100" b="0" dirty="0" smtClean="0">
                <a:solidFill>
                  <a:srgbClr val="FF0000"/>
                </a:solidFill>
              </a:rPr>
              <a:t>built in </a:t>
            </a:r>
            <a:r>
              <a:rPr lang="en-US" sz="2100" b="0" dirty="0" smtClean="0">
                <a:solidFill>
                  <a:schemeClr val="tx1"/>
                </a:solidFill>
              </a:rPr>
              <a:t>to the amplifier as part of the design; they can adjust the output matching network (PI network), to accommodate a up to ≈ 10 to 1 VSWR.</a:t>
            </a:r>
            <a:endParaRPr lang="en-US" sz="2100" b="0"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0"/>
            <a:ext cx="8183880" cy="1051560"/>
          </a:xfrm>
        </p:spPr>
        <p:txBody>
          <a:bodyPr>
            <a:noAutofit/>
          </a:bodyPr>
          <a:lstStyle/>
          <a:p>
            <a:r>
              <a:rPr lang="en-US" sz="2100" b="0" dirty="0" smtClean="0">
                <a:solidFill>
                  <a:schemeClr val="tx1"/>
                </a:solidFill>
              </a:rPr>
              <a:t>Solid state output amplifiers are usually broadband devices that are designed to provide power into a rated load.  They </a:t>
            </a:r>
            <a:r>
              <a:rPr lang="en-US" sz="2100" b="0" dirty="0" smtClean="0">
                <a:solidFill>
                  <a:srgbClr val="FF0000"/>
                </a:solidFill>
              </a:rPr>
              <a:t>do not </a:t>
            </a:r>
            <a:r>
              <a:rPr lang="en-US" sz="2100" b="0" dirty="0" smtClean="0">
                <a:solidFill>
                  <a:schemeClr val="tx1"/>
                </a:solidFill>
              </a:rPr>
              <a:t>have a tuned matching network built into the output, and can be modeled as current sources.</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These amplifiers are designed to operate within a required </a:t>
            </a:r>
            <a:r>
              <a:rPr lang="en-US" sz="2100" b="0" dirty="0" smtClean="0">
                <a:solidFill>
                  <a:srgbClr val="FF0000"/>
                </a:solidFill>
              </a:rPr>
              <a:t>“Load Line” </a:t>
            </a:r>
            <a:r>
              <a:rPr lang="en-US" sz="2100" b="0" dirty="0" smtClean="0">
                <a:solidFill>
                  <a:schemeClr val="tx1"/>
                </a:solidFill>
              </a:rPr>
              <a:t>range, for </a:t>
            </a:r>
            <a:r>
              <a:rPr lang="en-US" sz="2100" b="0" dirty="0" smtClean="0">
                <a:solidFill>
                  <a:srgbClr val="FF0000"/>
                </a:solidFill>
              </a:rPr>
              <a:t>rated output, rated efficiency, and dissipated power.</a:t>
            </a: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Outside of this Load Line region, efficiency deteriorates rapidly, and device dissipation quickly rises, and could over heat the solid state junction ( in less than 1 </a:t>
            </a:r>
            <a:r>
              <a:rPr lang="en-US" sz="2100" b="0" dirty="0" err="1" smtClean="0">
                <a:solidFill>
                  <a:schemeClr val="tx1"/>
                </a:solidFill>
              </a:rPr>
              <a:t>msec</a:t>
            </a:r>
            <a:r>
              <a:rPr lang="en-US" sz="2100" b="0" dirty="0" smtClean="0">
                <a:solidFill>
                  <a:schemeClr val="tx1"/>
                </a:solidFill>
              </a:rPr>
              <a:t>)</a:t>
            </a:r>
            <a:br>
              <a:rPr lang="en-US" sz="2100" b="0" dirty="0" smtClean="0">
                <a:solidFill>
                  <a:schemeClr val="tx1"/>
                </a:solidFill>
              </a:rPr>
            </a:br>
            <a:r>
              <a:rPr lang="en-US" sz="2100" b="0" dirty="0" smtClean="0">
                <a:solidFill>
                  <a:schemeClr val="tx1"/>
                </a:solidFill>
              </a:rPr>
              <a:t/>
            </a:r>
            <a:br>
              <a:rPr lang="en-US" sz="2100" b="0" dirty="0" smtClean="0">
                <a:solidFill>
                  <a:schemeClr val="tx1"/>
                </a:solidFill>
              </a:rPr>
            </a:br>
            <a:r>
              <a:rPr lang="en-US" sz="2100" b="0" dirty="0" smtClean="0">
                <a:solidFill>
                  <a:schemeClr val="tx1"/>
                </a:solidFill>
              </a:rPr>
              <a:t>So, solid state amplifiers not only have to contend with excess voltage and/or current due to mismatches, but also have to contend with efficiency degradation.  Thus, power turn down is necessary to protect the devices.</a:t>
            </a:r>
            <a:endParaRPr lang="en-US" sz="2100" b="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183880" cy="1051560"/>
          </a:xfrm>
        </p:spPr>
        <p:txBody>
          <a:bodyPr>
            <a:normAutofit fontScale="90000"/>
          </a:bodyPr>
          <a:lstStyle/>
          <a:p>
            <a:r>
              <a:rPr lang="en-US" sz="3100" dirty="0" smtClean="0">
                <a:solidFill>
                  <a:srgbClr val="FFFF00"/>
                </a:solidFill>
              </a:rPr>
              <a:t>	    </a:t>
            </a:r>
            <a:r>
              <a:rPr lang="en-US" sz="3300" dirty="0" smtClean="0">
                <a:solidFill>
                  <a:srgbClr val="FFFF00"/>
                </a:solidFill>
              </a:rPr>
              <a:t>Questions or Comments?</a:t>
            </a:r>
            <a:r>
              <a:rPr lang="en-US" dirty="0" smtClean="0"/>
              <a:t/>
            </a:r>
            <a:br>
              <a:rPr lang="en-US" dirty="0" smtClean="0"/>
            </a:br>
            <a:r>
              <a:rPr lang="en-US" dirty="0" smtClean="0"/>
              <a:t/>
            </a:r>
            <a:br>
              <a:rPr lang="en-US" dirty="0" smtClean="0"/>
            </a:br>
            <a:r>
              <a:rPr lang="en-US" sz="2800" b="0" dirty="0" smtClean="0">
                <a:solidFill>
                  <a:schemeClr val="tx1"/>
                </a:solidFill>
              </a:rPr>
              <a:t>	</a:t>
            </a:r>
            <a:endParaRPr lang="en-US" sz="2800" b="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57800"/>
            <a:ext cx="8183880" cy="1051560"/>
          </a:xfrm>
        </p:spPr>
        <p:txBody>
          <a:bodyPr>
            <a:normAutofit fontScale="90000"/>
          </a:bodyPr>
          <a:lstStyle/>
          <a:p>
            <a:r>
              <a:rPr lang="en-US" sz="3100" dirty="0" smtClean="0">
                <a:solidFill>
                  <a:srgbClr val="FFFF00"/>
                </a:solidFill>
              </a:rPr>
              <a:t>Some definitions and derivations:</a:t>
            </a:r>
            <a:br>
              <a:rPr lang="en-US" sz="3100" dirty="0" smtClean="0">
                <a:solidFill>
                  <a:srgbClr val="FFFF00"/>
                </a:solidFill>
              </a:rPr>
            </a:br>
            <a:r>
              <a:rPr lang="en-US" sz="3100" dirty="0" smtClean="0">
                <a:solidFill>
                  <a:srgbClr val="FFFF00"/>
                </a:solidFill>
              </a:rPr>
              <a:t>	Special case – </a:t>
            </a:r>
            <a:r>
              <a:rPr lang="en-US" sz="3100" b="0" dirty="0" smtClean="0">
                <a:solidFill>
                  <a:schemeClr val="tx1"/>
                </a:solidFill>
              </a:rPr>
              <a:t>Lossless line:</a:t>
            </a:r>
            <a:r>
              <a:rPr lang="en-US" dirty="0" smtClean="0"/>
              <a:t/>
            </a:r>
            <a:br>
              <a:rPr lang="en-US" dirty="0" smtClean="0"/>
            </a:br>
            <a:r>
              <a:rPr lang="en-US" dirty="0" smtClean="0"/>
              <a:t/>
            </a:r>
            <a:br>
              <a:rPr lang="en-US" dirty="0" smtClean="0"/>
            </a:br>
            <a:r>
              <a:rPr lang="en-US" sz="2900" b="0" dirty="0" smtClean="0">
                <a:solidFill>
                  <a:schemeClr val="tx1"/>
                </a:solidFill>
              </a:rPr>
              <a:t>Forward Power – Power injected into the transmission line:</a:t>
            </a:r>
            <a:br>
              <a:rPr lang="en-US" sz="2900" b="0" dirty="0" smtClean="0">
                <a:solidFill>
                  <a:schemeClr val="tx1"/>
                </a:solidFill>
              </a:rPr>
            </a:br>
            <a:r>
              <a:rPr lang="en-US" sz="2900" b="0" dirty="0" smtClean="0">
                <a:solidFill>
                  <a:schemeClr val="tx1"/>
                </a:solidFill>
              </a:rPr>
              <a:t/>
            </a:r>
            <a:br>
              <a:rPr lang="en-US" sz="2900" b="0" dirty="0" smtClean="0">
                <a:solidFill>
                  <a:schemeClr val="tx1"/>
                </a:solidFill>
              </a:rPr>
            </a:br>
            <a:r>
              <a:rPr lang="en-US" sz="2900" b="0" dirty="0" smtClean="0">
                <a:solidFill>
                  <a:schemeClr val="tx1"/>
                </a:solidFill>
              </a:rPr>
              <a:t>Since Power, P = v</a:t>
            </a:r>
            <a:r>
              <a:rPr lang="en-US" sz="2900" b="0" baseline="30000" dirty="0" smtClean="0">
                <a:solidFill>
                  <a:schemeClr val="tx1"/>
                </a:solidFill>
              </a:rPr>
              <a:t>2</a:t>
            </a:r>
            <a:r>
              <a:rPr lang="en-US" sz="2900" b="0" dirty="0" smtClean="0">
                <a:solidFill>
                  <a:schemeClr val="tx1"/>
                </a:solidFill>
              </a:rPr>
              <a:t> / R, then Forward Power is:</a:t>
            </a:r>
            <a:br>
              <a:rPr lang="en-US" sz="2900" b="0" dirty="0" smtClean="0">
                <a:solidFill>
                  <a:schemeClr val="tx1"/>
                </a:solidFill>
              </a:rPr>
            </a:br>
            <a:r>
              <a:rPr lang="en-US" sz="2900" b="0" dirty="0" smtClean="0">
                <a:solidFill>
                  <a:schemeClr val="tx1"/>
                </a:solidFill>
              </a:rPr>
              <a:t>	</a:t>
            </a:r>
            <a:r>
              <a:rPr lang="en-US" sz="2900" b="0" dirty="0" smtClean="0">
                <a:solidFill>
                  <a:srgbClr val="FF0000"/>
                </a:solidFill>
              </a:rPr>
              <a:t>P</a:t>
            </a:r>
            <a:r>
              <a:rPr lang="en-US" sz="2900" b="0" baseline="-25000" dirty="0" smtClean="0">
                <a:solidFill>
                  <a:srgbClr val="FF0000"/>
                </a:solidFill>
              </a:rPr>
              <a:t>f</a:t>
            </a:r>
            <a:r>
              <a:rPr lang="en-US" sz="2900" b="0" dirty="0" smtClean="0">
                <a:solidFill>
                  <a:srgbClr val="FF0000"/>
                </a:solidFill>
              </a:rPr>
              <a:t> = v</a:t>
            </a:r>
            <a:r>
              <a:rPr lang="en-US" sz="2900" b="0" baseline="-25000" dirty="0" smtClean="0">
                <a:solidFill>
                  <a:srgbClr val="FF0000"/>
                </a:solidFill>
              </a:rPr>
              <a:t>f</a:t>
            </a:r>
            <a:r>
              <a:rPr lang="en-US" sz="2900" b="0" baseline="30000" dirty="0" smtClean="0">
                <a:solidFill>
                  <a:srgbClr val="FF0000"/>
                </a:solidFill>
              </a:rPr>
              <a:t>2</a:t>
            </a:r>
            <a:r>
              <a:rPr lang="en-US" sz="2900" b="0" dirty="0" smtClean="0">
                <a:solidFill>
                  <a:srgbClr val="FF0000"/>
                </a:solidFill>
              </a:rPr>
              <a:t> / Z</a:t>
            </a:r>
            <a:r>
              <a:rPr lang="en-US" sz="2900" b="0" baseline="-25000" dirty="0" smtClean="0">
                <a:solidFill>
                  <a:srgbClr val="FF0000"/>
                </a:solidFill>
              </a:rPr>
              <a:t>0     </a:t>
            </a:r>
            <a:r>
              <a:rPr lang="en-US" sz="2900" b="0" dirty="0" smtClean="0">
                <a:solidFill>
                  <a:schemeClr val="tx1"/>
                </a:solidFill>
              </a:rPr>
              <a:t>where</a:t>
            </a:r>
            <a:r>
              <a:rPr lang="en-US" sz="2900" b="0" baseline="-25000" dirty="0" smtClean="0">
                <a:solidFill>
                  <a:schemeClr val="tx1"/>
                </a:solidFill>
              </a:rPr>
              <a:t> </a:t>
            </a:r>
            <a:r>
              <a:rPr lang="en-US" sz="2900" b="0" dirty="0" smtClean="0">
                <a:solidFill>
                  <a:schemeClr val="tx1"/>
                </a:solidFill>
              </a:rPr>
              <a:t>Z</a:t>
            </a:r>
            <a:r>
              <a:rPr lang="en-US" sz="2900" b="0" baseline="-25000" dirty="0" smtClean="0">
                <a:solidFill>
                  <a:schemeClr val="tx1"/>
                </a:solidFill>
              </a:rPr>
              <a:t>0</a:t>
            </a:r>
            <a:r>
              <a:rPr lang="en-US" sz="2900" b="0" dirty="0" smtClean="0">
                <a:solidFill>
                  <a:schemeClr val="tx1"/>
                </a:solidFill>
              </a:rPr>
              <a:t> = Line Impedance, 			     v</a:t>
            </a:r>
            <a:r>
              <a:rPr lang="en-US" sz="2900" b="0" baseline="-25000" dirty="0" smtClean="0">
                <a:solidFill>
                  <a:schemeClr val="tx1"/>
                </a:solidFill>
              </a:rPr>
              <a:t>f</a:t>
            </a:r>
            <a:r>
              <a:rPr lang="en-US" sz="2900" b="0" dirty="0" smtClean="0">
                <a:solidFill>
                  <a:schemeClr val="tx1"/>
                </a:solidFill>
              </a:rPr>
              <a:t> is forward voltage, and:</a:t>
            </a:r>
            <a:r>
              <a:rPr lang="en-US" sz="2900" b="0" baseline="-25000" dirty="0" smtClean="0">
                <a:solidFill>
                  <a:schemeClr val="tx1"/>
                </a:solidFill>
              </a:rPr>
              <a:t/>
            </a:r>
            <a:br>
              <a:rPr lang="en-US" sz="2900" b="0" baseline="-25000" dirty="0" smtClean="0">
                <a:solidFill>
                  <a:schemeClr val="tx1"/>
                </a:solidFill>
              </a:rPr>
            </a:br>
            <a:r>
              <a:rPr lang="en-US" sz="2900" b="0" dirty="0" smtClean="0">
                <a:solidFill>
                  <a:schemeClr val="tx1"/>
                </a:solidFill>
              </a:rPr>
              <a:t/>
            </a:r>
            <a:br>
              <a:rPr lang="en-US" sz="2900" b="0" dirty="0" smtClean="0">
                <a:solidFill>
                  <a:schemeClr val="tx1"/>
                </a:solidFill>
              </a:rPr>
            </a:br>
            <a:r>
              <a:rPr lang="en-US" sz="2900" b="0" dirty="0" smtClean="0">
                <a:solidFill>
                  <a:schemeClr val="tx1"/>
                </a:solidFill>
              </a:rPr>
              <a:t>Reflected Power – Power rejected by the load and reflected back toward the source:</a:t>
            </a:r>
            <a:br>
              <a:rPr lang="en-US" sz="2900" b="0" dirty="0" smtClean="0">
                <a:solidFill>
                  <a:schemeClr val="tx1"/>
                </a:solidFill>
              </a:rPr>
            </a:br>
            <a:r>
              <a:rPr lang="en-US" sz="2900" b="0" dirty="0" smtClean="0">
                <a:solidFill>
                  <a:schemeClr val="tx1"/>
                </a:solidFill>
              </a:rPr>
              <a:t>	</a:t>
            </a:r>
            <a:r>
              <a:rPr lang="en-US" sz="2900" b="0" dirty="0" smtClean="0">
                <a:solidFill>
                  <a:srgbClr val="FF0000"/>
                </a:solidFill>
              </a:rPr>
              <a:t>P</a:t>
            </a:r>
            <a:r>
              <a:rPr lang="en-US" sz="2900" b="0" baseline="-25000" dirty="0" smtClean="0">
                <a:solidFill>
                  <a:srgbClr val="FF0000"/>
                </a:solidFill>
              </a:rPr>
              <a:t>r</a:t>
            </a:r>
            <a:r>
              <a:rPr lang="en-US" sz="2900" b="0" dirty="0" smtClean="0">
                <a:solidFill>
                  <a:srgbClr val="FF0000"/>
                </a:solidFill>
              </a:rPr>
              <a:t> = v</a:t>
            </a:r>
            <a:r>
              <a:rPr lang="en-US" sz="2900" b="0" baseline="-25000" dirty="0" smtClean="0">
                <a:solidFill>
                  <a:srgbClr val="FF0000"/>
                </a:solidFill>
              </a:rPr>
              <a:t>r</a:t>
            </a:r>
            <a:r>
              <a:rPr lang="en-US" sz="2900" b="0" baseline="30000" dirty="0" smtClean="0">
                <a:solidFill>
                  <a:srgbClr val="FF0000"/>
                </a:solidFill>
              </a:rPr>
              <a:t>2</a:t>
            </a:r>
            <a:r>
              <a:rPr lang="en-US" sz="2900" b="0" dirty="0" smtClean="0">
                <a:solidFill>
                  <a:srgbClr val="FF0000"/>
                </a:solidFill>
              </a:rPr>
              <a:t> / Z</a:t>
            </a:r>
            <a:r>
              <a:rPr lang="en-US" sz="2900" b="0" baseline="-25000" dirty="0" smtClean="0">
                <a:solidFill>
                  <a:srgbClr val="FF0000"/>
                </a:solidFill>
              </a:rPr>
              <a:t>0</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8600"/>
            <a:ext cx="8183880" cy="1051560"/>
          </a:xfrm>
        </p:spPr>
        <p:txBody>
          <a:bodyPr>
            <a:normAutofit fontScale="90000"/>
          </a:bodyPr>
          <a:lstStyle/>
          <a:p>
            <a:r>
              <a:rPr lang="en-US" sz="3100" dirty="0" smtClean="0">
                <a:solidFill>
                  <a:srgbClr val="FFFF00"/>
                </a:solidFill>
              </a:rPr>
              <a:t>	</a:t>
            </a:r>
            <a:r>
              <a:rPr lang="en-US" sz="3100" b="0" dirty="0" smtClean="0">
                <a:solidFill>
                  <a:schemeClr val="tx1"/>
                </a:solidFill>
              </a:rPr>
              <a:t>Email me if you want a copy of this 	presentation or spreadsheet:</a:t>
            </a:r>
            <a:r>
              <a:rPr lang="en-US" dirty="0" smtClean="0"/>
              <a:t/>
            </a:r>
            <a:br>
              <a:rPr lang="en-US" dirty="0" smtClean="0"/>
            </a:br>
            <a:r>
              <a:rPr lang="en-US" dirty="0" smtClean="0"/>
              <a:t/>
            </a:r>
            <a:br>
              <a:rPr lang="en-US" dirty="0" smtClean="0"/>
            </a:br>
            <a:r>
              <a:rPr lang="en-US" dirty="0" smtClean="0"/>
              <a:t>		</a:t>
            </a:r>
            <a:r>
              <a:rPr lang="en-US" sz="2700" b="0" dirty="0" smtClean="0">
                <a:solidFill>
                  <a:srgbClr val="FF0000"/>
                </a:solidFill>
              </a:rPr>
              <a:t>dmkozma@optonline.net</a:t>
            </a:r>
            <a:r>
              <a:rPr lang="en-US" sz="2700" b="0" dirty="0" smtClean="0"/>
              <a:t/>
            </a:r>
            <a:br>
              <a:rPr lang="en-US" sz="2700" b="0" dirty="0" smtClean="0"/>
            </a:br>
            <a:r>
              <a:rPr lang="en-US" sz="2700" b="0" dirty="0" smtClean="0"/>
              <a:t/>
            </a:r>
            <a:br>
              <a:rPr lang="en-US" sz="2700" b="0" dirty="0" smtClean="0"/>
            </a:br>
            <a:r>
              <a:rPr lang="en-US" sz="2700" b="0" dirty="0" smtClean="0"/>
              <a:t>		</a:t>
            </a:r>
            <a:r>
              <a:rPr lang="en-US" sz="2700" b="0" dirty="0" smtClean="0">
                <a:solidFill>
                  <a:schemeClr val="tx1"/>
                </a:solidFill>
              </a:rPr>
              <a:t>Thank you and hope</a:t>
            </a:r>
            <a:br>
              <a:rPr lang="en-US" sz="2700" b="0" dirty="0" smtClean="0">
                <a:solidFill>
                  <a:schemeClr val="tx1"/>
                </a:solidFill>
              </a:rPr>
            </a:br>
            <a:r>
              <a:rPr lang="en-US" sz="2700" b="0" dirty="0" smtClean="0">
                <a:solidFill>
                  <a:schemeClr val="tx1"/>
                </a:solidFill>
              </a:rPr>
              <a:t>		 to see you on the air.</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Mike     WY2U</a:t>
            </a:r>
            <a:endParaRPr lang="en-US" sz="2700" b="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8183880" cy="1051560"/>
          </a:xfrm>
        </p:spPr>
        <p:txBody>
          <a:bodyPr>
            <a:normAutofit fontScale="90000"/>
          </a:bodyPr>
          <a:lstStyle/>
          <a:p>
            <a:r>
              <a:rPr lang="en-US" dirty="0" smtClean="0">
                <a:solidFill>
                  <a:srgbClr val="FFFF00"/>
                </a:solidFill>
              </a:rPr>
              <a:t>   Rearrange terms, solve for 	voltages:</a:t>
            </a:r>
            <a:r>
              <a:rPr lang="en-US" dirty="0" smtClean="0"/>
              <a:t/>
            </a:r>
            <a:br>
              <a:rPr lang="en-US" dirty="0" smtClean="0"/>
            </a:br>
            <a:r>
              <a:rPr lang="en-US" dirty="0" smtClean="0"/>
              <a:t>       </a:t>
            </a:r>
            <a:r>
              <a:rPr lang="en-US" b="0" dirty="0" smtClean="0">
                <a:solidFill>
                  <a:schemeClr val="tx1"/>
                </a:solidFill>
              </a:rPr>
              <a:t>		  </a:t>
            </a:r>
            <a:r>
              <a:rPr lang="en-US" sz="2900" b="0" dirty="0" smtClean="0">
                <a:solidFill>
                  <a:schemeClr val="tx1"/>
                </a:solidFill>
              </a:rPr>
              <a:t>_______</a:t>
            </a:r>
            <a:r>
              <a:rPr lang="en-US" b="0" dirty="0" smtClean="0">
                <a:solidFill>
                  <a:schemeClr val="tx1"/>
                </a:solidFill>
              </a:rPr>
              <a:t/>
            </a:r>
            <a:br>
              <a:rPr lang="en-US" b="0" dirty="0" smtClean="0">
                <a:solidFill>
                  <a:schemeClr val="tx1"/>
                </a:solidFill>
              </a:rPr>
            </a:br>
            <a:r>
              <a:rPr lang="en-US" b="0" dirty="0" smtClean="0">
                <a:solidFill>
                  <a:schemeClr val="tx1"/>
                </a:solidFill>
              </a:rPr>
              <a:t>		</a:t>
            </a:r>
            <a:r>
              <a:rPr lang="en-US" sz="2900" b="0" dirty="0" smtClean="0">
                <a:solidFill>
                  <a:schemeClr val="tx1"/>
                </a:solidFill>
              </a:rPr>
              <a:t>v</a:t>
            </a:r>
            <a:r>
              <a:rPr lang="en-US" sz="2900" b="0" baseline="-25000" dirty="0" smtClean="0">
                <a:solidFill>
                  <a:schemeClr val="tx1"/>
                </a:solidFill>
              </a:rPr>
              <a:t>f</a:t>
            </a:r>
            <a:r>
              <a:rPr lang="en-US" sz="2900" b="0" dirty="0" smtClean="0">
                <a:solidFill>
                  <a:schemeClr val="tx1"/>
                </a:solidFill>
              </a:rPr>
              <a:t> = </a:t>
            </a:r>
            <a:r>
              <a:rPr lang="en-US" sz="3300" b="0" dirty="0" smtClean="0">
                <a:solidFill>
                  <a:schemeClr val="tx1"/>
                </a:solidFill>
              </a:rPr>
              <a:t>√</a:t>
            </a:r>
            <a:r>
              <a:rPr lang="en-US" sz="2900" b="0" dirty="0" smtClean="0">
                <a:solidFill>
                  <a:schemeClr val="tx1"/>
                </a:solidFill>
              </a:rPr>
              <a:t> (P</a:t>
            </a:r>
            <a:r>
              <a:rPr lang="en-US" sz="2900" b="0" baseline="-25000" dirty="0" smtClean="0">
                <a:solidFill>
                  <a:schemeClr val="tx1"/>
                </a:solidFill>
              </a:rPr>
              <a:t>f</a:t>
            </a:r>
            <a:r>
              <a:rPr lang="en-US" sz="2900" b="0" dirty="0" smtClean="0">
                <a:solidFill>
                  <a:schemeClr val="tx1"/>
                </a:solidFill>
              </a:rPr>
              <a:t> </a:t>
            </a:r>
            <a:r>
              <a:rPr lang="en-US" sz="2600" b="0" dirty="0" smtClean="0">
                <a:solidFill>
                  <a:schemeClr val="tx1"/>
                </a:solidFill>
              </a:rPr>
              <a:t>x</a:t>
            </a:r>
            <a:r>
              <a:rPr lang="en-US" sz="2900" b="0" dirty="0" smtClean="0">
                <a:solidFill>
                  <a:schemeClr val="tx1"/>
                </a:solidFill>
              </a:rPr>
              <a:t> Z</a:t>
            </a:r>
            <a:r>
              <a:rPr lang="en-US" sz="2900" b="0" baseline="-25000" dirty="0" smtClean="0">
                <a:solidFill>
                  <a:schemeClr val="tx1"/>
                </a:solidFill>
              </a:rPr>
              <a:t>0</a:t>
            </a:r>
            <a:r>
              <a:rPr lang="en-US" sz="2900" b="0" dirty="0" smtClean="0">
                <a:solidFill>
                  <a:schemeClr val="tx1"/>
                </a:solidFill>
              </a:rPr>
              <a:t>)</a:t>
            </a:r>
            <a:br>
              <a:rPr lang="en-US" sz="2900" b="0" dirty="0" smtClean="0">
                <a:solidFill>
                  <a:schemeClr val="tx1"/>
                </a:solidFill>
              </a:rPr>
            </a:br>
            <a:r>
              <a:rPr lang="en-US" sz="2900" b="0" dirty="0" smtClean="0">
                <a:solidFill>
                  <a:schemeClr val="tx1"/>
                </a:solidFill>
              </a:rPr>
              <a:t/>
            </a:r>
            <a:br>
              <a:rPr lang="en-US" sz="2900" b="0" dirty="0" smtClean="0">
                <a:solidFill>
                  <a:schemeClr val="tx1"/>
                </a:solidFill>
              </a:rPr>
            </a:br>
            <a:r>
              <a:rPr lang="en-US" sz="2900" b="0" dirty="0" smtClean="0">
                <a:solidFill>
                  <a:schemeClr val="tx1"/>
                </a:solidFill>
              </a:rPr>
              <a:t>         	 	  _______</a:t>
            </a:r>
            <a:br>
              <a:rPr lang="en-US" sz="2900" b="0" dirty="0" smtClean="0">
                <a:solidFill>
                  <a:schemeClr val="tx1"/>
                </a:solidFill>
              </a:rPr>
            </a:br>
            <a:r>
              <a:rPr lang="en-US" sz="2900" b="0" dirty="0" smtClean="0">
                <a:solidFill>
                  <a:schemeClr val="tx1"/>
                </a:solidFill>
              </a:rPr>
              <a:t>		v</a:t>
            </a:r>
            <a:r>
              <a:rPr lang="en-US" sz="2900" b="0" baseline="-25000" dirty="0" smtClean="0">
                <a:solidFill>
                  <a:schemeClr val="tx1"/>
                </a:solidFill>
              </a:rPr>
              <a:t>r</a:t>
            </a:r>
            <a:r>
              <a:rPr lang="en-US" sz="2900" b="0" dirty="0" smtClean="0">
                <a:solidFill>
                  <a:schemeClr val="tx1"/>
                </a:solidFill>
              </a:rPr>
              <a:t> = </a:t>
            </a:r>
            <a:r>
              <a:rPr lang="en-US" sz="3300" b="0" dirty="0" smtClean="0">
                <a:solidFill>
                  <a:schemeClr val="tx1"/>
                </a:solidFill>
              </a:rPr>
              <a:t>√</a:t>
            </a:r>
            <a:r>
              <a:rPr lang="en-US" sz="2900" b="0" dirty="0" smtClean="0">
                <a:solidFill>
                  <a:schemeClr val="tx1"/>
                </a:solidFill>
              </a:rPr>
              <a:t> (P</a:t>
            </a:r>
            <a:r>
              <a:rPr lang="en-US" sz="2900" b="0" baseline="-25000" dirty="0" smtClean="0">
                <a:solidFill>
                  <a:schemeClr val="tx1"/>
                </a:solidFill>
              </a:rPr>
              <a:t>r</a:t>
            </a:r>
            <a:r>
              <a:rPr lang="en-US" sz="2900" b="0" dirty="0" smtClean="0">
                <a:solidFill>
                  <a:schemeClr val="tx1"/>
                </a:solidFill>
              </a:rPr>
              <a:t> </a:t>
            </a:r>
            <a:r>
              <a:rPr lang="en-US" sz="2600" b="0" dirty="0" smtClean="0">
                <a:solidFill>
                  <a:schemeClr val="tx1"/>
                </a:solidFill>
              </a:rPr>
              <a:t>x</a:t>
            </a:r>
            <a:r>
              <a:rPr lang="en-US" sz="2900" b="0" dirty="0" smtClean="0">
                <a:solidFill>
                  <a:schemeClr val="tx1"/>
                </a:solidFill>
              </a:rPr>
              <a:t> Z</a:t>
            </a:r>
            <a:r>
              <a:rPr lang="en-US" sz="2900" b="0" baseline="-25000" dirty="0" smtClean="0">
                <a:solidFill>
                  <a:schemeClr val="tx1"/>
                </a:solidFill>
              </a:rPr>
              <a:t>0</a:t>
            </a:r>
            <a:r>
              <a:rPr lang="en-US" sz="2900" b="0" dirty="0" smtClean="0">
                <a:solidFill>
                  <a:schemeClr val="tx1"/>
                </a:solidFill>
              </a:rPr>
              <a:t>)</a:t>
            </a:r>
            <a:r>
              <a:rPr lang="en-US" b="0" dirty="0" smtClean="0">
                <a:solidFill>
                  <a:schemeClr val="tx1"/>
                </a:solidFill>
              </a:rPr>
              <a:t/>
            </a:r>
            <a:br>
              <a:rPr lang="en-US" b="0" dirty="0" smtClean="0">
                <a:solidFill>
                  <a:schemeClr val="tx1"/>
                </a:solidFill>
              </a:rPr>
            </a:br>
            <a:endParaRPr lang="en-US" b="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33800"/>
            <a:ext cx="8183880" cy="1889760"/>
          </a:xfrm>
        </p:spPr>
        <p:txBody>
          <a:bodyPr>
            <a:normAutofit fontScale="90000"/>
          </a:bodyPr>
          <a:lstStyle/>
          <a:p>
            <a:r>
              <a:rPr lang="en-US" dirty="0" smtClean="0"/>
              <a:t>		</a:t>
            </a:r>
            <a:r>
              <a:rPr lang="en-US" sz="3000" dirty="0" smtClean="0">
                <a:solidFill>
                  <a:srgbClr val="FFFF00"/>
                </a:solidFill>
              </a:rPr>
              <a:t>Load Power:</a:t>
            </a:r>
            <a:br>
              <a:rPr lang="en-US" sz="3000" dirty="0" smtClean="0">
                <a:solidFill>
                  <a:srgbClr val="FFFF00"/>
                </a:solidFill>
              </a:rPr>
            </a:br>
            <a:r>
              <a:rPr lang="en-US" dirty="0" smtClean="0"/>
              <a:t/>
            </a:r>
            <a:br>
              <a:rPr lang="en-US" dirty="0" smtClean="0"/>
            </a:br>
            <a:r>
              <a:rPr lang="en-US" dirty="0" smtClean="0"/>
              <a:t>	</a:t>
            </a:r>
            <a:r>
              <a:rPr lang="en-US" sz="2200" b="0" dirty="0" smtClean="0">
                <a:solidFill>
                  <a:schemeClr val="tx1"/>
                </a:solidFill>
              </a:rPr>
              <a:t>Power delivered to the load:</a:t>
            </a:r>
            <a:br>
              <a:rPr lang="en-US" sz="2200" b="0" dirty="0" smtClean="0">
                <a:solidFill>
                  <a:schemeClr val="tx1"/>
                </a:solidFill>
              </a:rPr>
            </a:b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For a resistive load:</a:t>
            </a:r>
            <a:br>
              <a:rPr lang="en-US" sz="2200" b="0" dirty="0" smtClean="0">
                <a:solidFill>
                  <a:schemeClr val="tx1"/>
                </a:solidFill>
              </a:rPr>
            </a:br>
            <a:r>
              <a:rPr lang="en-US" sz="2200" b="0" dirty="0" smtClean="0">
                <a:solidFill>
                  <a:schemeClr val="tx1"/>
                </a:solidFill>
              </a:rPr>
              <a:t>			P</a:t>
            </a:r>
            <a:r>
              <a:rPr lang="en-US" sz="2200" b="0" baseline="-25000" dirty="0" smtClean="0">
                <a:solidFill>
                  <a:schemeClr val="tx1"/>
                </a:solidFill>
              </a:rPr>
              <a:t>L</a:t>
            </a:r>
            <a:r>
              <a:rPr lang="en-US" sz="2200" b="0" dirty="0" smtClean="0">
                <a:solidFill>
                  <a:schemeClr val="tx1"/>
                </a:solidFill>
              </a:rPr>
              <a:t> = v</a:t>
            </a:r>
            <a:r>
              <a:rPr lang="en-US" sz="2200" b="0" baseline="-25000" dirty="0" smtClean="0">
                <a:solidFill>
                  <a:schemeClr val="tx1"/>
                </a:solidFill>
              </a:rPr>
              <a:t>L</a:t>
            </a:r>
            <a:r>
              <a:rPr lang="en-US" sz="2200" b="0" baseline="30000" dirty="0" smtClean="0">
                <a:solidFill>
                  <a:schemeClr val="tx1"/>
                </a:solidFill>
              </a:rPr>
              <a:t>2</a:t>
            </a:r>
            <a:r>
              <a:rPr lang="en-US" sz="2200" b="0" dirty="0" smtClean="0">
                <a:solidFill>
                  <a:schemeClr val="tx1"/>
                </a:solidFill>
              </a:rPr>
              <a:t> / R</a:t>
            </a:r>
            <a:r>
              <a:rPr lang="en-US" sz="2200" b="0" baseline="-25000" dirty="0" smtClean="0">
                <a:solidFill>
                  <a:schemeClr val="tx1"/>
                </a:solidFill>
              </a:rPr>
              <a:t>L</a:t>
            </a:r>
            <a:br>
              <a:rPr lang="en-US" sz="2200" b="0" baseline="-25000" dirty="0" smtClean="0">
                <a:solidFill>
                  <a:schemeClr val="tx1"/>
                </a:solidFill>
              </a:rPr>
            </a:br>
            <a:r>
              <a:rPr lang="en-US" sz="2200" b="0" baseline="-25000" dirty="0" smtClean="0">
                <a:solidFill>
                  <a:schemeClr val="tx1"/>
                </a:solidFill>
              </a:rPr>
              <a:t/>
            </a:r>
            <a:br>
              <a:rPr lang="en-US" sz="2200" b="0" baseline="-25000" dirty="0" smtClean="0">
                <a:solidFill>
                  <a:schemeClr val="tx1"/>
                </a:solidFill>
              </a:rPr>
            </a:br>
            <a:r>
              <a:rPr lang="en-US" sz="2200" b="0" baseline="-25000" dirty="0" smtClean="0">
                <a:solidFill>
                  <a:schemeClr val="tx1"/>
                </a:solidFill>
              </a:rPr>
              <a:t/>
            </a:r>
            <a:br>
              <a:rPr lang="en-US" sz="2200" b="0" baseline="-25000" dirty="0" smtClean="0">
                <a:solidFill>
                  <a:schemeClr val="tx1"/>
                </a:solidFill>
              </a:rPr>
            </a:br>
            <a:r>
              <a:rPr lang="en-US" sz="2200" b="0" baseline="-25000" dirty="0" smtClean="0">
                <a:solidFill>
                  <a:schemeClr val="tx1"/>
                </a:solidFill>
              </a:rPr>
              <a:t/>
            </a:r>
            <a:br>
              <a:rPr lang="en-US" sz="2200" b="0" baseline="-25000" dirty="0" smtClean="0">
                <a:solidFill>
                  <a:schemeClr val="tx1"/>
                </a:solidFill>
              </a:rPr>
            </a:br>
            <a:r>
              <a:rPr lang="en-US" sz="2200" b="0" baseline="-25000" dirty="0" smtClean="0">
                <a:solidFill>
                  <a:schemeClr val="tx1"/>
                </a:solidFill>
              </a:rPr>
              <a:t>	</a:t>
            </a:r>
            <a:r>
              <a:rPr lang="en-US" sz="2200" b="0" dirty="0" smtClean="0">
                <a:solidFill>
                  <a:schemeClr val="tx1"/>
                </a:solidFill>
              </a:rPr>
              <a:t>Solving for Load voltage:</a:t>
            </a:r>
            <a:r>
              <a:rPr lang="en-US" sz="2200" dirty="0" smtClean="0">
                <a:solidFill>
                  <a:srgbClr val="AEE8E2"/>
                </a:solidFill>
              </a:rPr>
              <a:t/>
            </a:r>
            <a:br>
              <a:rPr lang="en-US" sz="2200" dirty="0" smtClean="0">
                <a:solidFill>
                  <a:srgbClr val="AEE8E2"/>
                </a:solidFill>
              </a:rPr>
            </a:br>
            <a:r>
              <a:rPr lang="en-US" sz="2200" dirty="0" smtClean="0">
                <a:solidFill>
                  <a:srgbClr val="FFFF00"/>
                </a:solidFill>
              </a:rPr>
              <a:t>                                         </a:t>
            </a:r>
            <a:r>
              <a:rPr lang="en-US" sz="2200" b="0" dirty="0" smtClean="0">
                <a:solidFill>
                  <a:schemeClr val="tx1"/>
                </a:solidFill>
              </a:rPr>
              <a:t>_______</a:t>
            </a:r>
            <a:br>
              <a:rPr lang="en-US" sz="2200" b="0" dirty="0" smtClean="0">
                <a:solidFill>
                  <a:schemeClr val="tx1"/>
                </a:solidFill>
              </a:rPr>
            </a:br>
            <a:r>
              <a:rPr lang="en-US" sz="2200" b="0" dirty="0" smtClean="0">
                <a:solidFill>
                  <a:schemeClr val="tx1"/>
                </a:solidFill>
              </a:rPr>
              <a:t>			v</a:t>
            </a:r>
            <a:r>
              <a:rPr lang="en-US" sz="2200" b="0" baseline="-25000" dirty="0" smtClean="0">
                <a:solidFill>
                  <a:schemeClr val="tx1"/>
                </a:solidFill>
              </a:rPr>
              <a:t>L</a:t>
            </a:r>
            <a:r>
              <a:rPr lang="en-US" sz="2200" b="0" dirty="0" smtClean="0">
                <a:solidFill>
                  <a:schemeClr val="tx1"/>
                </a:solidFill>
              </a:rPr>
              <a:t> = √ (P</a:t>
            </a:r>
            <a:r>
              <a:rPr lang="en-US" sz="2200" b="0" baseline="-25000" dirty="0" smtClean="0">
                <a:solidFill>
                  <a:schemeClr val="tx1"/>
                </a:solidFill>
              </a:rPr>
              <a:t>L</a:t>
            </a:r>
            <a:r>
              <a:rPr lang="en-US" sz="2200" b="0" dirty="0" smtClean="0">
                <a:solidFill>
                  <a:schemeClr val="tx1"/>
                </a:solidFill>
              </a:rPr>
              <a:t> x R</a:t>
            </a:r>
            <a:r>
              <a:rPr lang="en-US" sz="2200" b="0" baseline="-25000" dirty="0" smtClean="0">
                <a:solidFill>
                  <a:schemeClr val="tx1"/>
                </a:solidFill>
              </a:rPr>
              <a:t>L</a:t>
            </a:r>
            <a:r>
              <a:rPr lang="en-US" sz="2200" b="0" dirty="0" smtClean="0">
                <a:solidFill>
                  <a:schemeClr val="tx1"/>
                </a:solidFill>
              </a:rPr>
              <a:t>)</a:t>
            </a:r>
            <a:br>
              <a:rPr lang="en-US" sz="2200" b="0" dirty="0" smtClean="0">
                <a:solidFill>
                  <a:schemeClr val="tx1"/>
                </a:solidFill>
              </a:rPr>
            </a:br>
            <a:r>
              <a:rPr lang="en-US" sz="2200" b="0" dirty="0" smtClean="0">
                <a:solidFill>
                  <a:schemeClr val="tx1"/>
                </a:solidFill>
              </a:rPr>
              <a:t/>
            </a:r>
            <a:br>
              <a:rPr lang="en-US" sz="2200" b="0" dirty="0" smtClean="0">
                <a:solidFill>
                  <a:schemeClr val="tx1"/>
                </a:solidFill>
              </a:rPr>
            </a:br>
            <a:r>
              <a:rPr lang="en-US" sz="2200" b="0" dirty="0" smtClean="0">
                <a:solidFill>
                  <a:schemeClr val="tx1"/>
                </a:solidFill>
              </a:rPr>
              <a:t>	 v</a:t>
            </a:r>
            <a:r>
              <a:rPr lang="en-US" sz="2200" b="0" baseline="-25000" dirty="0" smtClean="0">
                <a:solidFill>
                  <a:schemeClr val="tx1"/>
                </a:solidFill>
              </a:rPr>
              <a:t>f</a:t>
            </a:r>
            <a:r>
              <a:rPr lang="en-US" sz="2200" b="0" dirty="0" smtClean="0">
                <a:solidFill>
                  <a:schemeClr val="tx1"/>
                </a:solidFill>
              </a:rPr>
              <a:t>, v</a:t>
            </a:r>
            <a:r>
              <a:rPr lang="en-US" sz="2200" b="0" baseline="-25000" dirty="0" smtClean="0">
                <a:solidFill>
                  <a:schemeClr val="tx1"/>
                </a:solidFill>
              </a:rPr>
              <a:t>r</a:t>
            </a:r>
            <a:r>
              <a:rPr lang="en-US" sz="2200" b="0" dirty="0" smtClean="0">
                <a:solidFill>
                  <a:schemeClr val="tx1"/>
                </a:solidFill>
              </a:rPr>
              <a:t> and v</a:t>
            </a:r>
            <a:r>
              <a:rPr lang="en-US" sz="2200" b="0" baseline="-25000" dirty="0" smtClean="0">
                <a:solidFill>
                  <a:schemeClr val="tx1"/>
                </a:solidFill>
              </a:rPr>
              <a:t>L</a:t>
            </a:r>
            <a:r>
              <a:rPr lang="en-US" sz="2200" b="0" dirty="0" smtClean="0">
                <a:solidFill>
                  <a:schemeClr val="tx1"/>
                </a:solidFill>
              </a:rPr>
              <a:t> are RMS, and R</a:t>
            </a:r>
            <a:r>
              <a:rPr lang="en-US" sz="2200" b="0" baseline="-25000" dirty="0" smtClean="0">
                <a:solidFill>
                  <a:schemeClr val="tx1"/>
                </a:solidFill>
              </a:rPr>
              <a:t>L</a:t>
            </a:r>
            <a:r>
              <a:rPr lang="en-US" sz="2200" b="0" dirty="0" smtClean="0">
                <a:solidFill>
                  <a:schemeClr val="tx1"/>
                </a:solidFill>
              </a:rPr>
              <a:t>  is in Ohms</a:t>
            </a:r>
            <a:endParaRPr lang="en-US" sz="2200" b="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400800"/>
            <a:ext cx="8183880" cy="160020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2600" b="0" dirty="0" smtClean="0">
                <a:solidFill>
                  <a:schemeClr val="tx1"/>
                </a:solidFill>
              </a:rPr>
              <a:t/>
            </a:r>
            <a:br>
              <a:rPr lang="en-US" sz="2600" b="0" dirty="0" smtClean="0">
                <a:solidFill>
                  <a:schemeClr val="tx1"/>
                </a:solidFill>
              </a:rPr>
            </a:br>
            <a:r>
              <a:rPr lang="en-US" sz="2600" b="0" dirty="0" smtClean="0">
                <a:solidFill>
                  <a:schemeClr val="tx1"/>
                </a:solidFill>
              </a:rPr>
              <a:t>		</a:t>
            </a: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t>
            </a:r>
            <a:r>
              <a:rPr lang="en-US" sz="2600" dirty="0" smtClean="0">
                <a:solidFill>
                  <a:srgbClr val="FFFF00"/>
                </a:solidFill>
              </a:rPr>
              <a:t>Define magnitude of Reflection 	coefficient |</a:t>
            </a:r>
            <a:r>
              <a:rPr lang="el-GR" sz="2600" dirty="0" smtClean="0">
                <a:solidFill>
                  <a:srgbClr val="FFFF00"/>
                </a:solidFill>
              </a:rPr>
              <a:t>Γ</a:t>
            </a:r>
            <a:r>
              <a:rPr lang="en-US" sz="2600" dirty="0" smtClean="0">
                <a:solidFill>
                  <a:srgbClr val="FFFF00"/>
                </a:solidFill>
              </a:rPr>
              <a:t>|, Return Loss, and VSWR:</a:t>
            </a:r>
            <a:r>
              <a:rPr lang="en-US" sz="2300" dirty="0" smtClean="0">
                <a:solidFill>
                  <a:srgbClr val="FFFF00"/>
                </a:solidFill>
              </a:rPr>
              <a:t/>
            </a:r>
            <a:br>
              <a:rPr lang="en-US" sz="2300" dirty="0" smtClean="0">
                <a:solidFill>
                  <a:srgbClr val="FFFF00"/>
                </a:solidFill>
              </a:rPr>
            </a:br>
            <a:r>
              <a:rPr lang="en-US" sz="3000" dirty="0" smtClean="0">
                <a:solidFill>
                  <a:srgbClr val="FFFF00"/>
                </a:solidFill>
              </a:rPr>
              <a:t/>
            </a:r>
            <a:br>
              <a:rPr lang="en-US" sz="3000" dirty="0" smtClean="0">
                <a:solidFill>
                  <a:srgbClr val="FFFF00"/>
                </a:solidFill>
              </a:rPr>
            </a:br>
            <a:r>
              <a:rPr lang="en-US" sz="3000" dirty="0" smtClean="0">
                <a:solidFill>
                  <a:srgbClr val="FFFF00"/>
                </a:solidFill>
              </a:rPr>
              <a:t>	</a:t>
            </a:r>
            <a:r>
              <a:rPr lang="en-US" sz="2700" b="0" dirty="0" smtClean="0">
                <a:solidFill>
                  <a:schemeClr val="tx1"/>
                </a:solidFill>
              </a:rPr>
              <a:t>	</a:t>
            </a:r>
            <a:r>
              <a:rPr lang="en-US" sz="2000" b="0" dirty="0" smtClean="0">
                <a:solidFill>
                  <a:schemeClr val="tx1"/>
                </a:solidFill>
              </a:rPr>
              <a:t>|</a:t>
            </a:r>
            <a:r>
              <a:rPr lang="el-GR" sz="2000" b="0" dirty="0" smtClean="0">
                <a:solidFill>
                  <a:schemeClr val="tx1"/>
                </a:solidFill>
              </a:rPr>
              <a:t>Γ</a:t>
            </a:r>
            <a:r>
              <a:rPr lang="en-US" sz="2000" b="0" dirty="0" smtClean="0">
                <a:solidFill>
                  <a:schemeClr val="tx1"/>
                </a:solidFill>
              </a:rPr>
              <a:t>| is the ratio of reflected voltage 				divided by forward voltage </a:t>
            </a:r>
            <a:br>
              <a:rPr lang="en-US" sz="2000" b="0" dirty="0" smtClean="0">
                <a:solidFill>
                  <a:schemeClr val="tx1"/>
                </a:solidFill>
              </a:rPr>
            </a:br>
            <a:r>
              <a:rPr lang="en-US" sz="2000" b="0" dirty="0" smtClean="0">
                <a:solidFill>
                  <a:schemeClr val="tx1"/>
                </a:solidFill>
              </a:rPr>
              <a:t>		</a:t>
            </a:r>
            <a:r>
              <a:rPr lang="en-US" sz="2000" b="0" dirty="0" smtClean="0">
                <a:solidFill>
                  <a:srgbClr val="FF0000"/>
                </a:solidFill>
              </a:rPr>
              <a:t>(Some technical references use </a:t>
            </a:r>
            <a:r>
              <a:rPr lang="el-GR" sz="2000" b="0" dirty="0" smtClean="0">
                <a:solidFill>
                  <a:srgbClr val="002060"/>
                </a:solidFill>
              </a:rPr>
              <a:t>ρ</a:t>
            </a:r>
            <a:r>
              <a:rPr lang="en-US" sz="2000" b="0" dirty="0" smtClean="0">
                <a:solidFill>
                  <a:srgbClr val="FF0000"/>
                </a:solidFill>
              </a:rPr>
              <a:t> instead of </a:t>
            </a:r>
            <a:r>
              <a:rPr lang="el-GR" sz="2000" b="0" dirty="0" smtClean="0">
                <a:solidFill>
                  <a:srgbClr val="FF0000"/>
                </a:solidFill>
              </a:rPr>
              <a:t>Γ</a:t>
            </a:r>
            <a:r>
              <a:rPr lang="en-US" sz="2000" b="0" dirty="0" smtClean="0">
                <a:solidFill>
                  <a:srgbClr val="FF0000"/>
                </a:solidFill>
              </a:rPr>
              <a:t>)</a:t>
            </a: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|Γ| = v</a:t>
            </a:r>
            <a:r>
              <a:rPr lang="en-US" sz="2000" b="0" baseline="-25000" dirty="0" smtClean="0">
                <a:solidFill>
                  <a:schemeClr val="tx1"/>
                </a:solidFill>
              </a:rPr>
              <a:t>r </a:t>
            </a:r>
            <a:r>
              <a:rPr lang="en-US" sz="2000" b="0" dirty="0" smtClean="0">
                <a:solidFill>
                  <a:schemeClr val="tx1"/>
                </a:solidFill>
              </a:rPr>
              <a:t>/ v</a:t>
            </a:r>
            <a:r>
              <a:rPr lang="en-US" sz="2000" b="0" baseline="-25000" dirty="0" smtClean="0">
                <a:solidFill>
                  <a:schemeClr val="tx1"/>
                </a:solidFill>
              </a:rPr>
              <a:t>f</a:t>
            </a:r>
            <a:r>
              <a:rPr lang="en-US" sz="2000" b="0" dirty="0" smtClean="0">
                <a:solidFill>
                  <a:schemeClr val="tx1"/>
                </a:solidFill>
              </a:rPr>
              <a:t>     ---</a:t>
            </a:r>
            <a:r>
              <a:rPr lang="en-US" sz="2000" b="0" dirty="0" smtClean="0">
                <a:solidFill>
                  <a:schemeClr val="tx1"/>
                </a:solidFill>
                <a:sym typeface="Wingdings" pitchFamily="2" charset="2"/>
              </a:rPr>
              <a:t>  v</a:t>
            </a:r>
            <a:r>
              <a:rPr lang="en-US" sz="2000" b="0" baseline="-25000" dirty="0" smtClean="0">
                <a:solidFill>
                  <a:schemeClr val="tx1"/>
                </a:solidFill>
                <a:sym typeface="Wingdings" pitchFamily="2" charset="2"/>
              </a:rPr>
              <a:t>r</a:t>
            </a:r>
            <a:r>
              <a:rPr lang="en-US" sz="2000" b="0" dirty="0" smtClean="0">
                <a:solidFill>
                  <a:schemeClr val="tx1"/>
                </a:solidFill>
                <a:sym typeface="Wingdings" pitchFamily="2" charset="2"/>
              </a:rPr>
              <a:t> = |</a:t>
            </a:r>
            <a:r>
              <a:rPr lang="el-GR" sz="2000" b="0" dirty="0" smtClean="0">
                <a:solidFill>
                  <a:schemeClr val="tx1"/>
                </a:solidFill>
                <a:sym typeface="Wingdings" pitchFamily="2" charset="2"/>
              </a:rPr>
              <a:t>Γ</a:t>
            </a:r>
            <a:r>
              <a:rPr lang="en-US" sz="2000" b="0" dirty="0" smtClean="0">
                <a:solidFill>
                  <a:schemeClr val="tx1"/>
                </a:solidFill>
                <a:sym typeface="Wingdings" pitchFamily="2" charset="2"/>
              </a:rPr>
              <a:t>| x v</a:t>
            </a:r>
            <a:r>
              <a:rPr lang="en-US" sz="2000" b="0" baseline="-25000" dirty="0" smtClean="0">
                <a:solidFill>
                  <a:schemeClr val="tx1"/>
                </a:solidFill>
                <a:sym typeface="Wingdings" pitchFamily="2" charset="2"/>
              </a:rPr>
              <a:t>f</a:t>
            </a:r>
            <a:br>
              <a:rPr lang="en-US" sz="2000" b="0" baseline="-25000" dirty="0" smtClean="0">
                <a:solidFill>
                  <a:schemeClr val="tx1"/>
                </a:solidFill>
                <a:sym typeface="Wingdings" pitchFamily="2" charset="2"/>
              </a:rPr>
            </a:br>
            <a:r>
              <a:rPr lang="en-US" sz="2000" b="0" baseline="-25000" dirty="0" smtClean="0">
                <a:solidFill>
                  <a:schemeClr val="tx1"/>
                </a:solidFill>
                <a:sym typeface="Wingdings" pitchFamily="2" charset="2"/>
              </a:rPr>
              <a:t/>
            </a:r>
            <a:br>
              <a:rPr lang="en-US" sz="2000" b="0" baseline="-25000" dirty="0" smtClean="0">
                <a:solidFill>
                  <a:schemeClr val="tx1"/>
                </a:solidFill>
                <a:sym typeface="Wingdings" pitchFamily="2" charset="2"/>
              </a:rPr>
            </a:br>
            <a:r>
              <a:rPr lang="en-US" sz="2000" b="0" baseline="-25000" dirty="0" smtClean="0">
                <a:solidFill>
                  <a:schemeClr val="tx1"/>
                </a:solidFill>
                <a:sym typeface="Wingdings" pitchFamily="2" charset="2"/>
              </a:rPr>
              <a:t>		</a:t>
            </a:r>
            <a:r>
              <a:rPr lang="en-US" sz="2000" b="0" dirty="0" smtClean="0">
                <a:solidFill>
                  <a:srgbClr val="FF0000"/>
                </a:solidFill>
                <a:sym typeface="Wingdings" pitchFamily="2" charset="2"/>
              </a:rPr>
              <a:t>Return Loss in dB = </a:t>
            </a:r>
            <a:r>
              <a:rPr lang="en-US" sz="2400" b="0" dirty="0" smtClean="0">
                <a:solidFill>
                  <a:srgbClr val="FF0000"/>
                </a:solidFill>
                <a:sym typeface="Wingdings" pitchFamily="2" charset="2"/>
              </a:rPr>
              <a:t>-</a:t>
            </a:r>
            <a:r>
              <a:rPr lang="en-US" sz="2000" b="0" dirty="0" smtClean="0">
                <a:solidFill>
                  <a:srgbClr val="FF0000"/>
                </a:solidFill>
                <a:sym typeface="Wingdings" pitchFamily="2" charset="2"/>
              </a:rPr>
              <a:t>20 x LOG </a:t>
            </a:r>
            <a:r>
              <a:rPr lang="en-US" sz="2600" b="0" dirty="0" smtClean="0">
                <a:solidFill>
                  <a:srgbClr val="FF0000"/>
                </a:solidFill>
                <a:sym typeface="Wingdings" pitchFamily="2" charset="2"/>
              </a:rPr>
              <a:t>(</a:t>
            </a:r>
            <a:r>
              <a:rPr lang="en-US" sz="2000" b="0" dirty="0" smtClean="0">
                <a:solidFill>
                  <a:srgbClr val="FF0000"/>
                </a:solidFill>
                <a:sym typeface="Wingdings" pitchFamily="2" charset="2"/>
              </a:rPr>
              <a:t>|</a:t>
            </a:r>
            <a:r>
              <a:rPr lang="el-GR" sz="2000" b="0" dirty="0" smtClean="0">
                <a:solidFill>
                  <a:srgbClr val="FF0000"/>
                </a:solidFill>
                <a:sym typeface="Wingdings" pitchFamily="2" charset="2"/>
              </a:rPr>
              <a:t>Γ</a:t>
            </a:r>
            <a:r>
              <a:rPr lang="en-US" sz="2000" b="0" dirty="0" smtClean="0">
                <a:solidFill>
                  <a:srgbClr val="FF0000"/>
                </a:solidFill>
                <a:sym typeface="Wingdings" pitchFamily="2" charset="2"/>
              </a:rPr>
              <a:t>|</a:t>
            </a:r>
            <a:r>
              <a:rPr lang="en-US" sz="2600" b="0" dirty="0" smtClean="0">
                <a:solidFill>
                  <a:srgbClr val="FF0000"/>
                </a:solidFill>
                <a:sym typeface="Wingdings" pitchFamily="2" charset="2"/>
              </a:rPr>
              <a:t>) </a:t>
            </a:r>
            <a:r>
              <a:rPr lang="en-US" sz="2600" b="0" dirty="0" smtClean="0">
                <a:solidFill>
                  <a:schemeClr val="tx1"/>
                </a:solidFill>
                <a:sym typeface="Wingdings" pitchFamily="2" charset="2"/>
              </a:rPr>
              <a:t>&gt;&gt;&gt; S</a:t>
            </a:r>
            <a:r>
              <a:rPr lang="en-US" sz="2600" b="0" baseline="-25000" dirty="0" smtClean="0">
                <a:solidFill>
                  <a:schemeClr val="tx1"/>
                </a:solidFill>
                <a:sym typeface="Wingdings" pitchFamily="2" charset="2"/>
              </a:rPr>
              <a:t>11</a:t>
            </a:r>
            <a:r>
              <a:rPr lang="en-US" sz="2000" b="0" baseline="-25000" dirty="0" smtClean="0">
                <a:solidFill>
                  <a:schemeClr val="tx1"/>
                </a:solidFill>
                <a:sym typeface="Wingdings" pitchFamily="2" charset="2"/>
              </a:rPr>
              <a:t/>
            </a:r>
            <a:br>
              <a:rPr lang="en-US" sz="2000" b="0" baseline="-25000" dirty="0" smtClean="0">
                <a:solidFill>
                  <a:schemeClr val="tx1"/>
                </a:solidFill>
                <a:sym typeface="Wingdings" pitchFamily="2" charset="2"/>
              </a:rPr>
            </a:br>
            <a:r>
              <a:rPr lang="en-US" sz="2000" b="0" baseline="-25000" dirty="0" smtClean="0">
                <a:solidFill>
                  <a:schemeClr val="tx1"/>
                </a:solidFill>
                <a:sym typeface="Wingdings" pitchFamily="2" charset="2"/>
              </a:rPr>
              <a:t>		</a:t>
            </a:r>
            <a:br>
              <a:rPr lang="en-US" sz="2000" b="0" baseline="-25000" dirty="0" smtClean="0">
                <a:solidFill>
                  <a:schemeClr val="tx1"/>
                </a:solidFill>
                <a:sym typeface="Wingdings" pitchFamily="2" charset="2"/>
              </a:rPr>
            </a:br>
            <a:r>
              <a:rPr lang="en-US" sz="2000" b="0" baseline="-25000" dirty="0" smtClean="0">
                <a:solidFill>
                  <a:schemeClr val="tx1"/>
                </a:solidFill>
                <a:sym typeface="Wingdings" pitchFamily="2" charset="2"/>
              </a:rPr>
              <a:t>		</a:t>
            </a:r>
            <a:r>
              <a:rPr lang="en-US" sz="2000" b="0" dirty="0" smtClean="0">
                <a:solidFill>
                  <a:schemeClr val="tx1"/>
                </a:solidFill>
                <a:sym typeface="Wingdings" pitchFamily="2" charset="2"/>
              </a:rPr>
              <a:t>Define Voltage Standing Wave Ratio (VSWR):</a:t>
            </a:r>
            <a:br>
              <a:rPr lang="en-US" sz="2000" b="0" dirty="0" smtClean="0">
                <a:solidFill>
                  <a:schemeClr val="tx1"/>
                </a:solidFill>
                <a:sym typeface="Wingdings" pitchFamily="2" charset="2"/>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a:t>
            </a:r>
            <a:r>
              <a:rPr lang="en-US" sz="2000" b="0" dirty="0" smtClean="0">
                <a:solidFill>
                  <a:srgbClr val="FF0000"/>
                </a:solidFill>
              </a:rPr>
              <a:t>VSWR = </a:t>
            </a:r>
            <a:r>
              <a:rPr lang="en-US" sz="2600" b="0" dirty="0" smtClean="0">
                <a:solidFill>
                  <a:srgbClr val="FF0000"/>
                </a:solidFill>
              </a:rPr>
              <a:t>(</a:t>
            </a:r>
            <a:r>
              <a:rPr lang="en-US" sz="2000" b="0" dirty="0" smtClean="0">
                <a:solidFill>
                  <a:srgbClr val="FF0000"/>
                </a:solidFill>
              </a:rPr>
              <a:t> 1 + |</a:t>
            </a:r>
            <a:r>
              <a:rPr lang="el-GR" sz="2000" b="0" dirty="0" smtClean="0">
                <a:solidFill>
                  <a:srgbClr val="FF0000"/>
                </a:solidFill>
              </a:rPr>
              <a:t>Γ</a:t>
            </a:r>
            <a:r>
              <a:rPr lang="en-US" sz="2000" b="0" dirty="0" smtClean="0">
                <a:solidFill>
                  <a:srgbClr val="FF0000"/>
                </a:solidFill>
              </a:rPr>
              <a:t>| </a:t>
            </a:r>
            <a:r>
              <a:rPr lang="en-US" sz="2600" b="0" dirty="0" smtClean="0">
                <a:solidFill>
                  <a:srgbClr val="FF0000"/>
                </a:solidFill>
              </a:rPr>
              <a:t>)</a:t>
            </a:r>
            <a:r>
              <a:rPr lang="en-US" sz="2000" b="0" dirty="0" smtClean="0">
                <a:solidFill>
                  <a:srgbClr val="FF0000"/>
                </a:solidFill>
              </a:rPr>
              <a:t> </a:t>
            </a:r>
            <a:r>
              <a:rPr lang="en-US" sz="2600" b="0" dirty="0" smtClean="0">
                <a:solidFill>
                  <a:srgbClr val="FF0000"/>
                </a:solidFill>
              </a:rPr>
              <a:t>/</a:t>
            </a:r>
            <a:r>
              <a:rPr lang="en-US" sz="2000" b="0" dirty="0" smtClean="0">
                <a:solidFill>
                  <a:srgbClr val="FF0000"/>
                </a:solidFill>
              </a:rPr>
              <a:t> </a:t>
            </a:r>
            <a:r>
              <a:rPr lang="en-US" sz="2600" b="0" dirty="0" smtClean="0">
                <a:solidFill>
                  <a:srgbClr val="FF0000"/>
                </a:solidFill>
              </a:rPr>
              <a:t>(</a:t>
            </a:r>
            <a:r>
              <a:rPr lang="en-US" sz="2000" b="0" dirty="0" smtClean="0">
                <a:solidFill>
                  <a:srgbClr val="FF0000"/>
                </a:solidFill>
              </a:rPr>
              <a:t> 1 – |</a:t>
            </a:r>
            <a:r>
              <a:rPr lang="el-GR" sz="2000" b="0" dirty="0" smtClean="0">
                <a:solidFill>
                  <a:srgbClr val="FF0000"/>
                </a:solidFill>
              </a:rPr>
              <a:t>Γ</a:t>
            </a:r>
            <a:r>
              <a:rPr lang="en-US" sz="2000" b="0" dirty="0" smtClean="0">
                <a:solidFill>
                  <a:srgbClr val="FF0000"/>
                </a:solidFill>
              </a:rPr>
              <a:t>| </a:t>
            </a:r>
            <a:r>
              <a:rPr lang="en-US" sz="2600" b="0" dirty="0" smtClean="0">
                <a:solidFill>
                  <a:srgbClr val="FF0000"/>
                </a:solidFill>
              </a:rPr>
              <a:t>)</a:t>
            </a: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a:t>
            </a:r>
            <a:r>
              <a:rPr lang="en-US" sz="2000" b="0" dirty="0" smtClean="0">
                <a:solidFill>
                  <a:srgbClr val="FF0000"/>
                </a:solidFill>
              </a:rPr>
              <a:t>If v</a:t>
            </a:r>
            <a:r>
              <a:rPr lang="en-US" sz="2000" b="0" baseline="-25000" dirty="0" smtClean="0">
                <a:solidFill>
                  <a:srgbClr val="FF0000"/>
                </a:solidFill>
              </a:rPr>
              <a:t>r</a:t>
            </a:r>
            <a:r>
              <a:rPr lang="en-US" sz="2000" b="0" dirty="0" smtClean="0">
                <a:solidFill>
                  <a:srgbClr val="FF0000"/>
                </a:solidFill>
              </a:rPr>
              <a:t> = v</a:t>
            </a:r>
            <a:r>
              <a:rPr lang="en-US" sz="2000" b="0" baseline="-25000" dirty="0" smtClean="0">
                <a:solidFill>
                  <a:srgbClr val="FF0000"/>
                </a:solidFill>
              </a:rPr>
              <a:t>f</a:t>
            </a:r>
            <a:r>
              <a:rPr lang="en-US" sz="2000" b="0" dirty="0" smtClean="0">
                <a:solidFill>
                  <a:srgbClr val="FF0000"/>
                </a:solidFill>
              </a:rPr>
              <a:t>   then |</a:t>
            </a:r>
            <a:r>
              <a:rPr lang="el-GR" sz="2000" b="0" dirty="0" smtClean="0">
                <a:solidFill>
                  <a:srgbClr val="FF0000"/>
                </a:solidFill>
              </a:rPr>
              <a:t>Γ</a:t>
            </a:r>
            <a:r>
              <a:rPr lang="en-US" sz="2000" b="0" dirty="0" smtClean="0">
                <a:solidFill>
                  <a:srgbClr val="FF0000"/>
                </a:solidFill>
              </a:rPr>
              <a:t>| = 1, and VSWR = ∞</a:t>
            </a: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t>
            </a:r>
            <a:br>
              <a:rPr lang="en-US" sz="2800" b="0" dirty="0" smtClean="0">
                <a:solidFill>
                  <a:schemeClr val="tx1"/>
                </a:solidFill>
              </a:rPr>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0"/>
            <a:ext cx="8183880" cy="1051560"/>
          </a:xfrm>
        </p:spPr>
        <p:txBody>
          <a:bodyPr>
            <a:normAutofit fontScale="90000"/>
          </a:bodyPr>
          <a:lstStyle/>
          <a:p>
            <a:r>
              <a:rPr lang="en-US" sz="2800" b="0" dirty="0" smtClean="0">
                <a:solidFill>
                  <a:schemeClr val="tx1"/>
                </a:solidFill>
              </a:rPr>
              <a:t>	Rearrange terms and solve for |</a:t>
            </a:r>
            <a:r>
              <a:rPr lang="el-GR" sz="2800" b="0" dirty="0" smtClean="0">
                <a:solidFill>
                  <a:schemeClr val="tx1"/>
                </a:solidFill>
              </a:rPr>
              <a:t>Γ</a:t>
            </a:r>
            <a:r>
              <a:rPr lang="en-US" sz="2800" b="0" dirty="0" smtClean="0">
                <a:solidFill>
                  <a:schemeClr val="tx1"/>
                </a:solidFill>
              </a:rPr>
              <a:t>|:</a:t>
            </a:r>
            <a:br>
              <a:rPr lang="en-US" sz="2800" b="0" dirty="0" smtClean="0">
                <a:solidFill>
                  <a:schemeClr val="tx1"/>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t>
            </a:r>
            <a:r>
              <a:rPr lang="en-US" sz="2800" b="0" dirty="0" smtClean="0">
                <a:solidFill>
                  <a:srgbClr val="FF0000"/>
                </a:solidFill>
              </a:rPr>
              <a:t>|</a:t>
            </a:r>
            <a:r>
              <a:rPr lang="el-GR" sz="2800" b="0" dirty="0" smtClean="0">
                <a:solidFill>
                  <a:srgbClr val="FF0000"/>
                </a:solidFill>
              </a:rPr>
              <a:t>Γ</a:t>
            </a:r>
            <a:r>
              <a:rPr lang="en-US" sz="2800" b="0" dirty="0" smtClean="0">
                <a:solidFill>
                  <a:srgbClr val="FF0000"/>
                </a:solidFill>
              </a:rPr>
              <a:t>| = (VSWR -1 ) / (VSWR + 1)</a:t>
            </a:r>
            <a:br>
              <a:rPr lang="en-US" sz="2800" b="0" dirty="0" smtClean="0">
                <a:solidFill>
                  <a:srgbClr val="FF0000"/>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r>
            <a:br>
              <a:rPr lang="en-US" sz="2800" b="0" dirty="0" smtClean="0">
                <a:solidFill>
                  <a:schemeClr val="tx1"/>
                </a:solidFill>
              </a:rPr>
            </a:br>
            <a:r>
              <a:rPr lang="en-US" sz="2800" b="0" dirty="0" smtClean="0">
                <a:solidFill>
                  <a:schemeClr val="tx1"/>
                </a:solidFill>
              </a:rPr>
              <a:t>		</a:t>
            </a:r>
            <a:r>
              <a:rPr lang="en-US" sz="2700" b="0" dirty="0" smtClean="0">
                <a:solidFill>
                  <a:schemeClr val="tx1"/>
                </a:solidFill>
              </a:rPr>
              <a:t>If |</a:t>
            </a:r>
            <a:r>
              <a:rPr lang="el-GR" sz="2700" b="0" dirty="0" smtClean="0">
                <a:solidFill>
                  <a:schemeClr val="tx1"/>
                </a:solidFill>
              </a:rPr>
              <a:t>Γ</a:t>
            </a:r>
            <a:r>
              <a:rPr lang="en-US" sz="2700" b="0" dirty="0" smtClean="0">
                <a:solidFill>
                  <a:schemeClr val="tx1"/>
                </a:solidFill>
              </a:rPr>
              <a:t>| = 1, Forward Power equals 			Reflected Power, v</a:t>
            </a:r>
            <a:r>
              <a:rPr lang="en-US" sz="2700" b="0" baseline="-25000" dirty="0" smtClean="0">
                <a:solidFill>
                  <a:schemeClr val="tx1"/>
                </a:solidFill>
              </a:rPr>
              <a:t>f</a:t>
            </a:r>
            <a:r>
              <a:rPr lang="en-US" sz="2700" b="0" dirty="0" smtClean="0">
                <a:solidFill>
                  <a:schemeClr val="tx1"/>
                </a:solidFill>
              </a:rPr>
              <a:t> = v</a:t>
            </a:r>
            <a:r>
              <a:rPr lang="en-US" sz="2700" b="0" baseline="-25000" dirty="0" smtClean="0">
                <a:solidFill>
                  <a:schemeClr val="tx1"/>
                </a:solidFill>
              </a:rPr>
              <a:t>r</a:t>
            </a:r>
            <a:r>
              <a:rPr lang="en-US" sz="2700" b="0" dirty="0" smtClean="0">
                <a:solidFill>
                  <a:schemeClr val="tx1"/>
                </a:solidFill>
              </a:rPr>
              <a:t> and No 			power is delivered to the load; all of 		the power is re-sent back to the source</a:t>
            </a:r>
            <a:endParaRPr lang="en-US" sz="2700" b="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0"/>
            <a:ext cx="8183880" cy="1051560"/>
          </a:xfrm>
        </p:spPr>
        <p:txBody>
          <a:bodyPr>
            <a:normAutofit fontScale="90000"/>
          </a:bodyPr>
          <a:lstStyle/>
          <a:p>
            <a:r>
              <a:rPr lang="en-US" sz="2300" dirty="0" smtClean="0">
                <a:solidFill>
                  <a:srgbClr val="FFFF00"/>
                </a:solidFill>
              </a:rPr>
              <a:t>	</a:t>
            </a:r>
            <a:r>
              <a:rPr lang="en-US" sz="2600" dirty="0" smtClean="0">
                <a:solidFill>
                  <a:srgbClr val="FFFF00"/>
                </a:solidFill>
              </a:rPr>
              <a:t>VSWR also represents the ratio of 	maximum 	and minimum voltages on a 	transmission line:</a:t>
            </a:r>
            <a:br>
              <a:rPr lang="en-US" sz="2600" dirty="0" smtClean="0">
                <a:solidFill>
                  <a:srgbClr val="FFFF00"/>
                </a:solidFill>
              </a:rPr>
            </a:br>
            <a:r>
              <a:rPr lang="en-US" sz="3000" dirty="0" smtClean="0">
                <a:solidFill>
                  <a:srgbClr val="FFFF00"/>
                </a:solidFill>
              </a:rPr>
              <a:t>		</a:t>
            </a:r>
            <a:r>
              <a:rPr lang="en-US" sz="2000" b="0" dirty="0" smtClean="0">
                <a:solidFill>
                  <a:schemeClr val="tx1"/>
                </a:solidFill>
              </a:rPr>
              <a:t>VSWR = v</a:t>
            </a:r>
            <a:r>
              <a:rPr lang="en-US" sz="2000" b="0" baseline="-25000" dirty="0" smtClean="0">
                <a:solidFill>
                  <a:schemeClr val="tx1"/>
                </a:solidFill>
              </a:rPr>
              <a:t>max</a:t>
            </a:r>
            <a:r>
              <a:rPr lang="en-US" sz="2000" b="0" dirty="0" smtClean="0">
                <a:solidFill>
                  <a:schemeClr val="tx1"/>
                </a:solidFill>
              </a:rPr>
              <a:t> / </a:t>
            </a:r>
            <a:r>
              <a:rPr lang="en-US" sz="2000" b="0" dirty="0" err="1" smtClean="0">
                <a:solidFill>
                  <a:schemeClr val="tx1"/>
                </a:solidFill>
              </a:rPr>
              <a:t>v</a:t>
            </a:r>
            <a:r>
              <a:rPr lang="en-US" sz="2000" b="0" baseline="-25000" dirty="0" err="1" smtClean="0">
                <a:solidFill>
                  <a:schemeClr val="tx1"/>
                </a:solidFill>
              </a:rPr>
              <a:t>min</a:t>
            </a:r>
            <a:r>
              <a:rPr lang="en-US" sz="2000" b="0" dirty="0" smtClean="0">
                <a:solidFill>
                  <a:schemeClr val="tx1"/>
                </a:solidFill>
              </a:rPr>
              <a:t/>
            </a:r>
            <a:br>
              <a:rPr lang="en-US" sz="2000" b="0" dirty="0" smtClean="0">
                <a:solidFill>
                  <a:schemeClr val="tx1"/>
                </a:solidFill>
              </a:rPr>
            </a:br>
            <a:r>
              <a:rPr lang="en-US" sz="2000" dirty="0" smtClean="0">
                <a:solidFill>
                  <a:srgbClr val="FFFF00"/>
                </a:solidFill>
              </a:rPr>
              <a:t/>
            </a:r>
            <a:br>
              <a:rPr lang="en-US" sz="2000" dirty="0" smtClean="0">
                <a:solidFill>
                  <a:srgbClr val="FFFF00"/>
                </a:solidFill>
              </a:rPr>
            </a:br>
            <a:r>
              <a:rPr lang="en-US" sz="2000" dirty="0" smtClean="0">
                <a:solidFill>
                  <a:srgbClr val="FFFF00"/>
                </a:solidFill>
              </a:rPr>
              <a:t>		</a:t>
            </a:r>
            <a:r>
              <a:rPr lang="en-US" sz="2000" b="0" dirty="0" smtClean="0">
                <a:solidFill>
                  <a:schemeClr val="tx1"/>
                </a:solidFill>
              </a:rPr>
              <a:t>where:</a:t>
            </a:r>
            <a:br>
              <a:rPr lang="en-US" sz="2000" b="0" dirty="0" smtClean="0">
                <a:solidFill>
                  <a:schemeClr val="tx1"/>
                </a:solidFill>
              </a:rPr>
            </a:br>
            <a:r>
              <a:rPr lang="en-US" sz="2000" dirty="0" smtClean="0"/>
              <a:t/>
            </a:r>
            <a:br>
              <a:rPr lang="en-US" sz="2000" dirty="0" smtClean="0"/>
            </a:br>
            <a:r>
              <a:rPr lang="en-US" sz="2000" dirty="0" smtClean="0"/>
              <a:t>			</a:t>
            </a:r>
            <a:r>
              <a:rPr lang="en-US" sz="2000" b="0" dirty="0" smtClean="0">
                <a:solidFill>
                  <a:schemeClr val="tx1"/>
                </a:solidFill>
              </a:rPr>
              <a:t>v</a:t>
            </a:r>
            <a:r>
              <a:rPr lang="en-US" sz="2000" b="0" baseline="-25000" dirty="0" smtClean="0">
                <a:solidFill>
                  <a:schemeClr val="tx1"/>
                </a:solidFill>
              </a:rPr>
              <a:t>max</a:t>
            </a:r>
            <a:r>
              <a:rPr lang="en-US" sz="2000" b="0" dirty="0" smtClean="0">
                <a:solidFill>
                  <a:schemeClr val="tx1"/>
                </a:solidFill>
              </a:rPr>
              <a:t> = v</a:t>
            </a:r>
            <a:r>
              <a:rPr lang="en-US" sz="2000" b="0" baseline="-25000" dirty="0" smtClean="0">
                <a:solidFill>
                  <a:schemeClr val="tx1"/>
                </a:solidFill>
              </a:rPr>
              <a:t>f</a:t>
            </a:r>
            <a:r>
              <a:rPr lang="en-US" sz="2000" b="0" dirty="0" smtClean="0">
                <a:solidFill>
                  <a:schemeClr val="tx1"/>
                </a:solidFill>
              </a:rPr>
              <a:t> + |</a:t>
            </a:r>
            <a:r>
              <a:rPr lang="el-GR" sz="2000" b="0" dirty="0" smtClean="0">
                <a:solidFill>
                  <a:schemeClr val="tx1"/>
                </a:solidFill>
              </a:rPr>
              <a:t>Γ</a:t>
            </a:r>
            <a:r>
              <a:rPr lang="en-US" sz="2000" b="0" dirty="0" smtClean="0">
                <a:solidFill>
                  <a:schemeClr val="tx1"/>
                </a:solidFill>
              </a:rPr>
              <a:t>| x v</a:t>
            </a:r>
            <a:r>
              <a:rPr lang="en-US" sz="2000" b="0" baseline="-25000" dirty="0" smtClean="0">
                <a:solidFill>
                  <a:schemeClr val="tx1"/>
                </a:solidFill>
              </a:rPr>
              <a:t>f</a:t>
            </a:r>
            <a:r>
              <a:rPr lang="en-US" sz="2000" b="0" dirty="0" smtClean="0">
                <a:solidFill>
                  <a:schemeClr val="tx1"/>
                </a:solidFill>
              </a:rPr>
              <a:t/>
            </a:r>
            <a:br>
              <a:rPr lang="en-US" sz="2000" b="0" dirty="0" smtClean="0">
                <a:solidFill>
                  <a:schemeClr val="tx1"/>
                </a:solidFill>
              </a:rPr>
            </a:br>
            <a:r>
              <a:rPr lang="en-US" sz="2000" b="0" dirty="0" smtClean="0">
                <a:solidFill>
                  <a:schemeClr val="tx1"/>
                </a:solidFill>
              </a:rPr>
              <a:t>			v</a:t>
            </a:r>
            <a:r>
              <a:rPr lang="en-US" sz="2000" b="0" baseline="-25000" dirty="0" smtClean="0">
                <a:solidFill>
                  <a:schemeClr val="tx1"/>
                </a:solidFill>
              </a:rPr>
              <a:t>min</a:t>
            </a:r>
            <a:r>
              <a:rPr lang="en-US" sz="2000" b="0" dirty="0" smtClean="0">
                <a:solidFill>
                  <a:schemeClr val="tx1"/>
                </a:solidFill>
              </a:rPr>
              <a:t> = v</a:t>
            </a:r>
            <a:r>
              <a:rPr lang="en-US" sz="2000" b="0" baseline="-25000" dirty="0" smtClean="0">
                <a:solidFill>
                  <a:schemeClr val="tx1"/>
                </a:solidFill>
              </a:rPr>
              <a:t>f</a:t>
            </a:r>
            <a:r>
              <a:rPr lang="en-US" sz="2000" b="0" dirty="0" smtClean="0">
                <a:solidFill>
                  <a:schemeClr val="tx1"/>
                </a:solidFill>
              </a:rPr>
              <a:t> - |</a:t>
            </a:r>
            <a:r>
              <a:rPr lang="el-GR" sz="2000" b="0" dirty="0" smtClean="0">
                <a:solidFill>
                  <a:schemeClr val="tx1"/>
                </a:solidFill>
              </a:rPr>
              <a:t>Γ</a:t>
            </a:r>
            <a:r>
              <a:rPr lang="en-US" sz="2000" b="0" dirty="0" smtClean="0">
                <a:solidFill>
                  <a:schemeClr val="tx1"/>
                </a:solidFill>
              </a:rPr>
              <a:t>| x v</a:t>
            </a:r>
            <a:r>
              <a:rPr lang="en-US" sz="2000" b="0" baseline="-25000" dirty="0" smtClean="0">
                <a:solidFill>
                  <a:schemeClr val="tx1"/>
                </a:solidFill>
              </a:rPr>
              <a:t>f</a:t>
            </a:r>
            <a:br>
              <a:rPr lang="en-US" sz="2000" b="0" baseline="-25000" dirty="0" smtClean="0">
                <a:solidFill>
                  <a:schemeClr val="tx1"/>
                </a:solidFill>
              </a:rPr>
            </a:br>
            <a:r>
              <a:rPr lang="en-US" sz="2000" b="0" baseline="-25000" dirty="0" smtClean="0">
                <a:solidFill>
                  <a:schemeClr val="tx1"/>
                </a:solidFill>
              </a:rPr>
              <a:t/>
            </a:r>
            <a:br>
              <a:rPr lang="en-US" sz="2000" b="0" baseline="-25000" dirty="0" smtClean="0">
                <a:solidFill>
                  <a:schemeClr val="tx1"/>
                </a:solidFill>
              </a:rPr>
            </a:br>
            <a:r>
              <a:rPr lang="en-US" sz="2000" b="0" baseline="-25000" dirty="0" smtClean="0">
                <a:solidFill>
                  <a:schemeClr val="tx1"/>
                </a:solidFill>
              </a:rPr>
              <a:t>			</a:t>
            </a:r>
            <a:r>
              <a:rPr lang="en-US" sz="2000" b="0" dirty="0" smtClean="0">
                <a:solidFill>
                  <a:schemeClr val="tx1"/>
                </a:solidFill>
              </a:rPr>
              <a:t>v</a:t>
            </a:r>
            <a:r>
              <a:rPr lang="en-US" sz="2000" b="0" baseline="-25000" dirty="0" smtClean="0">
                <a:solidFill>
                  <a:schemeClr val="tx1"/>
                </a:solidFill>
              </a:rPr>
              <a:t>max</a:t>
            </a:r>
            <a:r>
              <a:rPr lang="en-US" sz="2000" b="0" dirty="0" smtClean="0">
                <a:solidFill>
                  <a:schemeClr val="tx1"/>
                </a:solidFill>
              </a:rPr>
              <a:t> = v</a:t>
            </a:r>
            <a:r>
              <a:rPr lang="en-US" sz="2000" b="0" baseline="-25000" dirty="0" smtClean="0">
                <a:solidFill>
                  <a:schemeClr val="tx1"/>
                </a:solidFill>
              </a:rPr>
              <a:t>f</a:t>
            </a:r>
            <a:r>
              <a:rPr lang="en-US" sz="2000" b="0" dirty="0" smtClean="0">
                <a:solidFill>
                  <a:schemeClr val="tx1"/>
                </a:solidFill>
              </a:rPr>
              <a:t> ( 1 + |</a:t>
            </a:r>
            <a:r>
              <a:rPr lang="el-GR" sz="2000" b="0" dirty="0" smtClean="0">
                <a:solidFill>
                  <a:schemeClr val="tx1"/>
                </a:solidFill>
              </a:rPr>
              <a:t>Γ</a:t>
            </a:r>
            <a:r>
              <a:rPr lang="en-US" sz="2000" b="0" dirty="0" smtClean="0">
                <a:solidFill>
                  <a:schemeClr val="tx1"/>
                </a:solidFill>
              </a:rPr>
              <a:t>|)</a:t>
            </a:r>
            <a:br>
              <a:rPr lang="en-US" sz="2000" b="0" dirty="0" smtClean="0">
                <a:solidFill>
                  <a:schemeClr val="tx1"/>
                </a:solidFill>
              </a:rPr>
            </a:br>
            <a:r>
              <a:rPr lang="en-US" sz="2000" b="0" dirty="0" smtClean="0">
                <a:solidFill>
                  <a:schemeClr val="tx1"/>
                </a:solidFill>
              </a:rPr>
              <a:t>			</a:t>
            </a:r>
            <a:r>
              <a:rPr lang="en-US" sz="2000" b="0" dirty="0" err="1" smtClean="0">
                <a:solidFill>
                  <a:schemeClr val="tx1"/>
                </a:solidFill>
              </a:rPr>
              <a:t>v</a:t>
            </a:r>
            <a:r>
              <a:rPr lang="en-US" sz="2000" b="0" baseline="-25000" dirty="0" err="1" smtClean="0">
                <a:solidFill>
                  <a:schemeClr val="tx1"/>
                </a:solidFill>
              </a:rPr>
              <a:t>min</a:t>
            </a:r>
            <a:r>
              <a:rPr lang="en-US" sz="2000" b="0" dirty="0" smtClean="0">
                <a:solidFill>
                  <a:schemeClr val="tx1"/>
                </a:solidFill>
              </a:rPr>
              <a:t> = v</a:t>
            </a:r>
            <a:r>
              <a:rPr lang="en-US" sz="2000" b="0" baseline="-25000" dirty="0" smtClean="0">
                <a:solidFill>
                  <a:schemeClr val="tx1"/>
                </a:solidFill>
              </a:rPr>
              <a:t>f</a:t>
            </a:r>
            <a:r>
              <a:rPr lang="en-US" sz="2000" b="0" dirty="0" smtClean="0">
                <a:solidFill>
                  <a:schemeClr val="tx1"/>
                </a:solidFill>
              </a:rPr>
              <a:t> ( 1 - |</a:t>
            </a:r>
            <a:r>
              <a:rPr lang="el-GR" sz="2000" b="0" dirty="0" smtClean="0">
                <a:solidFill>
                  <a:schemeClr val="tx1"/>
                </a:solidFill>
              </a:rPr>
              <a:t>Γ</a:t>
            </a:r>
            <a:r>
              <a:rPr lang="en-US" sz="2000" b="0" dirty="0" smtClean="0">
                <a:solidFill>
                  <a:schemeClr val="tx1"/>
                </a:solidFill>
              </a:rPr>
              <a:t>|)</a:t>
            </a: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a:r>
            <a:br>
              <a:rPr lang="en-US" sz="2700" b="0" dirty="0" smtClean="0">
                <a:solidFill>
                  <a:schemeClr val="tx1"/>
                </a:solidFill>
              </a:rPr>
            </a:br>
            <a:r>
              <a:rPr lang="en-US" sz="2700" b="0" dirty="0" smtClean="0">
                <a:solidFill>
                  <a:schemeClr val="tx1"/>
                </a:solidFill>
              </a:rPr>
              <a:t>		         </a:t>
            </a:r>
            <a:r>
              <a:rPr lang="en-US" b="0" dirty="0" smtClean="0">
                <a:solidFill>
                  <a:schemeClr val="tx1"/>
                </a:solidFill>
              </a:rPr>
              <a:t/>
            </a:r>
            <a:br>
              <a:rPr lang="en-US" b="0" dirty="0" smtClean="0">
                <a:solidFill>
                  <a:schemeClr val="tx1"/>
                </a:solidFill>
              </a:rPr>
            </a:br>
            <a:r>
              <a:rPr lang="en-US" b="0" dirty="0" smtClean="0">
                <a:solidFill>
                  <a:schemeClr val="tx1"/>
                </a:solidFill>
              </a:rPr>
              <a:t>	</a:t>
            </a:r>
            <a:br>
              <a:rPr lang="en-US" b="0" dirty="0" smtClean="0">
                <a:solidFill>
                  <a:schemeClr val="tx1"/>
                </a:solidFill>
              </a:rPr>
            </a:br>
            <a:r>
              <a:rPr lang="en-US" b="0" dirty="0" smtClean="0">
                <a:solidFill>
                  <a:schemeClr val="tx1"/>
                </a:solidFill>
              </a:rPr>
              <a:t>                    		</a:t>
            </a:r>
            <a:r>
              <a:rPr lang="en-US" dirty="0" smtClean="0"/>
              <a:t/>
            </a:r>
            <a:br>
              <a:rPr lang="en-US" dirty="0" smtClean="0"/>
            </a:br>
            <a:r>
              <a:rPr lang="en-US" dirty="0" smtClean="0">
                <a:solidFill>
                  <a:srgbClr val="FFFF00"/>
                </a:solidFill>
              </a:rPr>
              <a:t>      </a:t>
            </a:r>
            <a:r>
              <a:rPr lang="en-US" sz="2900" dirty="0" smtClean="0">
                <a:solidFill>
                  <a:srgbClr val="FFFF00"/>
                </a:solidFill>
              </a:rPr>
              <a:t>VSWR also represents the ratio of 	maximum and minimum voltages</a:t>
            </a:r>
            <a:br>
              <a:rPr lang="en-US" sz="2900" dirty="0" smtClean="0">
                <a:solidFill>
                  <a:srgbClr val="FFFF00"/>
                </a:solidFill>
              </a:rPr>
            </a:br>
            <a:r>
              <a:rPr lang="en-US" sz="2900" dirty="0" smtClean="0">
                <a:solidFill>
                  <a:srgbClr val="FFFF00"/>
                </a:solidFill>
              </a:rPr>
              <a:t>	 on a transmission line:</a:t>
            </a:r>
            <a:r>
              <a:rPr lang="en-US" dirty="0" smtClean="0">
                <a:solidFill>
                  <a:srgbClr val="FFFF00"/>
                </a:solidFill>
              </a:rPr>
              <a:t/>
            </a:r>
            <a:br>
              <a:rPr lang="en-US" dirty="0" smtClean="0">
                <a:solidFill>
                  <a:srgbClr val="FFFF00"/>
                </a:solidFill>
              </a:rPr>
            </a:br>
            <a:r>
              <a:rPr lang="en-US" dirty="0" smtClean="0">
                <a:solidFill>
                  <a:srgbClr val="FFFF00"/>
                </a:solidFill>
              </a:rPr>
              <a:t/>
            </a:r>
            <a:br>
              <a:rPr lang="en-US" dirty="0" smtClean="0">
                <a:solidFill>
                  <a:srgbClr val="FFFF00"/>
                </a:solidFill>
              </a:rPr>
            </a:br>
            <a:r>
              <a:rPr lang="en-US" sz="4000" dirty="0" smtClean="0">
                <a:solidFill>
                  <a:srgbClr val="FFFF00"/>
                </a:solidFill>
              </a:rPr>
              <a:t>		</a:t>
            </a:r>
            <a:r>
              <a:rPr lang="en-US" sz="2300" b="0" dirty="0" smtClean="0">
                <a:solidFill>
                  <a:schemeClr val="tx1"/>
                </a:solidFill>
              </a:rPr>
              <a:t>VSWR = v</a:t>
            </a:r>
            <a:r>
              <a:rPr lang="en-US" sz="2300" b="0" baseline="-25000" dirty="0" smtClean="0">
                <a:solidFill>
                  <a:schemeClr val="tx1"/>
                </a:solidFill>
              </a:rPr>
              <a:t>max</a:t>
            </a:r>
            <a:r>
              <a:rPr lang="en-US" sz="2300" b="0" dirty="0" smtClean="0">
                <a:solidFill>
                  <a:schemeClr val="tx1"/>
                </a:solidFill>
              </a:rPr>
              <a:t> / </a:t>
            </a:r>
            <a:r>
              <a:rPr lang="en-US" sz="2300" b="0" dirty="0" err="1" smtClean="0">
                <a:solidFill>
                  <a:schemeClr val="tx1"/>
                </a:solidFill>
              </a:rPr>
              <a:t>v</a:t>
            </a:r>
            <a:r>
              <a:rPr lang="en-US" sz="2300" b="0" baseline="-25000" dirty="0" err="1" smtClean="0">
                <a:solidFill>
                  <a:schemeClr val="tx1"/>
                </a:solidFill>
              </a:rPr>
              <a:t>min</a:t>
            </a:r>
            <a:r>
              <a:rPr lang="en-US" sz="2300" b="0" dirty="0" smtClean="0">
                <a:solidFill>
                  <a:schemeClr val="tx1"/>
                </a:solidFill>
              </a:rPr>
              <a:t/>
            </a:r>
            <a:br>
              <a:rPr lang="en-US" sz="2300" b="0" dirty="0" smtClean="0">
                <a:solidFill>
                  <a:schemeClr val="tx1"/>
                </a:solidFill>
              </a:rPr>
            </a:br>
            <a:r>
              <a:rPr lang="en-US" sz="2300" dirty="0" smtClean="0">
                <a:solidFill>
                  <a:srgbClr val="FFFF00"/>
                </a:solidFill>
              </a:rPr>
              <a:t/>
            </a:r>
            <a:br>
              <a:rPr lang="en-US" sz="2300" dirty="0" smtClean="0">
                <a:solidFill>
                  <a:srgbClr val="FFFF00"/>
                </a:solidFill>
              </a:rPr>
            </a:br>
            <a:r>
              <a:rPr lang="en-US" sz="2300" dirty="0" smtClean="0">
                <a:solidFill>
                  <a:srgbClr val="FFFF00"/>
                </a:solidFill>
              </a:rPr>
              <a:t>		</a:t>
            </a:r>
            <a:r>
              <a:rPr lang="en-US" sz="2300" b="0" dirty="0" smtClean="0">
                <a:solidFill>
                  <a:schemeClr val="tx1"/>
                </a:solidFill>
              </a:rPr>
              <a:t>where:</a:t>
            </a:r>
            <a:br>
              <a:rPr lang="en-US" sz="2300" b="0" dirty="0" smtClean="0">
                <a:solidFill>
                  <a:schemeClr val="tx1"/>
                </a:solidFill>
              </a:rPr>
            </a:br>
            <a:r>
              <a:rPr lang="en-US" sz="2300" dirty="0" smtClean="0"/>
              <a:t/>
            </a:r>
            <a:br>
              <a:rPr lang="en-US" sz="2300" dirty="0" smtClean="0"/>
            </a:br>
            <a:r>
              <a:rPr lang="en-US" sz="2300" dirty="0" smtClean="0"/>
              <a:t>			</a:t>
            </a:r>
            <a:r>
              <a:rPr lang="en-US" sz="2300" b="0" dirty="0" smtClean="0">
                <a:solidFill>
                  <a:schemeClr val="tx1"/>
                </a:solidFill>
              </a:rPr>
              <a:t>v</a:t>
            </a:r>
            <a:r>
              <a:rPr lang="en-US" sz="2300" b="0" baseline="-25000" dirty="0" smtClean="0">
                <a:solidFill>
                  <a:schemeClr val="tx1"/>
                </a:solidFill>
              </a:rPr>
              <a:t>max</a:t>
            </a:r>
            <a:r>
              <a:rPr lang="en-US" sz="2300" b="0" dirty="0" smtClean="0">
                <a:solidFill>
                  <a:schemeClr val="tx1"/>
                </a:solidFill>
              </a:rPr>
              <a:t> = v</a:t>
            </a:r>
            <a:r>
              <a:rPr lang="en-US" sz="2300" b="0" baseline="-25000" dirty="0" smtClean="0">
                <a:solidFill>
                  <a:schemeClr val="tx1"/>
                </a:solidFill>
              </a:rPr>
              <a:t>f</a:t>
            </a:r>
            <a:r>
              <a:rPr lang="en-US" sz="2300" b="0" dirty="0" smtClean="0">
                <a:solidFill>
                  <a:schemeClr val="tx1"/>
                </a:solidFill>
              </a:rPr>
              <a:t> + |</a:t>
            </a:r>
            <a:r>
              <a:rPr lang="el-GR" sz="2300" b="0" dirty="0" smtClean="0">
                <a:solidFill>
                  <a:schemeClr val="tx1"/>
                </a:solidFill>
              </a:rPr>
              <a:t>Γ</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v</a:t>
            </a:r>
            <a:r>
              <a:rPr lang="en-US" sz="2300" b="0" baseline="-25000" dirty="0" smtClean="0">
                <a:solidFill>
                  <a:schemeClr val="tx1"/>
                </a:solidFill>
              </a:rPr>
              <a:t>f</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a:t>
            </a:r>
            <a:r>
              <a:rPr lang="en-US" sz="2300" b="0" dirty="0" err="1" smtClean="0">
                <a:solidFill>
                  <a:schemeClr val="tx1"/>
                </a:solidFill>
              </a:rPr>
              <a:t>v</a:t>
            </a:r>
            <a:r>
              <a:rPr lang="en-US" sz="2300" b="0" baseline="-25000" dirty="0" err="1" smtClean="0">
                <a:solidFill>
                  <a:schemeClr val="tx1"/>
                </a:solidFill>
              </a:rPr>
              <a:t>min</a:t>
            </a:r>
            <a:r>
              <a:rPr lang="en-US" sz="2300" b="0" dirty="0" smtClean="0">
                <a:solidFill>
                  <a:schemeClr val="tx1"/>
                </a:solidFill>
              </a:rPr>
              <a:t> = v</a:t>
            </a:r>
            <a:r>
              <a:rPr lang="en-US" sz="2300" b="0" baseline="-25000" dirty="0" smtClean="0">
                <a:solidFill>
                  <a:schemeClr val="tx1"/>
                </a:solidFill>
              </a:rPr>
              <a:t>f</a:t>
            </a:r>
            <a:r>
              <a:rPr lang="en-US" sz="2300" b="0" dirty="0" smtClean="0">
                <a:solidFill>
                  <a:schemeClr val="tx1"/>
                </a:solidFill>
              </a:rPr>
              <a:t> - |</a:t>
            </a:r>
            <a:r>
              <a:rPr lang="el-GR" sz="2300" b="0" dirty="0" smtClean="0">
                <a:solidFill>
                  <a:schemeClr val="tx1"/>
                </a:solidFill>
              </a:rPr>
              <a:t>Γ</a:t>
            </a:r>
            <a:r>
              <a:rPr lang="en-US" sz="2300" b="0" dirty="0" smtClean="0">
                <a:solidFill>
                  <a:schemeClr val="tx1"/>
                </a:solidFill>
              </a:rPr>
              <a:t>| </a:t>
            </a:r>
            <a:r>
              <a:rPr lang="en-US" sz="2000" b="0" dirty="0" smtClean="0">
                <a:solidFill>
                  <a:schemeClr val="tx1"/>
                </a:solidFill>
              </a:rPr>
              <a:t>x</a:t>
            </a:r>
            <a:r>
              <a:rPr lang="en-US" sz="2300" b="0" dirty="0" smtClean="0">
                <a:solidFill>
                  <a:schemeClr val="tx1"/>
                </a:solidFill>
              </a:rPr>
              <a:t> v</a:t>
            </a:r>
            <a:r>
              <a:rPr lang="en-US" sz="2300" b="0" baseline="-25000" dirty="0" smtClean="0">
                <a:solidFill>
                  <a:schemeClr val="tx1"/>
                </a:solidFill>
              </a:rPr>
              <a:t>f</a:t>
            </a:r>
            <a:br>
              <a:rPr lang="en-US" sz="2300" b="0" baseline="-25000" dirty="0" smtClean="0">
                <a:solidFill>
                  <a:schemeClr val="tx1"/>
                </a:solidFill>
              </a:rPr>
            </a:br>
            <a:r>
              <a:rPr lang="en-US" sz="2300" b="0" baseline="-25000" dirty="0" smtClean="0">
                <a:solidFill>
                  <a:schemeClr val="tx1"/>
                </a:solidFill>
              </a:rPr>
              <a:t/>
            </a:r>
            <a:br>
              <a:rPr lang="en-US" sz="2300" b="0" baseline="-25000" dirty="0" smtClean="0">
                <a:solidFill>
                  <a:schemeClr val="tx1"/>
                </a:solidFill>
              </a:rPr>
            </a:br>
            <a:r>
              <a:rPr lang="en-US" sz="2300" b="0" baseline="-25000" dirty="0" smtClean="0">
                <a:solidFill>
                  <a:schemeClr val="tx1"/>
                </a:solidFill>
              </a:rPr>
              <a:t>			</a:t>
            </a:r>
            <a:r>
              <a:rPr lang="en-US" sz="2300" b="0" dirty="0" smtClean="0">
                <a:solidFill>
                  <a:schemeClr val="tx1"/>
                </a:solidFill>
              </a:rPr>
              <a:t>v</a:t>
            </a:r>
            <a:r>
              <a:rPr lang="en-US" sz="2300" b="0" baseline="-25000" dirty="0" smtClean="0">
                <a:solidFill>
                  <a:schemeClr val="tx1"/>
                </a:solidFill>
              </a:rPr>
              <a:t>max</a:t>
            </a:r>
            <a:r>
              <a:rPr lang="en-US" sz="2300" b="0" dirty="0" smtClean="0">
                <a:solidFill>
                  <a:schemeClr val="tx1"/>
                </a:solidFill>
              </a:rPr>
              <a:t> = v</a:t>
            </a:r>
            <a:r>
              <a:rPr lang="en-US" sz="2300" b="0" baseline="-25000" dirty="0" smtClean="0">
                <a:solidFill>
                  <a:schemeClr val="tx1"/>
                </a:solidFill>
              </a:rPr>
              <a:t>f</a:t>
            </a:r>
            <a:r>
              <a:rPr lang="en-US" sz="2300" b="0" dirty="0" smtClean="0">
                <a:solidFill>
                  <a:schemeClr val="tx1"/>
                </a:solidFill>
              </a:rPr>
              <a:t> </a:t>
            </a:r>
            <a:r>
              <a:rPr lang="en-US" sz="2900" b="0" dirty="0" smtClean="0">
                <a:solidFill>
                  <a:schemeClr val="tx1"/>
                </a:solidFill>
              </a:rPr>
              <a:t>(</a:t>
            </a:r>
            <a:r>
              <a:rPr lang="en-US" sz="2300" b="0" dirty="0" smtClean="0">
                <a:solidFill>
                  <a:schemeClr val="tx1"/>
                </a:solidFill>
              </a:rPr>
              <a:t> 1 + |</a:t>
            </a:r>
            <a:r>
              <a:rPr lang="el-GR" sz="2300" b="0" dirty="0" smtClean="0">
                <a:solidFill>
                  <a:schemeClr val="tx1"/>
                </a:solidFill>
              </a:rPr>
              <a:t>Γ</a:t>
            </a:r>
            <a:r>
              <a:rPr lang="en-US" sz="2300" b="0" dirty="0" smtClean="0">
                <a:solidFill>
                  <a:schemeClr val="tx1"/>
                </a:solidFill>
              </a:rPr>
              <a:t>|</a:t>
            </a:r>
            <a:r>
              <a:rPr lang="en-US" sz="2900" b="0" dirty="0" smtClean="0">
                <a:solidFill>
                  <a:schemeClr val="tx1"/>
                </a:solidFill>
              </a:rPr>
              <a:t>)</a:t>
            </a:r>
            <a:r>
              <a:rPr lang="en-US" sz="2300" b="0" dirty="0" smtClean="0">
                <a:solidFill>
                  <a:schemeClr val="tx1"/>
                </a:solidFill>
              </a:rPr>
              <a:t/>
            </a:r>
            <a:br>
              <a:rPr lang="en-US" sz="2300" b="0" dirty="0" smtClean="0">
                <a:solidFill>
                  <a:schemeClr val="tx1"/>
                </a:solidFill>
              </a:rPr>
            </a:br>
            <a:r>
              <a:rPr lang="en-US" sz="2300" b="0" dirty="0" smtClean="0">
                <a:solidFill>
                  <a:schemeClr val="tx1"/>
                </a:solidFill>
              </a:rPr>
              <a:t>			</a:t>
            </a:r>
            <a:r>
              <a:rPr lang="en-US" sz="2300" b="0" dirty="0" err="1" smtClean="0">
                <a:solidFill>
                  <a:schemeClr val="tx1"/>
                </a:solidFill>
              </a:rPr>
              <a:t>v</a:t>
            </a:r>
            <a:r>
              <a:rPr lang="en-US" sz="2300" b="0" baseline="-25000" dirty="0" err="1" smtClean="0">
                <a:solidFill>
                  <a:schemeClr val="tx1"/>
                </a:solidFill>
              </a:rPr>
              <a:t>min</a:t>
            </a:r>
            <a:r>
              <a:rPr lang="en-US" sz="2300" b="0" dirty="0" smtClean="0">
                <a:solidFill>
                  <a:schemeClr val="tx1"/>
                </a:solidFill>
              </a:rPr>
              <a:t> = v</a:t>
            </a:r>
            <a:r>
              <a:rPr lang="en-US" sz="2300" b="0" baseline="-25000" dirty="0" smtClean="0">
                <a:solidFill>
                  <a:schemeClr val="tx1"/>
                </a:solidFill>
              </a:rPr>
              <a:t>f</a:t>
            </a:r>
            <a:r>
              <a:rPr lang="en-US" sz="2300" b="0" dirty="0" smtClean="0">
                <a:solidFill>
                  <a:schemeClr val="tx1"/>
                </a:solidFill>
              </a:rPr>
              <a:t> </a:t>
            </a:r>
            <a:r>
              <a:rPr lang="en-US" sz="2900" b="0" dirty="0" smtClean="0">
                <a:solidFill>
                  <a:schemeClr val="tx1"/>
                </a:solidFill>
              </a:rPr>
              <a:t>(</a:t>
            </a:r>
            <a:r>
              <a:rPr lang="en-US" sz="2300" b="0" dirty="0" smtClean="0">
                <a:solidFill>
                  <a:schemeClr val="tx1"/>
                </a:solidFill>
              </a:rPr>
              <a:t> 1 - |</a:t>
            </a:r>
            <a:r>
              <a:rPr lang="el-GR" sz="2300" b="0" dirty="0" smtClean="0">
                <a:solidFill>
                  <a:schemeClr val="tx1"/>
                </a:solidFill>
              </a:rPr>
              <a:t>Γ</a:t>
            </a:r>
            <a:r>
              <a:rPr lang="en-US" sz="2300" b="0" dirty="0" smtClean="0">
                <a:solidFill>
                  <a:schemeClr val="tx1"/>
                </a:solidFill>
              </a:rPr>
              <a:t>|</a:t>
            </a:r>
            <a:r>
              <a:rPr lang="en-US" sz="2900" b="0" dirty="0" smtClean="0">
                <a:solidFill>
                  <a:schemeClr val="tx1"/>
                </a:solidFill>
              </a:rPr>
              <a:t>)</a:t>
            </a:r>
            <a:r>
              <a:rPr lang="en-US" sz="2300" b="0" dirty="0" smtClean="0">
                <a:solidFill>
                  <a:schemeClr val="tx1"/>
                </a:solidFill>
              </a:rPr>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1516</TotalTime>
  <Words>192</Words>
  <Application>Microsoft Office PowerPoint</Application>
  <PresentationFormat>On-screen Show (4:3)</PresentationFormat>
  <Paragraphs>77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Aspect</vt:lpstr>
      <vt:lpstr>  </vt:lpstr>
      <vt:lpstr>            Thevenin’s Theorem and             Conservation of Energy:   Maximum power transfer occurs when the Load impedance is  equal to the complex conjugate of the Thevenin equivalent  Source Impedance    For resistive terminations, maximum power transfer occurs  when the source resistance equals the load resistance, also:   Load Power = Total Input Power  – Losses     (PL = Pt - Ploss), Load Power is power delivered to       Load, and in terms of Pf and Pr:    Load Power = Forward Power - Reflected Power - Losses     (PL = Pf – Pr – Ploss)    Both equations describe Conservation of Energy  After steady state is achieved;   Load Power = Tot Power (PL = Pt) for a lossless transmission line      </vt:lpstr>
      <vt:lpstr> For a coaxial line, Z0 represents    the Thevenin equivalent   impedance of the coaxial cable      then:   Maximum power transfer occurs when    ZL also = Z0 as a pure resistor   This is defined as a “Matched System”, with   0 reflected power</vt:lpstr>
      <vt:lpstr>Some definitions and derivations:  Special case – Lossless line:  Forward Power – Power injected into the transmission line:  Since Power, P = v2 / R, then Forward Power is:  Pf = vf2 / Z0     where Z0 = Line Impedance,         vf is forward voltage, and:  Reflected Power – Power rejected by the load and reflected back toward the source:  Pr = vr2 / Z0 </vt:lpstr>
      <vt:lpstr>   Rearrange terms, solve for  voltages:            _______   vf = √ (Pf x Z0)                _______   vr = √ (Pr x Z0) </vt:lpstr>
      <vt:lpstr>  Load Power:   Power delivered to the load:    For a resistive load:    PL = vL2 / RL     Solving for Load voltage:                                          _______    vL = √ (PL x RL)    vf, vr and vL are RMS, and RL  is in Ohms</vt:lpstr>
      <vt:lpstr>                        Define magnitude of Reflection  coefficient |Γ|, Return Loss, and VSWR:    |Γ| is the ratio of reflected voltage     divided by forward voltage    (Some technical references use ρ instead of Γ)    |Γ| = vr / vf     ---  vr = |Γ| x vf    Return Loss in dB = -20 x LOG (|Γ|) &gt;&gt;&gt; S11      Define Voltage Standing Wave Ratio (VSWR):    VSWR = ( 1 + |Γ| ) / ( 1 – |Γ| )    If vr = vf   then |Γ| = 1, and VSWR = ∞       </vt:lpstr>
      <vt:lpstr> Rearrange terms and solve for |Γ|:   |Γ| = (VSWR -1 ) / (VSWR + 1)      If |Γ| = 1, Forward Power equals    Reflected Power, vf = vr and No    power is delivered to the load; all of   the power is re-sent back to the source</vt:lpstr>
      <vt:lpstr> VSWR also represents the ratio of  maximum  and minimum voltages on a  transmission line:   VSWR = vmax / vmin    where:     vmax = vf + |Γ| x vf    vmin = vf - |Γ| x vf     vmax = vf ( 1 + |Γ|)    vmin = vf ( 1 - |Γ|)                                              VSWR also represents the ratio of  maximum and minimum voltages   on a transmission line:    VSWR = vmax / vmin    where:     vmax = vf + |Γ| x vf    vmin = vf - |Γ| x vf     vmax = vf ( 1 + |Γ|)    vmin = vf ( 1 - |Γ|)  </vt:lpstr>
      <vt:lpstr>         Solving for VSWR and Return Loss in                            terms of power:    Since vr = |Γ|  x vf, it can be shown that:              Pr = |Γ|2 x Pf  Return Loss in dB can also      be calculated as:              RLdB = 10 x LOG (Pf / Pr), also                                             ______    |Γ| = √ (Pr / Pf)    then:                              _______                  _______  VSWR =  [1 + √ (Pr / Pf ) ] / [ 1 - √ (Pr / Pf ) ]   Also, for a resistive load  (antenna at or very         close to resonance):     VSWR = RL / Z0, or Z0 / RL whichever gives a                                                                                  result greater than 1</vt:lpstr>
      <vt:lpstr>Define Forward Transmission Loss in dB (LF dB) and Efficiency Loss in dB:   Lf dB = -10 x LOG ( 1 -|Γ|2 )   -&gt; S21   Lf dB is also call efficiency loss in dB (ζ dB):   S21 is also called Insertion Loss   ζ dB = -10 x LOG (PL / Pt) or   ζ dB = 10 x LOG (Pt / PL)</vt:lpstr>
      <vt:lpstr> Examples:   A 50 ohm transmitter connected  to    a lossless 50 ohm line, terminated   in a resistive load, no matching  device (Xmt power = 100 watts)</vt:lpstr>
      <vt:lpstr> Example 1:   RL = 50 ohms (matched)   Since there is no matching device (tuner),  Transmitter output (Pt = Pf), and,  Pr = 0, since there is no reflected power:  PL = Pt = Pf  = 100 watts   VSWR = 1.0,    |Γ| = 0   Solve for vf  vL, and vr                  ______       ________  vf = √ (Pf x Z0) = √ (100 x 50) = 70.71 v RMS  vL = vf = 70.71 volts    vr = 0    </vt:lpstr>
      <vt:lpstr> Directional Wattmeter reads 100  watts Forward power and 0 watts  Reflected power, indicating the  matched condition.    Example 2:     Load Resistance = 100 ohms,     or 25 ohms, no matching device     Determine VSWR, vf vr vL |Γ| Pf            RLdB  Pr and PL    </vt:lpstr>
      <vt:lpstr>  For RL = 100 ohms:   VSWR = 100 / 50 = 2.0    For RL = 25 ohms:   VSWR = 50 / 25 = 2.0   Note that both loads produce the same  VSWR   Since VSWR for both loads is the same,  |Γ| for both loads must also be the same.  But what is the difference? </vt:lpstr>
      <vt:lpstr> Difference is not in the magnitude of  the reflection, but in the phase  of the  reflection.    If RL &gt; Z0, vr is in phase with vf and     adds to vf,  vL = vf + vr    If RL &lt; Z0, vr is out of phase with vf and     subtracts from vf, vL = vf - vr    vL is measured at the load; vr propagates   back to the source and either adds or    subtracts from vf depending on distance   on the line from load    </vt:lpstr>
      <vt:lpstr>     For either RL = 100 ohms or 25 ohms, assuming a  constant power system of 100 watts:                              _________   vf = √ (100 x 50 ) = 70.71 v   |Γ| = (VSWR – 1) / (VSWR + 1)    |Γ| = (2 – 1) / ( 2 + 1) = 0.3333   vr = |Γ| x vf = 0.3333 x 70.71 = 23.568                volts   RLdB = - 20 x LOG (23.568 / 70.71) =      9.54 dB ….. (S11)   Pf = 100 watts (assuming that Xmtr is         capable of delivering full power        into this mismatch)   Pr = |Γ|2 x 100 = 11.1 watts   PL = Pf – Pr = 100 – 11.1 = 88.9 w</vt:lpstr>
      <vt:lpstr> Does this violate Conservation of   Energy?  How can two different loads  yield the same delivered power?   Validity check -&gt; RL = 100 ohms    vf is in phase with vr then load voltage adds   vL= vf + vr   vL = 70.71 + 23.568 = 94.278 volts    Since Power = v2 / R, then,   Load Power, PL = vL2 / RL    PL = (94.278)2 / 100 = 88.9 watts   which agrees  with the previous result   </vt:lpstr>
      <vt:lpstr> Validity check when RL = 25 ohms:   Since RL &lt; Z0, vr is out of phase with vf and             subtracts:     vL = vf – vr  vL = 70.71 - 23.568 = 47.142 volts   PL = (47.142)2 / 25 = 88.9 watts, which also   agrees with previous      Therefore, conservation of energy is not  violated, and is validated for any equal VSWR  condition.   </vt:lpstr>
      <vt:lpstr>   Solving for Forward transmission     loss (Efficiency Loss dB or S21)    S21 = 10 x LOG (Pt / PL)  S21 = 10 x LOG (100 / 88.9)  S21 = 0.52 dB  Therefore, there is a 0.52 dB loss for an ideal lossless transmission line terminated in a VSWR of 2, with no matching device.</vt:lpstr>
      <vt:lpstr>  Using min / max voltages to compute    VSWR:    vmax = vf + vr = 70.71 + 23.568   vmax = 94.278 volts    vmin = vf – vr   vmin = 70.71 -23.568    vmin = 47.142 volts    VSWR = vmax / vmin   VSWR = 94.278  / 47.142 = 2  </vt:lpstr>
      <vt:lpstr>   Calculate Return Loss dB using    Forward and Reflected Power:     RLdB = 10 x LOG (100 / 11.1) =              9.54 dB   which agrees with the previous result that  used forward and reflected voltages</vt:lpstr>
      <vt:lpstr>        Interesting case:    RL = 0 (short circuit)  Pt = 100 w  No antenna tuner and Lossless Line  As before, Pt = 100 w, Pf = Pt, and vf = 70.71 volts Since the load is a short circuit, vL = 0  ….. Where did the voltage go?  Does this violate conservation of energy?  VSWR = Z0 / RL = ∞   &gt;&gt;&gt; No power is delivered to Load     since VSWR = ∞, |Γ| = 1       and vr = vf  But ZL &lt; Z0, then vr is out of phase with vf at the load  </vt:lpstr>
      <vt:lpstr>Two voltages appear at the load, vf, and vr, that are  equal in amplitude and opposite in phase                vf                                     vr                                    +                         =                    _____________       vL = 0 volts    They cancel and produce 0 volts (flat line) You, the observer, sees 0 volts, and assumes there is no load voltage, since you cannot separate vf and vr  vr propagates back to the source generating reflected power Conservation of energy is not violated  </vt:lpstr>
      <vt:lpstr> Some important points to remember:   1. Forward power and Reflected power       values are constant no matter        position on a lossless transmission line   2. vf and vr are vector quantities in        magnitude and phase, and can only be         separately measured by using a directional      coupler.  The actual voltages and currents        along a mismatched transmission line will vary      depending on VSWR, position and / or line      length.  </vt:lpstr>
      <vt:lpstr>3.  For a perfectly matched lossless line, vf = vL and is  constant no matter line length or position  4.  VSWR = 1, Pf = PL  Pr = 0, and |Γ| = 0 for a perfectly  matched lossless line  5.  System efficiency, (ζ), can be calculated from:  ζ = {PL / Pt} x 100%  6.  Efficiency Loss in dB (LdB) is calculated from:  -10 x LOG (ζ /100) and is the same as Forward  transmission loss (S21), in dB    7.  When an antenna tuner is used, Reflected Power is not lost  power, and may contribute to power delivered to the load  (Will be discussed later in this presentation)  </vt:lpstr>
      <vt:lpstr>8.  For a lossless line, VSWR is constant, and does  not change  with line length.  9.   Effective radiated power from an antenna is the  product of power delivered to the antenna,  (Load Power), times the isotropic antenna  gain, where  antenna gain (directivity), is  expressed as a power ratio    ERP = PL x Ga           If antenna gain is in dB, (dBi), then    ERP = PL x 10(dBi/10) </vt:lpstr>
      <vt:lpstr>        Transmission Line Time delay   Fundamental wave equation:  d = c0 x t  (Distance = rate x time)  d =Distance of travel in meters  c0 = speed of light in free space, ≈ (3 x 108 meters / sec)  t = time in seconds     Solving for t, and redefining t as time delay (td):  td= d / c0 in free space  but waves travel slower in cable due to the  velocity factor (VF)   Then, in cable, substituting cable length in feet as  distance, (Lfeet = d, 1 meter ≈ 3.2808 feet)  One way Time delay in nano seconds:  td nsec = 1.0157 x Lfeet / VF  </vt:lpstr>
      <vt:lpstr>     Two special cases:   1.  Line length an integer number of half     waves long, (Integers, 1, 2, 3, 4, etc.):   Since free space wavelength, λ0 = c0 / FHz   Using feet and MHz, λ0 feet = 984.3 / FMHz  In transmission lines, velocity of propagation is  reduced by velocity factor, VF, then:     λcable = 984.3 x VF / FMHz,    and ½ λcable= 492.15 x VF / ( FMHz)   Conditions on a lossless transmission line repeat  every integer number of half wave lengths of line;  lines that are an integer number of half waves long  are called Impedance Repeaters      </vt:lpstr>
      <vt:lpstr>2. Odd number of Quarter wave lengths of line,   (N =1, 3, 5, 7, etc):   ¼ λ cable = 246.08 x VF / FMHz    Conditions on the line invert every odd number of  quarter waves of line.  For example, vmax   becomes vmin and vice-versa every odd multiple  of quarter wave lengths along the line.   Therefore line lengths that are an odd numbers of  quarter wavelengths long are called Impedance  Inverters. </vt:lpstr>
      <vt:lpstr> Power Flow Analysis in Systems using  an Antenna Tuner, and lossy       transmission line    Analysis is more complex since Forward   and Reflected Voltages are modified by the   impedance matching action of the tuner,   and also, vf and vr voltages are attenuated   as they travel along the line.      Results are facilitated by using a    spreadsheet               </vt:lpstr>
      <vt:lpstr>      Definition of Impedance Matching:    Impedance matching device satisfies 2 conditions:  1. Transform output voltage and                         current (vout and iout to new values of vin and iin   2.  Satisfy condition #1, above, in a     lossless fashion so that Pin = Pout  Input Impedance, Zin = vin / iin  Output Impedance, Zout = vout / iout   For resistive sources and loads:  Pin = vin x iin  Pout = vout x iout    If matching circuit is ideal and has no loss:         vin x iin = vout x iout</vt:lpstr>
      <vt:lpstr> Antenna System for Analysis:   Note location of Directional Wattmeter, after         the Antenna Tuner:</vt:lpstr>
      <vt:lpstr>        Examine what happens in a  transmission line when the Antenna  Tuner is adjusted for  a perfect match   Spreadsheet will look for possible failures in   the Antenna Tuner and / or Antenna system  due to mismatches in the system, and    calculate power flow within the antenna /   transmission line system.      The antenna system includes:    Baluns / Ununs    Traps / Loading Coils    Stubs / Phasing lines    Etc.</vt:lpstr>
      <vt:lpstr>  Case studies:    For all 7 cases:    Tuner / Antenna rated at 300 watts,   100 watt transmitter (no turn-down)     1.  VSWR = 1, ≈ Lossless Line    2.  VSWR = 1, 50 feet of line,                   0.6 dB loss / 100 ft    3.  VSWR = 2, same line as 2    4.  VSWR = 3, same line as 2    5.  VSWR = 10, same line as 2    6.  VSWR = 20, same line as 2    7.  VSWR = 20 ≈ Lossless line</vt:lpstr>
      <vt:lpstr>  Final Comments:   Why do some transmitters need to reduce   output power when loaded in a relatively minor mismatch?   For example a VSWR of 2 produces only  about 11% reflected power, yet most  manufacturers favor turn-down starting at about  2.0 VSWR, some even at a VSWR of 1.5   Are transmitter designs so marginal that they  cannot tolerate 11% or less reflected energy? </vt:lpstr>
      <vt:lpstr>              Consider a VSWR of 2, which corresponds to a |Γ| of 0.3333; where maximum voltage or current in this system is 33.33% higher than nominal rated. So failures could result from excess voltage or current, and not necessarily only due to reflected power.  Vacuum tube final amplifiers are more tolerant of mismatch, and are usually more rugged.  Regardless, tubes operate at high B+ voltages and other components in the amplifier may operate at high RF current levels; where a 33% increase could be damaging.  Thus, most tube amplifiers still require some type of protection.  Also, tube circuits are high impedance output stages that require a form of matching to drive low impedance loads.  In other words, the antenna tuner is built in to the amplifier as part of the design; they can adjust the output matching network (PI network), to accommodate a up to ≈ 10 to 1 VSWR.</vt:lpstr>
      <vt:lpstr>Solid state output amplifiers are usually broadband devices that are designed to provide power into a rated load.  They do not have a tuned matching network built into the output, and can be modeled as current sources.  These amplifiers are designed to operate within a required “Load Line” range, for rated output, rated efficiency, and dissipated power.  Outside of this Load Line region, efficiency deteriorates rapidly, and device dissipation quickly rises, and could over heat the solid state junction ( in less than 1 msec)  So, solid state amplifiers not only have to contend with excess voltage and/or current due to mismatches, but also have to contend with efficiency degradation.  Thus, power turn down is necessary to protect the devices.</vt:lpstr>
      <vt:lpstr>     Questions or Comments?   </vt:lpstr>
      <vt:lpstr> Email me if you want a copy of this  presentation or spreadsheet:    dmkozma@optonline.net    Thank you and hope    to see you on the air.          Mike     WY2U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dmkozma@optonline.net</dc:creator>
  <cp:lastModifiedBy>dmkozma@optonline.net</cp:lastModifiedBy>
  <cp:revision>372</cp:revision>
  <dcterms:created xsi:type="dcterms:W3CDTF">2019-10-22T20:14:09Z</dcterms:created>
  <dcterms:modified xsi:type="dcterms:W3CDTF">2019-12-01T14:00:30Z</dcterms:modified>
</cp:coreProperties>
</file>