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71" r:id="rId12"/>
    <p:sldId id="266" r:id="rId13"/>
    <p:sldId id="265" r:id="rId14"/>
    <p:sldId id="267" r:id="rId15"/>
    <p:sldId id="269" r:id="rId16"/>
    <p:sldId id="268" r:id="rId17"/>
    <p:sldId id="272" r:id="rId18"/>
    <p:sldId id="273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B140-F7DC-4573-B86E-2DBD030D6993}" type="datetimeFigureOut">
              <a:rPr lang="de-DE" smtClean="0"/>
              <a:pPr/>
              <a:t>06.11.2012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A0D4-0D8C-4EF0-8345-1F00BEE0905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B140-F7DC-4573-B86E-2DBD030D6993}" type="datetimeFigureOut">
              <a:rPr lang="de-DE" smtClean="0"/>
              <a:pPr/>
              <a:t>06.11.2012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A0D4-0D8C-4EF0-8345-1F00BEE0905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B140-F7DC-4573-B86E-2DBD030D6993}" type="datetimeFigureOut">
              <a:rPr lang="de-DE" smtClean="0"/>
              <a:pPr/>
              <a:t>06.11.2012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A0D4-0D8C-4EF0-8345-1F00BEE0905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B140-F7DC-4573-B86E-2DBD030D6993}" type="datetimeFigureOut">
              <a:rPr lang="de-DE" smtClean="0"/>
              <a:pPr/>
              <a:t>06.11.2012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A0D4-0D8C-4EF0-8345-1F00BEE0905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B140-F7DC-4573-B86E-2DBD030D6993}" type="datetimeFigureOut">
              <a:rPr lang="de-DE" smtClean="0"/>
              <a:pPr/>
              <a:t>06.11.2012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A0D4-0D8C-4EF0-8345-1F00BEE0905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B140-F7DC-4573-B86E-2DBD030D6993}" type="datetimeFigureOut">
              <a:rPr lang="de-DE" smtClean="0"/>
              <a:pPr/>
              <a:t>06.11.2012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A0D4-0D8C-4EF0-8345-1F00BEE0905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B140-F7DC-4573-B86E-2DBD030D6993}" type="datetimeFigureOut">
              <a:rPr lang="de-DE" smtClean="0"/>
              <a:pPr/>
              <a:t>06.11.2012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A0D4-0D8C-4EF0-8345-1F00BEE0905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B140-F7DC-4573-B86E-2DBD030D6993}" type="datetimeFigureOut">
              <a:rPr lang="de-DE" smtClean="0"/>
              <a:pPr/>
              <a:t>06.11.2012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A0D4-0D8C-4EF0-8345-1F00BEE0905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B140-F7DC-4573-B86E-2DBD030D6993}" type="datetimeFigureOut">
              <a:rPr lang="de-DE" smtClean="0"/>
              <a:pPr/>
              <a:t>06.11.2012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A0D4-0D8C-4EF0-8345-1F00BEE0905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B140-F7DC-4573-B86E-2DBD030D6993}" type="datetimeFigureOut">
              <a:rPr lang="de-DE" smtClean="0"/>
              <a:pPr/>
              <a:t>06.11.2012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A0D4-0D8C-4EF0-8345-1F00BEE0905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B140-F7DC-4573-B86E-2DBD030D6993}" type="datetimeFigureOut">
              <a:rPr lang="de-DE" smtClean="0"/>
              <a:pPr/>
              <a:t>06.11.2012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A0D4-0D8C-4EF0-8345-1F00BEE0905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DB140-F7DC-4573-B86E-2DBD030D6993}" type="datetimeFigureOut">
              <a:rPr lang="de-DE" smtClean="0"/>
              <a:pPr/>
              <a:t>06.11.2012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CA0D4-0D8C-4EF0-8345-1F00BEE0905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5400" dirty="0" smtClean="0">
                <a:latin typeface="Freestyle Script" pitchFamily="66" charset="0"/>
              </a:rPr>
              <a:t>Zeichentheorie I</a:t>
            </a:r>
            <a:endParaRPr lang="de-DE" sz="5400" dirty="0">
              <a:latin typeface="Freestyle Script" pitchFamily="66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1043608" y="1484784"/>
            <a:ext cx="208823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458" name="Picture 2" descr="http://www.glottopedia.de/images/2/26/Laterales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492896"/>
            <a:ext cx="3981450" cy="1895476"/>
          </a:xfrm>
          <a:prstGeom prst="rect">
            <a:avLst/>
          </a:prstGeom>
          <a:noFill/>
        </p:spPr>
      </p:pic>
      <p:cxnSp>
        <p:nvCxnSpPr>
          <p:cNvPr id="5" name="Gerade Verbindung 4"/>
          <p:cNvCxnSpPr>
            <a:stCxn id="3" idx="2"/>
            <a:endCxn id="3" idx="6"/>
          </p:cNvCxnSpPr>
          <p:nvPr/>
        </p:nvCxnSpPr>
        <p:spPr>
          <a:xfrm>
            <a:off x="1043608" y="1941984"/>
            <a:ext cx="2088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6228184" y="1124744"/>
            <a:ext cx="208823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323528" y="3789040"/>
            <a:ext cx="208823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6732240" y="4797152"/>
            <a:ext cx="208823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1475656" y="5229200"/>
            <a:ext cx="208823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/>
          <p:nvPr/>
        </p:nvCxnSpPr>
        <p:spPr>
          <a:xfrm>
            <a:off x="323528" y="4221088"/>
            <a:ext cx="2088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6228184" y="1556792"/>
            <a:ext cx="2088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732240" y="5229200"/>
            <a:ext cx="2088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1475656" y="5733256"/>
            <a:ext cx="2088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683568" y="548680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>
                <a:latin typeface="Freestyle Script" pitchFamily="66" charset="0"/>
              </a:rPr>
              <a:t>Das Zeichensystem</a:t>
            </a:r>
            <a:endParaRPr lang="de-DE" sz="3600" dirty="0">
              <a:latin typeface="Freestyle Script" pitchFamily="66" charset="0"/>
            </a:endParaRPr>
          </a:p>
        </p:txBody>
      </p:sp>
      <p:cxnSp>
        <p:nvCxnSpPr>
          <p:cNvPr id="20" name="Gerade Verbindung mit Pfeil 19"/>
          <p:cNvCxnSpPr/>
          <p:nvPr/>
        </p:nvCxnSpPr>
        <p:spPr>
          <a:xfrm flipV="1">
            <a:off x="3203848" y="4365104"/>
            <a:ext cx="432048" cy="86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2483768" y="4005064"/>
            <a:ext cx="504056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3" idx="5"/>
          </p:cNvCxnSpPr>
          <p:nvPr/>
        </p:nvCxnSpPr>
        <p:spPr>
          <a:xfrm>
            <a:off x="2826025" y="2265273"/>
            <a:ext cx="377823" cy="5156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5652120" y="1916832"/>
            <a:ext cx="648072" cy="792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5724128" y="4149080"/>
            <a:ext cx="1008112" cy="86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1331640" y="2420888"/>
            <a:ext cx="144016" cy="12961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H="1" flipV="1">
            <a:off x="323528" y="548680"/>
            <a:ext cx="864096" cy="10081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7" idx="4"/>
            <a:endCxn id="9" idx="1"/>
          </p:cNvCxnSpPr>
          <p:nvPr/>
        </p:nvCxnSpPr>
        <p:spPr>
          <a:xfrm>
            <a:off x="1367644" y="4703440"/>
            <a:ext cx="413827" cy="6596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H="1">
            <a:off x="179512" y="2060848"/>
            <a:ext cx="72008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H="1" flipV="1">
            <a:off x="0" y="3501008"/>
            <a:ext cx="395536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H="1">
            <a:off x="0" y="4653136"/>
            <a:ext cx="611560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H="1">
            <a:off x="1043608" y="6021288"/>
            <a:ext cx="576064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2771800" y="6165304"/>
            <a:ext cx="288032" cy="6926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1043608" y="1484784"/>
            <a:ext cx="208823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458" name="Picture 2" descr="http://www.glottopedia.de/images/2/26/Laterales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492896"/>
            <a:ext cx="3981450" cy="1895476"/>
          </a:xfrm>
          <a:prstGeom prst="rect">
            <a:avLst/>
          </a:prstGeom>
          <a:noFill/>
        </p:spPr>
      </p:pic>
      <p:cxnSp>
        <p:nvCxnSpPr>
          <p:cNvPr id="5" name="Gerade Verbindung 4"/>
          <p:cNvCxnSpPr>
            <a:stCxn id="3" idx="2"/>
            <a:endCxn id="3" idx="6"/>
          </p:cNvCxnSpPr>
          <p:nvPr/>
        </p:nvCxnSpPr>
        <p:spPr>
          <a:xfrm>
            <a:off x="1043608" y="1941984"/>
            <a:ext cx="2088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6228184" y="1124744"/>
            <a:ext cx="208823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323528" y="3789040"/>
            <a:ext cx="208823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6732240" y="4797152"/>
            <a:ext cx="208823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1475656" y="5229200"/>
            <a:ext cx="208823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/>
          <p:nvPr/>
        </p:nvCxnSpPr>
        <p:spPr>
          <a:xfrm>
            <a:off x="323528" y="4221088"/>
            <a:ext cx="2088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6228184" y="1556792"/>
            <a:ext cx="2088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732240" y="5229200"/>
            <a:ext cx="2088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1475656" y="5733256"/>
            <a:ext cx="2088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683568" y="548680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>
                <a:latin typeface="Freestyle Script" pitchFamily="66" charset="0"/>
              </a:rPr>
              <a:t>Das Zeichensystem</a:t>
            </a:r>
            <a:endParaRPr lang="de-DE" sz="3600" dirty="0">
              <a:latin typeface="Freestyle Script" pitchFamily="66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6444208" y="2852936"/>
            <a:ext cx="2843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Arbitrarität der Verbindung von Signifikat und Signifikant</a:t>
            </a:r>
          </a:p>
          <a:p>
            <a:r>
              <a:rPr lang="de-DE" dirty="0" smtClean="0"/>
              <a:t>(eine </a:t>
            </a:r>
            <a:r>
              <a:rPr lang="de-DE" dirty="0" err="1" smtClean="0"/>
              <a:t>Äquivalenzbeziehung</a:t>
            </a:r>
            <a:r>
              <a:rPr lang="de-DE" dirty="0" smtClean="0"/>
              <a:t>)</a:t>
            </a:r>
            <a:endParaRPr lang="de-DE" dirty="0"/>
          </a:p>
        </p:txBody>
      </p:sp>
      <p:cxnSp>
        <p:nvCxnSpPr>
          <p:cNvPr id="20" name="Gerade Verbindung mit Pfeil 19"/>
          <p:cNvCxnSpPr/>
          <p:nvPr/>
        </p:nvCxnSpPr>
        <p:spPr>
          <a:xfrm flipV="1">
            <a:off x="3203848" y="4365104"/>
            <a:ext cx="432048" cy="86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2483768" y="4005064"/>
            <a:ext cx="504056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3" idx="5"/>
          </p:cNvCxnSpPr>
          <p:nvPr/>
        </p:nvCxnSpPr>
        <p:spPr>
          <a:xfrm>
            <a:off x="2826025" y="2265273"/>
            <a:ext cx="377823" cy="5156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5652120" y="1916832"/>
            <a:ext cx="648072" cy="792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5724128" y="4149080"/>
            <a:ext cx="1008112" cy="86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3419872" y="4797152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Differenz zwischen den Zeichen eines Zeichensystems</a:t>
            </a:r>
            <a:endParaRPr lang="de-DE" dirty="0">
              <a:solidFill>
                <a:schemeClr val="accent1"/>
              </a:solidFill>
            </a:endParaRPr>
          </a:p>
        </p:txBody>
      </p:sp>
      <p:cxnSp>
        <p:nvCxnSpPr>
          <p:cNvPr id="31" name="Gerade Verbindung mit Pfeil 30"/>
          <p:cNvCxnSpPr/>
          <p:nvPr/>
        </p:nvCxnSpPr>
        <p:spPr>
          <a:xfrm flipH="1">
            <a:off x="1331640" y="2420888"/>
            <a:ext cx="144016" cy="12961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H="1" flipV="1">
            <a:off x="323528" y="548680"/>
            <a:ext cx="864096" cy="10081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7" idx="4"/>
            <a:endCxn id="9" idx="1"/>
          </p:cNvCxnSpPr>
          <p:nvPr/>
        </p:nvCxnSpPr>
        <p:spPr>
          <a:xfrm>
            <a:off x="1367644" y="4703440"/>
            <a:ext cx="413827" cy="6596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H="1">
            <a:off x="179512" y="2060848"/>
            <a:ext cx="72008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H="1" flipV="1">
            <a:off x="0" y="3501008"/>
            <a:ext cx="395536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H="1">
            <a:off x="0" y="4653136"/>
            <a:ext cx="611560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H="1">
            <a:off x="1043608" y="6021288"/>
            <a:ext cx="576064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2771800" y="6165304"/>
            <a:ext cx="288032" cy="6926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Vorstellung-Lautbil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1" y="1844824"/>
            <a:ext cx="3168352" cy="1600017"/>
          </a:xfrm>
          <a:prstGeom prst="rect">
            <a:avLst/>
          </a:prstGeom>
          <a:noFill/>
        </p:spPr>
      </p:pic>
      <p:sp>
        <p:nvSpPr>
          <p:cNvPr id="3" name="Textfeld 2"/>
          <p:cNvSpPr txBox="1"/>
          <p:nvPr/>
        </p:nvSpPr>
        <p:spPr>
          <a:xfrm>
            <a:off x="611560" y="2060848"/>
            <a:ext cx="42484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/>
              <a:t>Das dyadische (zweigliedrige) Zeichenmodell nach Ferdinand de Saussure:</a:t>
            </a:r>
            <a:endParaRPr lang="de-DE" sz="2200" dirty="0"/>
          </a:p>
        </p:txBody>
      </p:sp>
      <p:sp>
        <p:nvSpPr>
          <p:cNvPr id="4" name="Gleichschenkliges Dreieck 3"/>
          <p:cNvSpPr/>
          <p:nvPr/>
        </p:nvSpPr>
        <p:spPr>
          <a:xfrm>
            <a:off x="5364088" y="4293096"/>
            <a:ext cx="2664296" cy="129614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084168" y="4005064"/>
            <a:ext cx="1199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Interpretant</a:t>
            </a:r>
            <a:endParaRPr lang="de-DE" sz="1600" dirty="0"/>
          </a:p>
        </p:txBody>
      </p:sp>
      <p:sp>
        <p:nvSpPr>
          <p:cNvPr id="6" name="Textfeld 5"/>
          <p:cNvSpPr txBox="1"/>
          <p:nvPr/>
        </p:nvSpPr>
        <p:spPr>
          <a:xfrm>
            <a:off x="7668344" y="558924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Objekt</a:t>
            </a:r>
            <a:endParaRPr lang="de-DE" sz="1600" dirty="0"/>
          </a:p>
        </p:txBody>
      </p:sp>
      <p:sp>
        <p:nvSpPr>
          <p:cNvPr id="7" name="Textfeld 6"/>
          <p:cNvSpPr txBox="1"/>
          <p:nvPr/>
        </p:nvSpPr>
        <p:spPr>
          <a:xfrm>
            <a:off x="4788024" y="5589240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Zeichen</a:t>
            </a:r>
            <a:endParaRPr lang="de-DE" sz="1600" dirty="0"/>
          </a:p>
        </p:txBody>
      </p:sp>
      <p:sp>
        <p:nvSpPr>
          <p:cNvPr id="8" name="Textfeld 7"/>
          <p:cNvSpPr txBox="1"/>
          <p:nvPr/>
        </p:nvSpPr>
        <p:spPr>
          <a:xfrm>
            <a:off x="539552" y="4293096"/>
            <a:ext cx="4824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/>
              <a:t>Das </a:t>
            </a:r>
            <a:r>
              <a:rPr lang="de-DE" sz="2200" dirty="0" err="1" smtClean="0"/>
              <a:t>triadische</a:t>
            </a:r>
            <a:r>
              <a:rPr lang="de-DE" sz="2200" dirty="0" smtClean="0"/>
              <a:t> (dreigliedrige) Zeichenmodell nach Charles S. Peirce:</a:t>
            </a:r>
            <a:endParaRPr lang="de-DE" sz="2200" dirty="0"/>
          </a:p>
        </p:txBody>
      </p:sp>
      <p:sp>
        <p:nvSpPr>
          <p:cNvPr id="9" name="Textfeld 8"/>
          <p:cNvSpPr txBox="1"/>
          <p:nvPr/>
        </p:nvSpPr>
        <p:spPr>
          <a:xfrm>
            <a:off x="3491880" y="836712"/>
            <a:ext cx="1909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>
                <a:latin typeface="Freestyle Script" pitchFamily="66" charset="0"/>
              </a:rPr>
              <a:t>Zeichenmodelle</a:t>
            </a:r>
            <a:endParaRPr lang="de-DE" sz="3600" dirty="0">
              <a:latin typeface="Freestyle Scrip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Umberto Ec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2073830" cy="2592288"/>
          </a:xfrm>
          <a:prstGeom prst="rect">
            <a:avLst/>
          </a:prstGeom>
          <a:noFill/>
        </p:spPr>
      </p:pic>
      <p:sp>
        <p:nvSpPr>
          <p:cNvPr id="3" name="Wolkenförmige Legende 2"/>
          <p:cNvSpPr/>
          <p:nvPr/>
        </p:nvSpPr>
        <p:spPr>
          <a:xfrm>
            <a:off x="2843808" y="260648"/>
            <a:ext cx="4104456" cy="1512168"/>
          </a:xfrm>
          <a:prstGeom prst="cloudCallou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latin typeface="Jokerman" pitchFamily="82" charset="0"/>
              </a:rPr>
              <a:t>„Bauchschmerzen“</a:t>
            </a:r>
            <a:endParaRPr lang="de-DE" sz="2000" dirty="0">
              <a:latin typeface="Jokerman" pitchFamily="82" charset="0"/>
            </a:endParaRPr>
          </a:p>
        </p:txBody>
      </p:sp>
      <p:sp>
        <p:nvSpPr>
          <p:cNvPr id="4" name="Abgerundete rechteckige Legende 3"/>
          <p:cNvSpPr/>
          <p:nvPr/>
        </p:nvSpPr>
        <p:spPr>
          <a:xfrm>
            <a:off x="3419872" y="3573016"/>
            <a:ext cx="2592288" cy="1152128"/>
          </a:xfrm>
          <a:prstGeom prst="wedgeRoundRectCallout">
            <a:avLst>
              <a:gd name="adj1" fmla="val -55022"/>
              <a:gd name="adj2" fmla="val -113327"/>
              <a:gd name="adj3" fmla="val 16667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mal au </a:t>
            </a:r>
            <a:r>
              <a:rPr lang="de-DE" sz="2400" dirty="0" err="1" smtClean="0"/>
              <a:t>ventre</a:t>
            </a:r>
            <a:endParaRPr lang="de-DE" sz="2400" dirty="0"/>
          </a:p>
        </p:txBody>
      </p:sp>
      <p:sp>
        <p:nvSpPr>
          <p:cNvPr id="5" name="Textfeld 4"/>
          <p:cNvSpPr txBox="1"/>
          <p:nvPr/>
        </p:nvSpPr>
        <p:spPr>
          <a:xfrm>
            <a:off x="899592" y="5157192"/>
            <a:ext cx="7488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 Zeichen kann als solches nur durch </a:t>
            </a:r>
            <a:r>
              <a:rPr lang="de-DE" dirty="0" err="1" smtClean="0"/>
              <a:t>Inbeziehungssetzung</a:t>
            </a:r>
            <a:r>
              <a:rPr lang="de-DE" dirty="0" smtClean="0"/>
              <a:t> mit einem andern Zeichen durch einen </a:t>
            </a:r>
            <a:r>
              <a:rPr lang="de-DE" dirty="0" err="1" smtClean="0"/>
              <a:t>Interpretanten</a:t>
            </a:r>
            <a:r>
              <a:rPr lang="de-DE" dirty="0" smtClean="0"/>
              <a:t> </a:t>
            </a:r>
            <a:r>
              <a:rPr lang="de-DE" i="1" dirty="0" smtClean="0"/>
              <a:t>(ein Terminus von Peirce, der keine Person bezeichnet)</a:t>
            </a:r>
            <a:r>
              <a:rPr lang="de-DE" dirty="0" smtClean="0"/>
              <a:t> im Rahmen einer Zeichenkette oder eines Zeichensystems bzw. Codes erkannt werden.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611560" y="764704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>
                <a:latin typeface="Freestyle Script" pitchFamily="66" charset="0"/>
              </a:rPr>
              <a:t>Was Sie schon kennen:</a:t>
            </a:r>
            <a:endParaRPr lang="de-DE" sz="3600" dirty="0">
              <a:latin typeface="Freestyle Script" pitchFamily="66" charset="0"/>
            </a:endParaRPr>
          </a:p>
        </p:txBody>
      </p:sp>
      <p:pic>
        <p:nvPicPr>
          <p:cNvPr id="4" name="Picture 4" descr="Vorstellung-Lautbil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700808"/>
            <a:ext cx="2138852" cy="1080120"/>
          </a:xfrm>
          <a:prstGeom prst="rect">
            <a:avLst/>
          </a:prstGeom>
          <a:noFill/>
        </p:spPr>
      </p:pic>
      <p:sp>
        <p:nvSpPr>
          <p:cNvPr id="5" name="Gleichschenkliges Dreieck 4"/>
          <p:cNvSpPr/>
          <p:nvPr/>
        </p:nvSpPr>
        <p:spPr>
          <a:xfrm>
            <a:off x="6804248" y="1772816"/>
            <a:ext cx="1440160" cy="91440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6444208" y="2636912"/>
            <a:ext cx="913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Zeichen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8100392" y="2636912"/>
            <a:ext cx="8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Objekt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948264" y="1484784"/>
            <a:ext cx="132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Interpretant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755576" y="1844824"/>
            <a:ext cx="174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Zeichenmodelle: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755576" y="3933056"/>
            <a:ext cx="2586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Kommunikationsmodelle: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419872" y="4221088"/>
            <a:ext cx="4968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Kontext</a:t>
            </a:r>
          </a:p>
          <a:p>
            <a:pPr algn="ctr"/>
            <a:r>
              <a:rPr lang="de-DE" dirty="0" smtClean="0"/>
              <a:t>Mitteilung</a:t>
            </a:r>
          </a:p>
          <a:p>
            <a:pPr algn="ctr"/>
            <a:r>
              <a:rPr lang="de-DE" dirty="0" smtClean="0"/>
              <a:t>Sender --------------------------------------Empfänger</a:t>
            </a:r>
          </a:p>
          <a:p>
            <a:pPr algn="ctr"/>
            <a:r>
              <a:rPr lang="de-DE" dirty="0" smtClean="0"/>
              <a:t>Kontakt </a:t>
            </a:r>
          </a:p>
          <a:p>
            <a:pPr algn="ctr"/>
            <a:r>
              <a:rPr lang="de-DE" dirty="0" smtClean="0"/>
              <a:t>Kode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563888" y="980728"/>
            <a:ext cx="1386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>
                <a:latin typeface="Freestyle Script" pitchFamily="66" charset="0"/>
              </a:rPr>
              <a:t>Intermezzo</a:t>
            </a:r>
            <a:endParaRPr lang="de-DE" sz="3600" dirty="0">
              <a:latin typeface="Freestyle Script" pitchFamily="66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539552" y="1844824"/>
            <a:ext cx="72223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Sprache ist ein Zeichensystem. </a:t>
            </a:r>
          </a:p>
          <a:p>
            <a:endParaRPr lang="de-DE" sz="2400" dirty="0" smtClean="0"/>
          </a:p>
          <a:p>
            <a:r>
              <a:rPr lang="de-DE" sz="2400" dirty="0" smtClean="0"/>
              <a:t>Ist Kunst auch ein Zeichensystem und also eine Sprache?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563888" y="4653136"/>
            <a:ext cx="4976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400" dirty="0" smtClean="0"/>
              <a:t>Sprache ist ein Kommunikationsmittel.</a:t>
            </a:r>
          </a:p>
          <a:p>
            <a:pPr algn="r"/>
            <a:endParaRPr lang="de-DE" sz="2400" dirty="0"/>
          </a:p>
          <a:p>
            <a:pPr algn="r"/>
            <a:r>
              <a:rPr lang="de-DE" sz="2400" dirty="0" smtClean="0"/>
              <a:t>Inwiefern ist Kunst Kommunikation?</a:t>
            </a:r>
            <a:endParaRPr lang="de-DE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611560" y="2780928"/>
            <a:ext cx="79928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 smtClean="0"/>
              <a:t>„Bei der Schaffung und der Rezeption eines Kunstwerkes sendet, empfängt und speichert der Mensch eine spezielle Art von Information, nämlich </a:t>
            </a:r>
            <a:r>
              <a:rPr lang="de-DE" sz="2400" i="1" dirty="0" smtClean="0"/>
              <a:t>künstlerische Information</a:t>
            </a:r>
            <a:r>
              <a:rPr lang="de-DE" sz="2400" dirty="0" smtClean="0"/>
              <a:t>, die von den strukturellen Besonderheiten der künstlerischen Texte ebenso wenig getrennt werden kann wie der Gedanke von der materiellen Struktur des Gehirns“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Lotman</a:t>
            </a:r>
            <a:r>
              <a:rPr lang="de-DE" dirty="0" smtClean="0"/>
              <a:t>, Jurij M.: </a:t>
            </a:r>
            <a:r>
              <a:rPr lang="de-DE" i="1" dirty="0" smtClean="0"/>
              <a:t>Die Struktur literarischer Texte</a:t>
            </a:r>
            <a:r>
              <a:rPr lang="de-DE" dirty="0" smtClean="0"/>
              <a:t>, München 1972, 18)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627784" y="1628800"/>
            <a:ext cx="3823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>
                <a:latin typeface="Freestyle Script" pitchFamily="66" charset="0"/>
              </a:rPr>
              <a:t>Die literarische Kommunikation</a:t>
            </a:r>
            <a:endParaRPr lang="de-DE" sz="3600" dirty="0">
              <a:latin typeface="Freestyle Script" pitchFamily="66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11560" y="2132856"/>
            <a:ext cx="788436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 smtClean="0"/>
              <a:t>„Die Kunst reproduziert nicht die empirische Faktizität einer konkreten Erscheinung, sondern repräsentiert eine wertende (</a:t>
            </a:r>
            <a:r>
              <a:rPr lang="de-DE" sz="2400" i="1" dirty="0" smtClean="0"/>
              <a:t>dazu nächstes Mal</a:t>
            </a:r>
            <a:r>
              <a:rPr lang="de-DE" sz="2400" dirty="0" smtClean="0"/>
              <a:t>) Sicht der Erscheinung in ihren breiteren Zusammenhängen, der Welt in ihrer Einheit“ </a:t>
            </a:r>
          </a:p>
          <a:p>
            <a:endParaRPr lang="de-DE" sz="2400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Chvatík</a:t>
            </a:r>
            <a:r>
              <a:rPr lang="de-DE" dirty="0" smtClean="0"/>
              <a:t>, </a:t>
            </a:r>
            <a:r>
              <a:rPr lang="de-DE" dirty="0" err="1" smtClean="0"/>
              <a:t>Kv</a:t>
            </a:r>
            <a:r>
              <a:rPr lang="cs-CZ" dirty="0" smtClean="0"/>
              <a:t>ětoslav: Tschechoslowakischer Strukturalismus, M</a:t>
            </a:r>
            <a:r>
              <a:rPr lang="de-DE" dirty="0" smtClean="0"/>
              <a:t>ü</a:t>
            </a:r>
            <a:r>
              <a:rPr lang="cs-CZ" dirty="0" smtClean="0"/>
              <a:t>nchen1981,</a:t>
            </a:r>
            <a:r>
              <a:rPr lang="de-DE" dirty="0" smtClean="0"/>
              <a:t> 169)</a:t>
            </a:r>
            <a:endParaRPr lang="de-D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115616" y="2348880"/>
            <a:ext cx="705678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 smtClean="0"/>
              <a:t>„Die Literatur spricht in einer besonderen Sprache, die als sekundäres System auf und über der natürlichen Sprache errichtet wird. Deshalb definiert man die Literatur als sekundäres modellbildendes System.“ </a:t>
            </a:r>
          </a:p>
          <a:p>
            <a:endParaRPr lang="de-DE" sz="2400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Lotman</a:t>
            </a:r>
            <a:r>
              <a:rPr lang="de-DE" dirty="0" smtClean="0"/>
              <a:t>, Jurij M.: Die Struktur literarischer Texte, München 1972, 39)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043608" y="1052736"/>
            <a:ext cx="3023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Worum es heute geht: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971600" y="1988840"/>
            <a:ext cx="2670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>
                <a:latin typeface="Freestyle Script" pitchFamily="66" charset="0"/>
              </a:rPr>
              <a:t>Was ist ein Zeichen?</a:t>
            </a:r>
            <a:endParaRPr lang="de-DE" sz="3600" dirty="0">
              <a:latin typeface="Freestyle Script" pitchFamily="66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059832" y="2636912"/>
            <a:ext cx="5182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Unter anderem mit den Termini:</a:t>
            </a:r>
          </a:p>
          <a:p>
            <a:r>
              <a:rPr lang="de-DE" dirty="0" smtClean="0"/>
              <a:t>Signifikant, Signifikat, Rede (</a:t>
            </a:r>
            <a:r>
              <a:rPr lang="de-DE" dirty="0" err="1" smtClean="0"/>
              <a:t>parole</a:t>
            </a:r>
            <a:r>
              <a:rPr lang="de-DE" dirty="0" smtClean="0"/>
              <a:t>), Sprache (</a:t>
            </a:r>
            <a:r>
              <a:rPr lang="de-DE" dirty="0" err="1" smtClean="0"/>
              <a:t>langue</a:t>
            </a:r>
            <a:r>
              <a:rPr lang="de-DE" dirty="0" smtClean="0"/>
              <a:t>)</a:t>
            </a:r>
          </a:p>
          <a:p>
            <a:r>
              <a:rPr lang="de-DE" dirty="0" smtClean="0"/>
              <a:t>Index, Icon, Symbol - sprachliches Zeichen</a:t>
            </a:r>
          </a:p>
          <a:p>
            <a:r>
              <a:rPr lang="de-DE" dirty="0" smtClean="0"/>
              <a:t>Arbitrarität, Differenz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043608" y="4077072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>
                <a:latin typeface="Freestyle Script" pitchFamily="66" charset="0"/>
              </a:rPr>
              <a:t>Ist Kunst eine Sprache?</a:t>
            </a:r>
            <a:endParaRPr lang="de-DE" sz="3600" dirty="0">
              <a:latin typeface="Freestyle Script" pitchFamily="66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131840" y="4869160"/>
            <a:ext cx="3215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Unter anderem mit den Termini:</a:t>
            </a:r>
          </a:p>
          <a:p>
            <a:r>
              <a:rPr lang="de-DE" dirty="0" smtClean="0"/>
              <a:t>Mitteilung, Kode, Referenz</a:t>
            </a:r>
          </a:p>
          <a:p>
            <a:r>
              <a:rPr lang="de-DE" dirty="0" smtClean="0"/>
              <a:t>Rezeption, </a:t>
            </a:r>
            <a:r>
              <a:rPr lang="de-DE" dirty="0" err="1" smtClean="0"/>
              <a:t>Semiose</a:t>
            </a:r>
            <a:endParaRPr lang="de-DE" dirty="0" smtClean="0"/>
          </a:p>
          <a:p>
            <a:r>
              <a:rPr lang="de-DE" dirty="0" smtClean="0"/>
              <a:t>Einheit des Zeichens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mberto Ec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628800"/>
            <a:ext cx="2073830" cy="2592288"/>
          </a:xfrm>
          <a:prstGeom prst="rect">
            <a:avLst/>
          </a:prstGeom>
          <a:noFill/>
        </p:spPr>
      </p:pic>
      <p:sp>
        <p:nvSpPr>
          <p:cNvPr id="3" name="Textfeld 2"/>
          <p:cNvSpPr txBox="1"/>
          <p:nvPr/>
        </p:nvSpPr>
        <p:spPr>
          <a:xfrm>
            <a:off x="3635896" y="1916832"/>
            <a:ext cx="4078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>
                <a:latin typeface="Freestyle Script" pitchFamily="66" charset="0"/>
              </a:rPr>
              <a:t>Herr Sigma hat Bauchschmerzen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635896" y="5157192"/>
            <a:ext cx="4536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</a:t>
            </a:r>
            <a:r>
              <a:rPr lang="de-DE" dirty="0" smtClean="0"/>
              <a:t>us: Eco, Umberto: „Bauchschmerzen“, in: </a:t>
            </a:r>
            <a:r>
              <a:rPr lang="de-DE" dirty="0" err="1" smtClean="0"/>
              <a:t>Ders</a:t>
            </a:r>
            <a:r>
              <a:rPr lang="de-DE" dirty="0" smtClean="0"/>
              <a:t>.: </a:t>
            </a:r>
            <a:r>
              <a:rPr lang="de-DE" i="1" dirty="0" smtClean="0"/>
              <a:t>Im Labyrinth der Vernunft. Texte über Kunst und Zeichen</a:t>
            </a:r>
            <a:r>
              <a:rPr lang="de-DE" dirty="0" smtClean="0"/>
              <a:t>, Leipzig: Reclam 1989, 5-12.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971601" y="1916832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Icon: 	ein Bild, ein Diagramm; </a:t>
            </a:r>
            <a:r>
              <a:rPr lang="de-DE" dirty="0" err="1" smtClean="0"/>
              <a:t>Ähnlichkeitbeziehung</a:t>
            </a:r>
            <a:r>
              <a:rPr lang="de-DE" dirty="0" smtClean="0"/>
              <a:t> zum Objekt, auch 	wenn das Objekt evtl. nur in der Phantasie existiert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971600" y="3429000"/>
            <a:ext cx="81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Symbol:	beliebiges Zeichen, das als solches interpretiert wird, wobei es mit 	Gewissheit (gesellschaftlich, überindividuell) so und nicht anders 	interpretiert wird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971600" y="5157192"/>
            <a:ext cx="571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Worte / sprachliche Zeichen:	</a:t>
            </a:r>
            <a:r>
              <a:rPr lang="de-DE" i="1" dirty="0" smtClean="0"/>
              <a:t>ist nach Peirce ein Symbol…….</a:t>
            </a:r>
            <a:endParaRPr lang="de-DE" i="1" dirty="0"/>
          </a:p>
        </p:txBody>
      </p:sp>
      <p:sp>
        <p:nvSpPr>
          <p:cNvPr id="6" name="Rechteck 5"/>
          <p:cNvSpPr/>
          <p:nvPr/>
        </p:nvSpPr>
        <p:spPr>
          <a:xfrm>
            <a:off x="971601" y="2708920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DE" dirty="0" smtClean="0">
                <a:solidFill>
                  <a:prstClr val="black"/>
                </a:solidFill>
              </a:rPr>
              <a:t>Index:	Anzeichen, Foto; Verbunden mit dem indizierten Objekt, durch Zufall 	oder kausal, weshalb das Objekt existieren muss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131840" y="1052736"/>
            <a:ext cx="1737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>
                <a:latin typeface="Freestyle Script" pitchFamily="66" charset="0"/>
              </a:rPr>
              <a:t>Zeichenarten</a:t>
            </a:r>
            <a:r>
              <a:rPr lang="de-DE" dirty="0" smtClean="0"/>
              <a:t>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115616" y="1268760"/>
            <a:ext cx="340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>
                <a:latin typeface="Freestyle Script" pitchFamily="66" charset="0"/>
              </a:rPr>
              <a:t>Wie funktionieren Zeichen?</a:t>
            </a:r>
            <a:endParaRPr lang="de-DE" sz="3600" dirty="0">
              <a:latin typeface="Freestyle Script" pitchFamily="66" charset="0"/>
            </a:endParaRPr>
          </a:p>
        </p:txBody>
      </p:sp>
      <p:pic>
        <p:nvPicPr>
          <p:cNvPr id="3" name="Grafik 2" descr="Verkerzzeichen Arabisc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2420887"/>
            <a:ext cx="4680520" cy="3593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Listenvorstellu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140968"/>
            <a:ext cx="2520280" cy="2507680"/>
          </a:xfrm>
          <a:prstGeom prst="rect">
            <a:avLst/>
          </a:prstGeom>
          <a:noFill/>
        </p:spPr>
      </p:pic>
      <p:sp>
        <p:nvSpPr>
          <p:cNvPr id="4" name="Textfeld 3"/>
          <p:cNvSpPr txBox="1"/>
          <p:nvPr/>
        </p:nvSpPr>
        <p:spPr>
          <a:xfrm>
            <a:off x="755576" y="1412776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Saussure kritisiert die Annahme, ein Zeichen sei etwas, das für etwas anderes steht in Art einer „Nomenklatur“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Listenvorstellu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852936"/>
            <a:ext cx="2520280" cy="2507680"/>
          </a:xfrm>
          <a:prstGeom prst="rect">
            <a:avLst/>
          </a:prstGeom>
          <a:noFill/>
        </p:spPr>
      </p:pic>
      <p:pic>
        <p:nvPicPr>
          <p:cNvPr id="16388" name="Picture 4" descr="Vorstellung-Lautbil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429000"/>
            <a:ext cx="3707343" cy="1872208"/>
          </a:xfrm>
          <a:prstGeom prst="rect">
            <a:avLst/>
          </a:prstGeom>
          <a:noFill/>
        </p:spPr>
      </p:pic>
      <p:cxnSp>
        <p:nvCxnSpPr>
          <p:cNvPr id="6" name="Gerade Verbindung 5"/>
          <p:cNvCxnSpPr/>
          <p:nvPr/>
        </p:nvCxnSpPr>
        <p:spPr>
          <a:xfrm>
            <a:off x="971600" y="2924944"/>
            <a:ext cx="2952328" cy="288032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V="1">
            <a:off x="827584" y="2996952"/>
            <a:ext cx="2376264" cy="273630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683568" y="1340768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Nach Saussure ist das Zeichen die Einheit von Vorstellung und </a:t>
            </a:r>
            <a:r>
              <a:rPr lang="de-DE" sz="2400" dirty="0" err="1" smtClean="0"/>
              <a:t>Lautbild</a:t>
            </a:r>
            <a:r>
              <a:rPr lang="de-DE" sz="2400" dirty="0" smtClean="0"/>
              <a:t>, es ist eine mentale Größe.</a:t>
            </a: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www.glottopedia.de/images/2/26/Laterales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492896"/>
            <a:ext cx="3981450" cy="1895476"/>
          </a:xfrm>
          <a:prstGeom prst="rect">
            <a:avLst/>
          </a:prstGeom>
          <a:noFill/>
        </p:spPr>
      </p:pic>
      <p:sp>
        <p:nvSpPr>
          <p:cNvPr id="3" name="Textfeld 2"/>
          <p:cNvSpPr txBox="1"/>
          <p:nvPr/>
        </p:nvSpPr>
        <p:spPr>
          <a:xfrm>
            <a:off x="2771800" y="980728"/>
            <a:ext cx="3406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>
                <a:latin typeface="Freestyle Script" pitchFamily="66" charset="0"/>
              </a:rPr>
              <a:t>Das (sprachliche) Zeichen</a:t>
            </a:r>
            <a:endParaRPr lang="de-DE" sz="3600" dirty="0">
              <a:latin typeface="Freestyle Scrip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971601" y="1916832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Icon: 	ein Bild, ein Diagramm; </a:t>
            </a:r>
            <a:r>
              <a:rPr lang="de-DE" dirty="0" err="1" smtClean="0"/>
              <a:t>Ähnlichkeitbeziehung</a:t>
            </a:r>
            <a:r>
              <a:rPr lang="de-DE" dirty="0" smtClean="0"/>
              <a:t> zum Objekt, auch 	wenn das Objekt evtl. nur in der Phantasie existiert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971600" y="4437112"/>
            <a:ext cx="81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Symbol:	beliebiges Zeichen, das als solches interpretiert wird, wobei es mit 	Gewissheit (gesellschaftlich, überindividuell) so und nicht anders 	interpretiert wird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971600" y="5589240"/>
            <a:ext cx="3096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Worte / sprachliche Zeichen: …</a:t>
            </a:r>
            <a:endParaRPr lang="de-DE" i="1" dirty="0"/>
          </a:p>
        </p:txBody>
      </p:sp>
      <p:sp>
        <p:nvSpPr>
          <p:cNvPr id="6" name="Rechteck 5"/>
          <p:cNvSpPr/>
          <p:nvPr/>
        </p:nvSpPr>
        <p:spPr>
          <a:xfrm>
            <a:off x="971601" y="2708920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DE" dirty="0" smtClean="0">
                <a:solidFill>
                  <a:prstClr val="black"/>
                </a:solidFill>
              </a:rPr>
              <a:t>Index:	Anzeichen, Foto; Verbunden mit dem indizierten Objekt, durch Zufall 	oder kausal, weshalb das Objekt existieren muss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75856" y="908720"/>
            <a:ext cx="1737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>
                <a:latin typeface="Freestyle Script" pitchFamily="66" charset="0"/>
              </a:rPr>
              <a:t>Zeichenarten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292080" y="3429000"/>
            <a:ext cx="370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/>
              <a:t>durch das Objekt motivierte Zeichen</a:t>
            </a:r>
            <a:endParaRPr lang="de-DE" i="1" dirty="0"/>
          </a:p>
        </p:txBody>
      </p:sp>
      <p:sp>
        <p:nvSpPr>
          <p:cNvPr id="9" name="Textfeld 8"/>
          <p:cNvSpPr txBox="1"/>
          <p:nvPr/>
        </p:nvSpPr>
        <p:spPr>
          <a:xfrm>
            <a:off x="4079344" y="6165304"/>
            <a:ext cx="5064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durch das Objekt nicht motivierte, arbiträre Zeichen</a:t>
            </a:r>
            <a:endParaRPr lang="de-DE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</Words>
  <Application>Microsoft Office PowerPoint</Application>
  <PresentationFormat>Bildschirmpräsentation (4:3)</PresentationFormat>
  <Paragraphs>72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Larissa-Design</vt:lpstr>
      <vt:lpstr>Zeichentheorie I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Zeichentheorie I</dc:title>
  <dc:creator>Nora</dc:creator>
  <cp:lastModifiedBy>schmidt nora</cp:lastModifiedBy>
  <cp:revision>27</cp:revision>
  <dcterms:created xsi:type="dcterms:W3CDTF">2012-11-04T18:00:19Z</dcterms:created>
  <dcterms:modified xsi:type="dcterms:W3CDTF">2012-11-06T12:59:32Z</dcterms:modified>
</cp:coreProperties>
</file>