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582" r:id="rId3"/>
    <p:sldId id="1396" r:id="rId4"/>
    <p:sldId id="1397" r:id="rId5"/>
    <p:sldId id="1398" r:id="rId6"/>
    <p:sldId id="1399" r:id="rId7"/>
    <p:sldId id="1401" r:id="rId8"/>
    <p:sldId id="580" r:id="rId9"/>
    <p:sldId id="1392" r:id="rId10"/>
    <p:sldId id="547" r:id="rId11"/>
    <p:sldId id="551" r:id="rId12"/>
    <p:sldId id="548" r:id="rId13"/>
    <p:sldId id="1395" r:id="rId14"/>
    <p:sldId id="553" r:id="rId15"/>
    <p:sldId id="277" r:id="rId16"/>
    <p:sldId id="288" r:id="rId17"/>
    <p:sldId id="5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9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79" autoAdjust="0"/>
    <p:restoredTop sz="94660"/>
  </p:normalViewPr>
  <p:slideViewPr>
    <p:cSldViewPr snapToGrid="0">
      <p:cViewPr varScale="1">
        <p:scale>
          <a:sx n="150" d="100"/>
          <a:sy n="150" d="100"/>
        </p:scale>
        <p:origin x="176"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6B843-382A-2849-97E9-C07594F26BFF}" type="datetimeFigureOut">
              <a:rPr lang="en-US" smtClean="0"/>
              <a:t>10/12/22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F9364-7FFA-3646-88C6-A2DDA75A8850}" type="slidenum">
              <a:rPr lang="en-US" smtClean="0"/>
              <a:t>‹#›</a:t>
            </a:fld>
            <a:endParaRPr lang="en-US"/>
          </a:p>
        </p:txBody>
      </p:sp>
    </p:spTree>
    <p:extLst>
      <p:ext uri="{BB962C8B-B14F-4D97-AF65-F5344CB8AC3E}">
        <p14:creationId xmlns:p14="http://schemas.microsoft.com/office/powerpoint/2010/main" val="3116032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rgbClr val="EF493E"/>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rgbClr val="EF493E"/>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rgbClr val="EF493E"/>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rgbClr val="EF493E"/>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rgbClr val="EF493E"/>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defRPr cap="none" baseline="0"/>
            </a:lvl1pPr>
            <a:lvl2pPr>
              <a:defRPr cap="none" baseline="0"/>
            </a:lvl2pPr>
            <a:lvl3pPr>
              <a:defRPr cap="none" baseline="0"/>
            </a:lvl3pPr>
            <a:lvl4pPr>
              <a:defRPr cap="none" baseline="0"/>
            </a:lvl4pPr>
            <a:lvl5pPr>
              <a:defRPr cap="none"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8" name="Picture 7" descr="A close up of a logo&#10;&#10;Description automatically generated">
            <a:extLst>
              <a:ext uri="{FF2B5EF4-FFF2-40B4-BE49-F238E27FC236}">
                <a16:creationId xmlns:a16="http://schemas.microsoft.com/office/drawing/2014/main" id="{8922D624-7756-4B0D-8C26-D910BACEDA2A}"/>
              </a:ext>
            </a:extLst>
          </p:cNvPr>
          <p:cNvPicPr>
            <a:picLocks noChangeAspect="1"/>
          </p:cNvPicPr>
          <p:nvPr userDrawn="1"/>
        </p:nvPicPr>
        <p:blipFill>
          <a:blip r:embed="rId2"/>
          <a:stretch>
            <a:fillRect/>
          </a:stretch>
        </p:blipFill>
        <p:spPr>
          <a:xfrm>
            <a:off x="11049443" y="0"/>
            <a:ext cx="1157080" cy="11570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10/12/22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241665"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10/12/22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rgbClr val="EF493E"/>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ABCD-587C-4F24-909B-FE08161DA2CB}"/>
              </a:ext>
            </a:extLst>
          </p:cNvPr>
          <p:cNvSpPr>
            <a:spLocks noGrp="1"/>
          </p:cNvSpPr>
          <p:nvPr>
            <p:ph type="ctrTitle"/>
          </p:nvPr>
        </p:nvSpPr>
        <p:spPr>
          <a:xfrm>
            <a:off x="1751011" y="1014096"/>
            <a:ext cx="8676222" cy="3877559"/>
          </a:xfrm>
        </p:spPr>
        <p:txBody>
          <a:bodyPr>
            <a:normAutofit/>
          </a:bodyPr>
          <a:lstStyle/>
          <a:p>
            <a:r>
              <a:rPr lang="en-US" sz="4000" b="1" dirty="0">
                <a:solidFill>
                  <a:srgbClr val="EF493E"/>
                </a:solidFill>
              </a:rPr>
              <a:t>The Augmented Conversation</a:t>
            </a:r>
          </a:p>
        </p:txBody>
      </p:sp>
      <p:pic>
        <p:nvPicPr>
          <p:cNvPr id="7" name="Picture 6" descr="A close up of a logo&#10;&#10;Description automatically generated">
            <a:extLst>
              <a:ext uri="{FF2B5EF4-FFF2-40B4-BE49-F238E27FC236}">
                <a16:creationId xmlns:a16="http://schemas.microsoft.com/office/drawing/2014/main" id="{B9238133-51E2-4FE4-B422-9ADD6B7B15C5}"/>
              </a:ext>
            </a:extLst>
          </p:cNvPr>
          <p:cNvPicPr>
            <a:picLocks noChangeAspect="1"/>
          </p:cNvPicPr>
          <p:nvPr/>
        </p:nvPicPr>
        <p:blipFill>
          <a:blip r:embed="rId2"/>
          <a:stretch>
            <a:fillRect/>
          </a:stretch>
        </p:blipFill>
        <p:spPr>
          <a:xfrm>
            <a:off x="4045694" y="1426853"/>
            <a:ext cx="4143375" cy="2714625"/>
          </a:xfrm>
          <a:prstGeom prst="rect">
            <a:avLst/>
          </a:prstGeom>
        </p:spPr>
      </p:pic>
      <p:sp>
        <p:nvSpPr>
          <p:cNvPr id="4" name="TextBox 3">
            <a:extLst>
              <a:ext uri="{FF2B5EF4-FFF2-40B4-BE49-F238E27FC236}">
                <a16:creationId xmlns:a16="http://schemas.microsoft.com/office/drawing/2014/main" id="{75BC8D88-14B9-43EB-A6DC-884BF497D5A4}"/>
              </a:ext>
            </a:extLst>
          </p:cNvPr>
          <p:cNvSpPr txBox="1"/>
          <p:nvPr/>
        </p:nvSpPr>
        <p:spPr>
          <a:xfrm>
            <a:off x="4015559" y="5683375"/>
            <a:ext cx="4147127" cy="1015663"/>
          </a:xfrm>
          <a:prstGeom prst="rect">
            <a:avLst/>
          </a:prstGeom>
          <a:noFill/>
        </p:spPr>
        <p:txBody>
          <a:bodyPr wrap="square" rtlCol="0">
            <a:spAutoFit/>
          </a:bodyPr>
          <a:lstStyle/>
          <a:p>
            <a:pPr algn="ctr"/>
            <a:r>
              <a:rPr lang="en-US" sz="2000" dirty="0"/>
              <a:t>David A Smith</a:t>
            </a:r>
          </a:p>
          <a:p>
            <a:pPr algn="ctr"/>
            <a:r>
              <a:rPr lang="en-US" sz="2000" dirty="0"/>
              <a:t>CTO   Croquet Corporation</a:t>
            </a:r>
          </a:p>
          <a:p>
            <a:pPr algn="ctr"/>
            <a:r>
              <a:rPr lang="en-US" sz="2000" dirty="0"/>
              <a:t>david@croquet.io</a:t>
            </a:r>
          </a:p>
        </p:txBody>
      </p:sp>
    </p:spTree>
    <p:extLst>
      <p:ext uri="{BB962C8B-B14F-4D97-AF65-F5344CB8AC3E}">
        <p14:creationId xmlns:p14="http://schemas.microsoft.com/office/powerpoint/2010/main" val="2482214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0D6A-BC1B-49A8-900C-F41C2DA2F5EE}"/>
              </a:ext>
            </a:extLst>
          </p:cNvPr>
          <p:cNvSpPr>
            <a:spLocks noGrp="1"/>
          </p:cNvSpPr>
          <p:nvPr>
            <p:ph type="title"/>
          </p:nvPr>
        </p:nvSpPr>
        <p:spPr>
          <a:xfrm>
            <a:off x="490194" y="609600"/>
            <a:ext cx="10378911" cy="1905000"/>
          </a:xfrm>
        </p:spPr>
        <p:txBody>
          <a:bodyPr>
            <a:normAutofit fontScale="90000"/>
          </a:bodyPr>
          <a:lstStyle/>
          <a:p>
            <a:pPr algn="ctr"/>
            <a:r>
              <a:rPr lang="en-US" sz="3600" dirty="0"/>
              <a:t>Features of the Augmented Conversation</a:t>
            </a:r>
            <a:br>
              <a:rPr lang="en-US" dirty="0"/>
            </a:br>
            <a:br>
              <a:rPr lang="en-US" dirty="0"/>
            </a:br>
            <a:r>
              <a:rPr lang="en-US" sz="8000" dirty="0"/>
              <a:t>1</a:t>
            </a:r>
          </a:p>
        </p:txBody>
      </p:sp>
      <p:sp>
        <p:nvSpPr>
          <p:cNvPr id="3" name="Content Placeholder 2">
            <a:extLst>
              <a:ext uri="{FF2B5EF4-FFF2-40B4-BE49-F238E27FC236}">
                <a16:creationId xmlns:a16="http://schemas.microsoft.com/office/drawing/2014/main" id="{7CFEAA25-3B7D-46E3-AAF6-EF86A5B4C8F6}"/>
              </a:ext>
            </a:extLst>
          </p:cNvPr>
          <p:cNvSpPr>
            <a:spLocks noGrp="1"/>
          </p:cNvSpPr>
          <p:nvPr>
            <p:ph idx="1"/>
          </p:nvPr>
        </p:nvSpPr>
        <p:spPr/>
        <p:txBody>
          <a:bodyPr>
            <a:normAutofit/>
          </a:bodyPr>
          <a:lstStyle/>
          <a:p>
            <a:pPr marL="0" indent="0">
              <a:buNone/>
            </a:pPr>
            <a:r>
              <a:rPr lang="en-US" altLang="en-US" sz="2800" dirty="0">
                <a:effectLst/>
                <a:cs typeface="Times New Roman" panose="02020603050405020304" pitchFamily="18" charset="0"/>
                <a:sym typeface="Times New Roman" panose="02020603050405020304" pitchFamily="18" charset="0"/>
              </a:rPr>
              <a:t>A discussion within a group of users that is extraordinarily enhanced with the kinds of tools and capabilities that are only available with a computer.</a:t>
            </a:r>
            <a:endParaRPr lang="en-US" sz="2800" dirty="0"/>
          </a:p>
        </p:txBody>
      </p:sp>
    </p:spTree>
    <p:extLst>
      <p:ext uri="{BB962C8B-B14F-4D97-AF65-F5344CB8AC3E}">
        <p14:creationId xmlns:p14="http://schemas.microsoft.com/office/powerpoint/2010/main" val="146738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EAA25-3B7D-46E3-AAF6-EF86A5B4C8F6}"/>
              </a:ext>
            </a:extLst>
          </p:cNvPr>
          <p:cNvSpPr>
            <a:spLocks noGrp="1"/>
          </p:cNvSpPr>
          <p:nvPr>
            <p:ph idx="1"/>
          </p:nvPr>
        </p:nvSpPr>
        <p:spPr/>
        <p:txBody>
          <a:bodyPr>
            <a:normAutofit/>
          </a:bodyPr>
          <a:lstStyle/>
          <a:p>
            <a:pPr marL="0" indent="0">
              <a:lnSpc>
                <a:spcPct val="92000"/>
              </a:lnSpc>
              <a:spcBef>
                <a:spcPts val="800"/>
              </a:spcBef>
              <a:buNone/>
              <a:tabLst>
                <a:tab pos="381000" algn="l"/>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Lst>
            </a:pPr>
            <a:r>
              <a:rPr lang="en-US" altLang="en-US" sz="2800" dirty="0">
                <a:effectLst/>
                <a:cs typeface="Times New Roman" panose="02020603050405020304" pitchFamily="18" charset="0"/>
                <a:sym typeface="Times New Roman" panose="02020603050405020304" pitchFamily="18" charset="0"/>
              </a:rPr>
              <a:t>The computer AI is a full participant in this conversation. It allows us to jointly discuss and explore complex systems, data sets, and simulations </a:t>
            </a:r>
            <a:r>
              <a:rPr lang="en-US" altLang="en-US" sz="2800" u="sng" dirty="0">
                <a:effectLst/>
                <a:cs typeface="Times New Roman" panose="02020603050405020304" pitchFamily="18" charset="0"/>
                <a:sym typeface="Times New Roman" panose="02020603050405020304" pitchFamily="18" charset="0"/>
              </a:rPr>
              <a:t>as naturally as we talk about the weather</a:t>
            </a:r>
            <a:r>
              <a:rPr lang="en-US" altLang="en-US" sz="2800" dirty="0">
                <a:effectLst/>
                <a:cs typeface="Times New Roman" panose="02020603050405020304" pitchFamily="18" charset="0"/>
                <a:sym typeface="Times New Roman" panose="02020603050405020304" pitchFamily="18" charset="0"/>
              </a:rPr>
              <a:t>.</a:t>
            </a:r>
            <a:endParaRPr lang="en-US" altLang="en-US" sz="2800" dirty="0">
              <a:effectLst/>
              <a:ea typeface="ヒラギノ明朝 ProN W3" pitchFamily="-84" charset="-128"/>
              <a:sym typeface="Times New Roman" panose="02020603050405020304" pitchFamily="18" charset="0"/>
            </a:endParaRPr>
          </a:p>
        </p:txBody>
      </p:sp>
      <p:sp>
        <p:nvSpPr>
          <p:cNvPr id="7" name="Title 1">
            <a:extLst>
              <a:ext uri="{FF2B5EF4-FFF2-40B4-BE49-F238E27FC236}">
                <a16:creationId xmlns:a16="http://schemas.microsoft.com/office/drawing/2014/main" id="{91B20881-D2B7-4A61-AA57-2D6ABEBF18E2}"/>
              </a:ext>
            </a:extLst>
          </p:cNvPr>
          <p:cNvSpPr>
            <a:spLocks noGrp="1"/>
          </p:cNvSpPr>
          <p:nvPr>
            <p:ph type="title"/>
          </p:nvPr>
        </p:nvSpPr>
        <p:spPr>
          <a:xfrm>
            <a:off x="490194" y="609600"/>
            <a:ext cx="10378911" cy="1905000"/>
          </a:xfrm>
        </p:spPr>
        <p:txBody>
          <a:bodyPr>
            <a:normAutofit fontScale="90000"/>
          </a:bodyPr>
          <a:lstStyle/>
          <a:p>
            <a:pPr algn="ctr"/>
            <a:r>
              <a:rPr lang="en-US" sz="3600" dirty="0"/>
              <a:t>Features of the Augmented Conversation</a:t>
            </a:r>
            <a:br>
              <a:rPr lang="en-US" dirty="0"/>
            </a:br>
            <a:br>
              <a:rPr lang="en-US" dirty="0"/>
            </a:br>
            <a:r>
              <a:rPr lang="en-US" sz="8000" dirty="0"/>
              <a:t>2</a:t>
            </a:r>
          </a:p>
        </p:txBody>
      </p:sp>
    </p:spTree>
    <p:extLst>
      <p:ext uri="{BB962C8B-B14F-4D97-AF65-F5344CB8AC3E}">
        <p14:creationId xmlns:p14="http://schemas.microsoft.com/office/powerpoint/2010/main" val="2153803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EAA25-3B7D-46E3-AAF6-EF86A5B4C8F6}"/>
              </a:ext>
            </a:extLst>
          </p:cNvPr>
          <p:cNvSpPr>
            <a:spLocks noGrp="1"/>
          </p:cNvSpPr>
          <p:nvPr>
            <p:ph idx="1"/>
          </p:nvPr>
        </p:nvSpPr>
        <p:spPr>
          <a:xfrm>
            <a:off x="1141413" y="2460813"/>
            <a:ext cx="9905998" cy="4061012"/>
          </a:xfrm>
        </p:spPr>
        <p:txBody>
          <a:bodyPr>
            <a:noAutofit/>
          </a:bodyPr>
          <a:lstStyle/>
          <a:p>
            <a:pPr marL="0" indent="0">
              <a:buNone/>
            </a:pPr>
            <a:r>
              <a:rPr lang="en-US" sz="2800" b="1" dirty="0"/>
              <a:t>A guarantee of shared truth. </a:t>
            </a:r>
          </a:p>
          <a:p>
            <a:pPr lvl="1">
              <a:buFont typeface="Wingdings" panose="05000000000000000000" pitchFamily="2" charset="2"/>
              <a:buChar char="ü"/>
            </a:pPr>
            <a:r>
              <a:rPr lang="en-US" sz="2800" dirty="0"/>
              <a:t>The simulation I see must be the exact same as what you see.</a:t>
            </a:r>
          </a:p>
          <a:p>
            <a:pPr lvl="1">
              <a:buFont typeface="Wingdings" panose="05000000000000000000" pitchFamily="2" charset="2"/>
              <a:buChar char="ü"/>
            </a:pPr>
            <a:r>
              <a:rPr lang="en-US" sz="2800" dirty="0"/>
              <a:t>Anything I do to affect the shared simulation must also be accurately shared.</a:t>
            </a:r>
          </a:p>
          <a:p>
            <a:pPr marL="0" indent="0">
              <a:buNone/>
            </a:pPr>
            <a:endParaRPr lang="en-US" sz="2800" dirty="0"/>
          </a:p>
          <a:p>
            <a:pPr marL="0" indent="0">
              <a:buNone/>
            </a:pPr>
            <a:r>
              <a:rPr lang="en-US" sz="2800" dirty="0"/>
              <a:t>Otherwise, you can’t trust the communication channel.</a:t>
            </a:r>
          </a:p>
        </p:txBody>
      </p:sp>
      <p:sp>
        <p:nvSpPr>
          <p:cNvPr id="6" name="Title 1">
            <a:extLst>
              <a:ext uri="{FF2B5EF4-FFF2-40B4-BE49-F238E27FC236}">
                <a16:creationId xmlns:a16="http://schemas.microsoft.com/office/drawing/2014/main" id="{8EAA64A9-170D-4E0E-9EFC-34DBDABE6EC1}"/>
              </a:ext>
            </a:extLst>
          </p:cNvPr>
          <p:cNvSpPr>
            <a:spLocks noGrp="1"/>
          </p:cNvSpPr>
          <p:nvPr>
            <p:ph type="title"/>
          </p:nvPr>
        </p:nvSpPr>
        <p:spPr>
          <a:xfrm>
            <a:off x="490194" y="609600"/>
            <a:ext cx="10378911" cy="1905000"/>
          </a:xfrm>
        </p:spPr>
        <p:txBody>
          <a:bodyPr>
            <a:normAutofit fontScale="90000"/>
          </a:bodyPr>
          <a:lstStyle/>
          <a:p>
            <a:pPr algn="ctr"/>
            <a:r>
              <a:rPr lang="en-US" sz="3600" dirty="0"/>
              <a:t>Features of the Augmented Conversation</a:t>
            </a:r>
            <a:br>
              <a:rPr lang="en-US" dirty="0"/>
            </a:br>
            <a:br>
              <a:rPr lang="en-US" dirty="0"/>
            </a:br>
            <a:r>
              <a:rPr lang="en-US" sz="8000" dirty="0"/>
              <a:t>3</a:t>
            </a:r>
          </a:p>
        </p:txBody>
      </p:sp>
    </p:spTree>
    <p:extLst>
      <p:ext uri="{BB962C8B-B14F-4D97-AF65-F5344CB8AC3E}">
        <p14:creationId xmlns:p14="http://schemas.microsoft.com/office/powerpoint/2010/main" val="1584042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EAA25-3B7D-46E3-AAF6-EF86A5B4C8F6}"/>
              </a:ext>
            </a:extLst>
          </p:cNvPr>
          <p:cNvSpPr>
            <a:spLocks noGrp="1"/>
          </p:cNvSpPr>
          <p:nvPr>
            <p:ph idx="1"/>
          </p:nvPr>
        </p:nvSpPr>
        <p:spPr>
          <a:xfrm>
            <a:off x="1141413" y="2460813"/>
            <a:ext cx="9905998" cy="4061012"/>
          </a:xfrm>
        </p:spPr>
        <p:txBody>
          <a:bodyPr>
            <a:noAutofit/>
          </a:bodyPr>
          <a:lstStyle/>
          <a:p>
            <a:pPr marL="0" indent="0">
              <a:buNone/>
            </a:pPr>
            <a:r>
              <a:rPr lang="en-US" sz="2800" dirty="0"/>
              <a:t>The shared system must enable bit identical modification and extensions of that system for all participants.</a:t>
            </a:r>
          </a:p>
          <a:p>
            <a:pPr marL="0" indent="0">
              <a:buNone/>
            </a:pPr>
            <a:endParaRPr lang="en-US" sz="2800" dirty="0"/>
          </a:p>
          <a:p>
            <a:pPr marL="0" indent="0">
              <a:buNone/>
            </a:pPr>
            <a:r>
              <a:rPr lang="en-US" sz="2800" dirty="0"/>
              <a:t>Thus, we can use the system itself to extend the system to improve  it and add new capabilities.</a:t>
            </a:r>
          </a:p>
        </p:txBody>
      </p:sp>
      <p:sp>
        <p:nvSpPr>
          <p:cNvPr id="6" name="Title 1">
            <a:extLst>
              <a:ext uri="{FF2B5EF4-FFF2-40B4-BE49-F238E27FC236}">
                <a16:creationId xmlns:a16="http://schemas.microsoft.com/office/drawing/2014/main" id="{8EAA64A9-170D-4E0E-9EFC-34DBDABE6EC1}"/>
              </a:ext>
            </a:extLst>
          </p:cNvPr>
          <p:cNvSpPr>
            <a:spLocks noGrp="1"/>
          </p:cNvSpPr>
          <p:nvPr>
            <p:ph type="title"/>
          </p:nvPr>
        </p:nvSpPr>
        <p:spPr>
          <a:xfrm>
            <a:off x="490194" y="609600"/>
            <a:ext cx="10378911" cy="1905000"/>
          </a:xfrm>
        </p:spPr>
        <p:txBody>
          <a:bodyPr>
            <a:normAutofit fontScale="90000"/>
          </a:bodyPr>
          <a:lstStyle/>
          <a:p>
            <a:pPr algn="ctr"/>
            <a:r>
              <a:rPr lang="en-US" sz="3600" dirty="0"/>
              <a:t>Features of the Augmented Conversation</a:t>
            </a:r>
            <a:br>
              <a:rPr lang="en-US" dirty="0"/>
            </a:br>
            <a:br>
              <a:rPr lang="en-US" dirty="0"/>
            </a:br>
            <a:r>
              <a:rPr lang="en-US" sz="8000" dirty="0"/>
              <a:t>4</a:t>
            </a:r>
          </a:p>
        </p:txBody>
      </p:sp>
    </p:spTree>
    <p:extLst>
      <p:ext uri="{BB962C8B-B14F-4D97-AF65-F5344CB8AC3E}">
        <p14:creationId xmlns:p14="http://schemas.microsoft.com/office/powerpoint/2010/main" val="1333056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E544AC-D654-417A-B412-9EDF1E243E2C}"/>
              </a:ext>
            </a:extLst>
          </p:cNvPr>
          <p:cNvSpPr>
            <a:spLocks noGrp="1"/>
          </p:cNvSpPr>
          <p:nvPr>
            <p:ph type="ctrTitle"/>
          </p:nvPr>
        </p:nvSpPr>
        <p:spPr>
          <a:xfrm>
            <a:off x="1757889" y="651934"/>
            <a:ext cx="8676222" cy="3200400"/>
          </a:xfrm>
        </p:spPr>
        <p:txBody>
          <a:bodyPr/>
          <a:lstStyle/>
          <a:p>
            <a:r>
              <a:rPr lang="en-US" dirty="0">
                <a:latin typeface="Eagle" pitchFamily="50" charset="0"/>
              </a:rPr>
              <a:t>Croquet </a:t>
            </a:r>
            <a:r>
              <a:rPr lang="en-US" dirty="0">
                <a:latin typeface="+mn-lt"/>
              </a:rPr>
              <a:t>Demo</a:t>
            </a:r>
          </a:p>
        </p:txBody>
      </p:sp>
    </p:spTree>
    <p:extLst>
      <p:ext uri="{BB962C8B-B14F-4D97-AF65-F5344CB8AC3E}">
        <p14:creationId xmlns:p14="http://schemas.microsoft.com/office/powerpoint/2010/main" val="2999341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3238-953A-4A0C-803C-B83531297C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E605E3-363B-4346-812D-72678BA88942}"/>
              </a:ext>
            </a:extLst>
          </p:cNvPr>
          <p:cNvSpPr>
            <a:spLocks noGrp="1"/>
          </p:cNvSpPr>
          <p:nvPr>
            <p:ph idx="1"/>
          </p:nvPr>
        </p:nvSpPr>
        <p:spPr/>
        <p:txBody>
          <a:bodyPr/>
          <a:lstStyle/>
          <a:p>
            <a:endParaRPr lang="en-US"/>
          </a:p>
        </p:txBody>
      </p:sp>
      <p:pic>
        <p:nvPicPr>
          <p:cNvPr id="2050" name="Picture 2" descr="Image result for buckminster fuller">
            <a:extLst>
              <a:ext uri="{FF2B5EF4-FFF2-40B4-BE49-F238E27FC236}">
                <a16:creationId xmlns:a16="http://schemas.microsoft.com/office/drawing/2014/main" id="{7182A513-6E43-4039-8B3E-01BD2444E3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666"/>
          <a:stretch/>
        </p:blipFill>
        <p:spPr bwMode="auto">
          <a:xfrm>
            <a:off x="0" y="0"/>
            <a:ext cx="1225296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392214A-39C7-49DA-B94D-6CD969BE2628}"/>
              </a:ext>
            </a:extLst>
          </p:cNvPr>
          <p:cNvSpPr/>
          <p:nvPr/>
        </p:nvSpPr>
        <p:spPr>
          <a:xfrm>
            <a:off x="6390120" y="3429000"/>
            <a:ext cx="5107974" cy="2677656"/>
          </a:xfrm>
          <a:prstGeom prst="rect">
            <a:avLst/>
          </a:prstGeom>
        </p:spPr>
        <p:txBody>
          <a:bodyPr wrap="square">
            <a:spAutoFit/>
          </a:bodyPr>
          <a:lstStyle/>
          <a:p>
            <a:r>
              <a:rPr lang="en-US" sz="2800" dirty="0"/>
              <a:t>“You never change things by fighting the existing reality. To change something, build a new model that makes the existing model obsolete.”</a:t>
            </a:r>
          </a:p>
        </p:txBody>
      </p:sp>
      <p:sp>
        <p:nvSpPr>
          <p:cNvPr id="6" name="Title 1">
            <a:extLst>
              <a:ext uri="{FF2B5EF4-FFF2-40B4-BE49-F238E27FC236}">
                <a16:creationId xmlns:a16="http://schemas.microsoft.com/office/drawing/2014/main" id="{84FFEBB3-FF7C-47CF-B494-E76316B36BAD}"/>
              </a:ext>
            </a:extLst>
          </p:cNvPr>
          <p:cNvSpPr txBox="1">
            <a:spLocks/>
          </p:cNvSpPr>
          <p:nvPr/>
        </p:nvSpPr>
        <p:spPr>
          <a:xfrm>
            <a:off x="990600" y="517525"/>
            <a:ext cx="100308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a:t>Buckminster Fuller</a:t>
            </a:r>
          </a:p>
        </p:txBody>
      </p:sp>
    </p:spTree>
    <p:extLst>
      <p:ext uri="{BB962C8B-B14F-4D97-AF65-F5344CB8AC3E}">
        <p14:creationId xmlns:p14="http://schemas.microsoft.com/office/powerpoint/2010/main" val="611129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oug engelbart">
            <a:extLst>
              <a:ext uri="{FF2B5EF4-FFF2-40B4-BE49-F238E27FC236}">
                <a16:creationId xmlns:a16="http://schemas.microsoft.com/office/drawing/2014/main" id="{318C0663-AAFB-4B96-AF70-1DB52F79BE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667" b="51696"/>
          <a:stretch/>
        </p:blipFill>
        <p:spPr bwMode="auto">
          <a:xfrm>
            <a:off x="0" y="0"/>
            <a:ext cx="12197411" cy="69494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97B1E3C-811F-47B3-AA4F-21823A9D1195}"/>
              </a:ext>
            </a:extLst>
          </p:cNvPr>
          <p:cNvSpPr/>
          <p:nvPr/>
        </p:nvSpPr>
        <p:spPr>
          <a:xfrm>
            <a:off x="6663447" y="462130"/>
            <a:ext cx="4931923" cy="3539430"/>
          </a:xfrm>
          <a:prstGeom prst="rect">
            <a:avLst/>
          </a:prstGeom>
        </p:spPr>
        <p:txBody>
          <a:bodyPr wrap="square">
            <a:spAutoFit/>
          </a:bodyPr>
          <a:lstStyle/>
          <a:p>
            <a:r>
              <a:rPr lang="en-US" sz="3200" b="0" i="0" dirty="0">
                <a:effectLst/>
              </a:rPr>
              <a:t>“The key thing about all the world's big problems is that they have to be dealt with collectively. If we don't get collectively smarter, we're doomed.”</a:t>
            </a:r>
            <a:endParaRPr lang="en-US" sz="3200" dirty="0"/>
          </a:p>
        </p:txBody>
      </p:sp>
      <p:sp>
        <p:nvSpPr>
          <p:cNvPr id="6" name="Title 1">
            <a:extLst>
              <a:ext uri="{FF2B5EF4-FFF2-40B4-BE49-F238E27FC236}">
                <a16:creationId xmlns:a16="http://schemas.microsoft.com/office/drawing/2014/main" id="{BC383D13-69F9-4BE7-9E16-64D075B15FCD}"/>
              </a:ext>
            </a:extLst>
          </p:cNvPr>
          <p:cNvSpPr txBox="1">
            <a:spLocks/>
          </p:cNvSpPr>
          <p:nvPr/>
        </p:nvSpPr>
        <p:spPr>
          <a:xfrm>
            <a:off x="1389435" y="5026599"/>
            <a:ext cx="100308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a:t>Doug Engelbart</a:t>
            </a:r>
          </a:p>
        </p:txBody>
      </p:sp>
    </p:spTree>
    <p:extLst>
      <p:ext uri="{BB962C8B-B14F-4D97-AF65-F5344CB8AC3E}">
        <p14:creationId xmlns:p14="http://schemas.microsoft.com/office/powerpoint/2010/main" val="2504247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Albert Einstein | New Scientist">
            <a:extLst>
              <a:ext uri="{FF2B5EF4-FFF2-40B4-BE49-F238E27FC236}">
                <a16:creationId xmlns:a16="http://schemas.microsoft.com/office/drawing/2014/main" id="{A4A325D8-CC70-46D1-B256-F4D18BFA4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CF7229-B159-46B1-B8EA-E17FC61861D6}"/>
              </a:ext>
            </a:extLst>
          </p:cNvPr>
          <p:cNvSpPr txBox="1"/>
          <p:nvPr/>
        </p:nvSpPr>
        <p:spPr>
          <a:xfrm>
            <a:off x="518474" y="857839"/>
            <a:ext cx="4006392" cy="3508653"/>
          </a:xfrm>
          <a:prstGeom prst="rect">
            <a:avLst/>
          </a:prstGeom>
          <a:noFill/>
        </p:spPr>
        <p:txBody>
          <a:bodyPr wrap="square" rtlCol="0">
            <a:spAutoFit/>
          </a:bodyPr>
          <a:lstStyle/>
          <a:p>
            <a:r>
              <a:rPr lang="en-US" sz="3200" dirty="0"/>
              <a:t>“We cannot solve our problems with the same thinking we used when we created them.”  </a:t>
            </a:r>
          </a:p>
          <a:p>
            <a:endParaRPr lang="en-US" dirty="0"/>
          </a:p>
          <a:p>
            <a:r>
              <a:rPr lang="en-US" sz="4400" dirty="0">
                <a:solidFill>
                  <a:srgbClr val="FF0000"/>
                </a:solidFill>
              </a:rPr>
              <a:t>Albert </a:t>
            </a:r>
            <a:r>
              <a:rPr lang="en-US" sz="4400" b="1" dirty="0">
                <a:solidFill>
                  <a:srgbClr val="FF0000"/>
                </a:solidFill>
              </a:rPr>
              <a:t>Einstein</a:t>
            </a:r>
          </a:p>
        </p:txBody>
      </p:sp>
    </p:spTree>
    <p:extLst>
      <p:ext uri="{BB962C8B-B14F-4D97-AF65-F5344CB8AC3E}">
        <p14:creationId xmlns:p14="http://schemas.microsoft.com/office/powerpoint/2010/main" val="275060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62C3E-49DB-9983-1AD1-ECB13A716B70}"/>
              </a:ext>
            </a:extLst>
          </p:cNvPr>
          <p:cNvSpPr>
            <a:spLocks noGrp="1"/>
          </p:cNvSpPr>
          <p:nvPr>
            <p:ph type="title"/>
          </p:nvPr>
        </p:nvSpPr>
        <p:spPr>
          <a:xfrm>
            <a:off x="1143001" y="2556933"/>
            <a:ext cx="9905998" cy="1905000"/>
          </a:xfrm>
        </p:spPr>
        <p:txBody>
          <a:bodyPr/>
          <a:lstStyle/>
          <a:p>
            <a:r>
              <a:rPr lang="en-US" b="1" dirty="0"/>
              <a:t>The Metaverse is A Communication Medium</a:t>
            </a:r>
          </a:p>
        </p:txBody>
      </p:sp>
    </p:spTree>
    <p:extLst>
      <p:ext uri="{BB962C8B-B14F-4D97-AF65-F5344CB8AC3E}">
        <p14:creationId xmlns:p14="http://schemas.microsoft.com/office/powerpoint/2010/main" val="1088669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FDA64-0427-17FD-13B1-B7A65DB23DA9}"/>
              </a:ext>
            </a:extLst>
          </p:cNvPr>
          <p:cNvSpPr>
            <a:spLocks noGrp="1"/>
          </p:cNvSpPr>
          <p:nvPr>
            <p:ph idx="1"/>
          </p:nvPr>
        </p:nvSpPr>
        <p:spPr>
          <a:xfrm>
            <a:off x="763793" y="645460"/>
            <a:ext cx="5332207" cy="5507914"/>
          </a:xfrm>
        </p:spPr>
        <p:txBody>
          <a:bodyPr>
            <a:normAutofit lnSpcReduction="10000"/>
          </a:bodyPr>
          <a:lstStyle/>
          <a:p>
            <a:pPr marL="0" marR="0" indent="0">
              <a:spcBef>
                <a:spcPts val="0"/>
              </a:spcBef>
              <a:spcAft>
                <a:spcPts val="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Language is a virtual machine running on top of the hardware that makes up your brain. </a:t>
            </a:r>
          </a:p>
          <a:p>
            <a:pPr marL="0" marR="0" indent="0">
              <a:spcBef>
                <a:spcPts val="0"/>
              </a:spcBef>
              <a:spcAft>
                <a:spcPts val="0"/>
              </a:spcAft>
              <a:buNone/>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It enables you to think and understand things that your primitive brain could never reach. </a:t>
            </a:r>
          </a:p>
          <a:p>
            <a:pPr marL="0" marR="0" indent="0">
              <a:spcBef>
                <a:spcPts val="0"/>
              </a:spcBef>
              <a:spcAft>
                <a:spcPts val="0"/>
              </a:spcAft>
              <a:buNone/>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You think in terms of language. And not just speech. </a:t>
            </a:r>
          </a:p>
        </p:txBody>
      </p:sp>
      <p:pic>
        <p:nvPicPr>
          <p:cNvPr id="2050" name="Picture 2" descr="How Language Shapes the Brain - Scientific American Blog Network">
            <a:extLst>
              <a:ext uri="{FF2B5EF4-FFF2-40B4-BE49-F238E27FC236}">
                <a16:creationId xmlns:a16="http://schemas.microsoft.com/office/drawing/2014/main" id="{2B5F2CF7-1136-DCC5-8E18-995EDE084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555" y="1290656"/>
            <a:ext cx="5449775" cy="427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94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FDA64-0427-17FD-13B1-B7A65DB23DA9}"/>
              </a:ext>
            </a:extLst>
          </p:cNvPr>
          <p:cNvSpPr>
            <a:spLocks noGrp="1"/>
          </p:cNvSpPr>
          <p:nvPr>
            <p:ph idx="1"/>
          </p:nvPr>
        </p:nvSpPr>
        <p:spPr>
          <a:xfrm>
            <a:off x="548746" y="660401"/>
            <a:ext cx="4700587" cy="4876800"/>
          </a:xfrm>
        </p:spPr>
        <p:txBody>
          <a:bodyPr>
            <a:normAutofit/>
          </a:bodyPr>
          <a:lstStyle/>
          <a:p>
            <a:pPr marL="0" marR="0" indent="0">
              <a:spcBef>
                <a:spcPts val="0"/>
              </a:spcBef>
              <a:spcAft>
                <a:spcPts val="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Any musician will tell you that music is a language – it enables you to share thoughts and feelings that aren’t possible otherwise. </a:t>
            </a:r>
          </a:p>
        </p:txBody>
      </p:sp>
      <p:pic>
        <p:nvPicPr>
          <p:cNvPr id="5" name="Picture 2" descr="Image result for miles davis coltrane">
            <a:extLst>
              <a:ext uri="{FF2B5EF4-FFF2-40B4-BE49-F238E27FC236}">
                <a16:creationId xmlns:a16="http://schemas.microsoft.com/office/drawing/2014/main" id="{CCBB9937-FA93-D6BF-AADA-8BADBD1657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11" b="12020"/>
          <a:stretch/>
        </p:blipFill>
        <p:spPr bwMode="auto">
          <a:xfrm>
            <a:off x="5315490" y="1474693"/>
            <a:ext cx="6470110" cy="363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97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FDA64-0427-17FD-13B1-B7A65DB23DA9}"/>
              </a:ext>
            </a:extLst>
          </p:cNvPr>
          <p:cNvSpPr>
            <a:spLocks noGrp="1"/>
          </p:cNvSpPr>
          <p:nvPr>
            <p:ph idx="1"/>
          </p:nvPr>
        </p:nvSpPr>
        <p:spPr>
          <a:xfrm>
            <a:off x="751749" y="990600"/>
            <a:ext cx="5039451" cy="4876800"/>
          </a:xfrm>
        </p:spPr>
        <p:txBody>
          <a:bodyPr>
            <a:normAutofit/>
          </a:bodyPr>
          <a:lstStyle/>
          <a:p>
            <a:pPr marL="0" marR="0" indent="0">
              <a:spcBef>
                <a:spcPts val="0"/>
              </a:spcBef>
              <a:spcAft>
                <a:spcPts val="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Mathematics is an incredibly powerful language that we use to understand and control the possibilities of the universe. It was essential for us to create the world we live in today. But again, it is a virtual machine running on our brains.</a:t>
            </a:r>
          </a:p>
        </p:txBody>
      </p:sp>
      <p:pic>
        <p:nvPicPr>
          <p:cNvPr id="1026" name="Picture 2" descr="Maxwell's Equations. A gentle introduction | by Panda the Red | Cantor's  Paradise">
            <a:extLst>
              <a:ext uri="{FF2B5EF4-FFF2-40B4-BE49-F238E27FC236}">
                <a16:creationId xmlns:a16="http://schemas.microsoft.com/office/drawing/2014/main" id="{1D22639C-3361-42FA-F4E4-D34F6CC1D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66757"/>
            <a:ext cx="5039452" cy="4724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758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FDA64-0427-17FD-13B1-B7A65DB23DA9}"/>
              </a:ext>
            </a:extLst>
          </p:cNvPr>
          <p:cNvSpPr>
            <a:spLocks noGrp="1"/>
          </p:cNvSpPr>
          <p:nvPr>
            <p:ph idx="1"/>
          </p:nvPr>
        </p:nvSpPr>
        <p:spPr>
          <a:xfrm>
            <a:off x="1141413" y="914401"/>
            <a:ext cx="9905998" cy="4876800"/>
          </a:xfrm>
        </p:spPr>
        <p:txBody>
          <a:bodyPr>
            <a:normAutofit/>
          </a:bodyPr>
          <a:lstStyle/>
          <a:p>
            <a:pPr marL="0" marR="0" indent="0">
              <a:spcBef>
                <a:spcPts val="0"/>
              </a:spcBef>
              <a:spcAft>
                <a:spcPts val="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The metaverse is an incredibly powerful and rich language that enables an augmented conversation where the ideas we express are amplified and made real by the computer. </a:t>
            </a:r>
          </a:p>
        </p:txBody>
      </p:sp>
    </p:spTree>
    <p:extLst>
      <p:ext uri="{BB962C8B-B14F-4D97-AF65-F5344CB8AC3E}">
        <p14:creationId xmlns:p14="http://schemas.microsoft.com/office/powerpoint/2010/main" val="222576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FDA64-0427-17FD-13B1-B7A65DB23DA9}"/>
              </a:ext>
            </a:extLst>
          </p:cNvPr>
          <p:cNvSpPr>
            <a:spLocks noGrp="1"/>
          </p:cNvSpPr>
          <p:nvPr>
            <p:ph idx="1"/>
          </p:nvPr>
        </p:nvSpPr>
        <p:spPr>
          <a:xfrm>
            <a:off x="1141413" y="914401"/>
            <a:ext cx="9905998" cy="4876800"/>
          </a:xfrm>
        </p:spPr>
        <p:txBody>
          <a:bodyPr>
            <a:normAutofit/>
          </a:bodyPr>
          <a:lstStyle/>
          <a:p>
            <a:pPr marL="0" marR="0" indent="0">
              <a:spcBef>
                <a:spcPts val="0"/>
              </a:spcBef>
              <a:spcAft>
                <a:spcPts val="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You are defined more than anything by how you communicate. The metaverse will redefine what we are and what it means to be human. </a:t>
            </a:r>
          </a:p>
        </p:txBody>
      </p:sp>
    </p:spTree>
    <p:extLst>
      <p:ext uri="{BB962C8B-B14F-4D97-AF65-F5344CB8AC3E}">
        <p14:creationId xmlns:p14="http://schemas.microsoft.com/office/powerpoint/2010/main" val="2080665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93389-12CE-4770-A9F6-AF083B7F0045}"/>
              </a:ext>
            </a:extLst>
          </p:cNvPr>
          <p:cNvSpPr>
            <a:spLocks noGrp="1"/>
          </p:cNvSpPr>
          <p:nvPr>
            <p:ph type="title"/>
          </p:nvPr>
        </p:nvSpPr>
        <p:spPr>
          <a:xfrm>
            <a:off x="1751013" y="2701314"/>
            <a:ext cx="8686800" cy="746888"/>
          </a:xfrm>
        </p:spPr>
        <p:txBody>
          <a:bodyPr/>
          <a:lstStyle/>
          <a:p>
            <a:pPr algn="ctr"/>
            <a:r>
              <a:rPr lang="en-US" cap="none" dirty="0">
                <a:latin typeface="+mn-lt"/>
              </a:rPr>
              <a:t>But how?</a:t>
            </a:r>
          </a:p>
        </p:txBody>
      </p:sp>
    </p:spTree>
    <p:extLst>
      <p:ext uri="{BB962C8B-B14F-4D97-AF65-F5344CB8AC3E}">
        <p14:creationId xmlns:p14="http://schemas.microsoft.com/office/powerpoint/2010/main" val="1161300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762000" y="2536165"/>
            <a:ext cx="9982200" cy="4576313"/>
          </a:xfrm>
        </p:spPr>
        <p:txBody>
          <a:bodyPr vert="horz" wrap="square" lIns="50800" tIns="50800" rIns="39200" bIns="50800" numCol="1" anchor="t" anchorCtr="0" compatLnSpc="1">
            <a:prstTxWarp prst="textNoShape">
              <a:avLst/>
            </a:prstTxWarp>
            <a:normAutofit/>
          </a:bodyPr>
          <a:lstStyle/>
          <a:p>
            <a:pPr marL="0" indent="0">
              <a:lnSpc>
                <a:spcPct val="92000"/>
              </a:lnSpc>
              <a:spcBef>
                <a:spcPct val="0"/>
              </a:spcBef>
              <a:buNone/>
              <a:tabLst>
                <a:tab pos="381000" algn="l"/>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Lst>
            </a:pPr>
            <a:r>
              <a:rPr lang="en-US" altLang="en-US" sz="3600" dirty="0">
                <a:effectLst>
                  <a:outerShdw blurRad="50800" dist="38100" dir="2700000" algn="tl" rotWithShape="0">
                    <a:srgbClr val="000000">
                      <a:alpha val="43000"/>
                    </a:srgbClr>
                  </a:outerShdw>
                </a:effectLst>
                <a:cs typeface="Times New Roman" panose="02020603050405020304" pitchFamily="18" charset="0"/>
                <a:sym typeface="Times New Roman" panose="02020603050405020304" pitchFamily="18" charset="0"/>
              </a:rPr>
              <a:t>Allows us to jointly invent and explore new universes.</a:t>
            </a:r>
            <a:endParaRPr lang="en-US" altLang="en-US" sz="3600" dirty="0">
              <a:effectLst>
                <a:outerShdw blurRad="50800" dist="38100" dir="2700000" algn="tl" rotWithShape="0">
                  <a:srgbClr val="000000">
                    <a:alpha val="43000"/>
                  </a:srgbClr>
                </a:outerShdw>
              </a:effectLst>
              <a:ea typeface="ヒラギノ明朝 ProN W3" pitchFamily="-84" charset="-128"/>
              <a:sym typeface="Times New Roman" panose="02020603050405020304" pitchFamily="18" charset="0"/>
            </a:endParaRPr>
          </a:p>
        </p:txBody>
      </p:sp>
      <p:sp>
        <p:nvSpPr>
          <p:cNvPr id="5" name="Rectangle 2"/>
          <p:cNvSpPr txBox="1">
            <a:spLocks noChangeArrowheads="1"/>
          </p:cNvSpPr>
          <p:nvPr/>
        </p:nvSpPr>
        <p:spPr bwMode="auto">
          <a:xfrm>
            <a:off x="762000" y="502546"/>
            <a:ext cx="10668000" cy="1783454"/>
          </a:xfrm>
          <a:prstGeom prst="rect">
            <a:avLst/>
          </a:prstGeom>
          <a:noFill/>
          <a:ln w="12700">
            <a:noFill/>
            <a:miter lim="800000"/>
            <a:headEnd/>
            <a:tailEnd/>
          </a:ln>
          <a:effectLst/>
        </p:spPr>
        <p:txBody>
          <a:bodyPr vert="horz" wrap="square" lIns="50800" tIns="50800" rIns="39200" bIns="50800" numCol="1" anchor="ctr" anchorCtr="0" compatLnSpc="1">
            <a:prstTxWarp prst="textNoShape">
              <a:avLst/>
            </a:prstTxWarp>
          </a:bodyPr>
          <a:lstStyle>
            <a:lvl1pPr algn="l" rtl="0" eaLnBrk="0" fontAlgn="base" hangingPunct="0">
              <a:spcBef>
                <a:spcPct val="0"/>
              </a:spcBef>
              <a:spcAft>
                <a:spcPct val="0"/>
              </a:spcAft>
              <a:defRPr sz="3600" b="1">
                <a:solidFill>
                  <a:srgbClr val="FFFFFF"/>
                </a:solidFill>
                <a:effectLst>
                  <a:outerShdw blurRad="38100" dist="38100" dir="2700000" algn="tl">
                    <a:srgbClr val="000000"/>
                  </a:outerShdw>
                </a:effectLst>
                <a:latin typeface="+mj-lt"/>
                <a:ea typeface="+mj-ea"/>
                <a:cs typeface="+mj-cs"/>
                <a:sym typeface="Arial" panose="020B0604020202020204" pitchFamily="34" charset="0"/>
              </a:defRPr>
            </a:lvl1pPr>
            <a:lvl2pPr algn="l" rtl="0" eaLnBrk="0" fontAlgn="base" hangingPunct="0">
              <a:spcBef>
                <a:spcPct val="0"/>
              </a:spcBef>
              <a:spcAft>
                <a:spcPct val="0"/>
              </a:spcAft>
              <a:defRPr sz="3600" b="1">
                <a:solidFill>
                  <a:srgbClr val="FFFFFF"/>
                </a:solidFill>
                <a:effectLst>
                  <a:outerShdw blurRad="38100" dist="38100" dir="2700000" algn="tl">
                    <a:srgbClr val="000000"/>
                  </a:outerShdw>
                </a:effectLst>
                <a:latin typeface="Arial" charset="0"/>
                <a:ea typeface="ヒラギノ角ゴ ProN W6" charset="0"/>
                <a:cs typeface="ヒラギノ角ゴ ProN W6" charset="0"/>
                <a:sym typeface="Arial" panose="020B0604020202020204" pitchFamily="34" charset="0"/>
              </a:defRPr>
            </a:lvl2pPr>
            <a:lvl3pPr algn="l" rtl="0" eaLnBrk="0" fontAlgn="base" hangingPunct="0">
              <a:spcBef>
                <a:spcPct val="0"/>
              </a:spcBef>
              <a:spcAft>
                <a:spcPct val="0"/>
              </a:spcAft>
              <a:defRPr sz="3600" b="1">
                <a:solidFill>
                  <a:srgbClr val="FFFFFF"/>
                </a:solidFill>
                <a:effectLst>
                  <a:outerShdw blurRad="38100" dist="38100" dir="2700000" algn="tl">
                    <a:srgbClr val="000000"/>
                  </a:outerShdw>
                </a:effectLst>
                <a:latin typeface="Arial" charset="0"/>
                <a:ea typeface="ヒラギノ角ゴ ProN W6" charset="0"/>
                <a:cs typeface="ヒラギノ角ゴ ProN W6" charset="0"/>
                <a:sym typeface="Arial" panose="020B0604020202020204" pitchFamily="34" charset="0"/>
              </a:defRPr>
            </a:lvl3pPr>
            <a:lvl4pPr algn="l" rtl="0" eaLnBrk="0" fontAlgn="base" hangingPunct="0">
              <a:spcBef>
                <a:spcPct val="0"/>
              </a:spcBef>
              <a:spcAft>
                <a:spcPct val="0"/>
              </a:spcAft>
              <a:defRPr sz="3600" b="1">
                <a:solidFill>
                  <a:srgbClr val="FFFFFF"/>
                </a:solidFill>
                <a:effectLst>
                  <a:outerShdw blurRad="38100" dist="38100" dir="2700000" algn="tl">
                    <a:srgbClr val="000000"/>
                  </a:outerShdw>
                </a:effectLst>
                <a:latin typeface="Arial" charset="0"/>
                <a:ea typeface="ヒラギノ角ゴ ProN W6" charset="0"/>
                <a:cs typeface="ヒラギノ角ゴ ProN W6" charset="0"/>
                <a:sym typeface="Arial" panose="020B0604020202020204" pitchFamily="34" charset="0"/>
              </a:defRPr>
            </a:lvl4pPr>
            <a:lvl5pPr algn="l" rtl="0" eaLnBrk="0" fontAlgn="base" hangingPunct="0">
              <a:spcBef>
                <a:spcPct val="0"/>
              </a:spcBef>
              <a:spcAft>
                <a:spcPct val="0"/>
              </a:spcAft>
              <a:defRPr sz="3600" b="1">
                <a:solidFill>
                  <a:srgbClr val="FFFFFF"/>
                </a:solidFill>
                <a:effectLst>
                  <a:outerShdw blurRad="38100" dist="38100" dir="2700000" algn="tl">
                    <a:srgbClr val="000000"/>
                  </a:outerShdw>
                </a:effectLst>
                <a:latin typeface="Arial" charset="0"/>
                <a:ea typeface="ヒラギノ角ゴ ProN W6" charset="0"/>
                <a:cs typeface="ヒラギノ角ゴ ProN W6" charset="0"/>
                <a:sym typeface="Arial" panose="020B0604020202020204" pitchFamily="34" charset="0"/>
              </a:defRPr>
            </a:lvl5pPr>
            <a:lvl6pPr marL="457200" algn="l" rtl="0" fontAlgn="base">
              <a:spcBef>
                <a:spcPct val="0"/>
              </a:spcBef>
              <a:spcAft>
                <a:spcPct val="0"/>
              </a:spcAft>
              <a:defRPr sz="3600" b="1">
                <a:solidFill>
                  <a:srgbClr val="FFFFFF"/>
                </a:solidFill>
                <a:effectLst>
                  <a:outerShdw blurRad="38100" dist="38100" dir="2700000" algn="tl">
                    <a:srgbClr val="000000"/>
                  </a:outerShdw>
                </a:effectLst>
                <a:latin typeface="Arial" charset="0"/>
                <a:ea typeface="ヒラギノ角ゴ ProN W6" charset="0"/>
                <a:cs typeface="ヒラギノ角ゴ ProN W6" charset="0"/>
                <a:sym typeface="Arial" charset="0"/>
              </a:defRPr>
            </a:lvl6pPr>
            <a:lvl7pPr marL="914400" algn="l" rtl="0" fontAlgn="base">
              <a:spcBef>
                <a:spcPct val="0"/>
              </a:spcBef>
              <a:spcAft>
                <a:spcPct val="0"/>
              </a:spcAft>
              <a:defRPr sz="3600" b="1">
                <a:solidFill>
                  <a:srgbClr val="FFFFFF"/>
                </a:solidFill>
                <a:effectLst>
                  <a:outerShdw blurRad="38100" dist="38100" dir="2700000" algn="tl">
                    <a:srgbClr val="000000"/>
                  </a:outerShdw>
                </a:effectLst>
                <a:latin typeface="Arial" charset="0"/>
                <a:ea typeface="ヒラギノ角ゴ ProN W6" charset="0"/>
                <a:cs typeface="ヒラギノ角ゴ ProN W6" charset="0"/>
                <a:sym typeface="Arial" charset="0"/>
              </a:defRPr>
            </a:lvl7pPr>
            <a:lvl8pPr marL="1371600" algn="l" rtl="0" fontAlgn="base">
              <a:spcBef>
                <a:spcPct val="0"/>
              </a:spcBef>
              <a:spcAft>
                <a:spcPct val="0"/>
              </a:spcAft>
              <a:defRPr sz="3600" b="1">
                <a:solidFill>
                  <a:srgbClr val="FFFFFF"/>
                </a:solidFill>
                <a:effectLst>
                  <a:outerShdw blurRad="38100" dist="38100" dir="2700000" algn="tl">
                    <a:srgbClr val="000000"/>
                  </a:outerShdw>
                </a:effectLst>
                <a:latin typeface="Arial" charset="0"/>
                <a:ea typeface="ヒラギノ角ゴ ProN W6" charset="0"/>
                <a:cs typeface="ヒラギノ角ゴ ProN W6" charset="0"/>
                <a:sym typeface="Arial" charset="0"/>
              </a:defRPr>
            </a:lvl8pPr>
            <a:lvl9pPr marL="1828800" algn="l" rtl="0" fontAlgn="base">
              <a:spcBef>
                <a:spcPct val="0"/>
              </a:spcBef>
              <a:spcAft>
                <a:spcPct val="0"/>
              </a:spcAft>
              <a:defRPr sz="3600" b="1">
                <a:solidFill>
                  <a:srgbClr val="FFFFFF"/>
                </a:solidFill>
                <a:effectLst>
                  <a:outerShdw blurRad="38100" dist="38100" dir="2700000" algn="tl">
                    <a:srgbClr val="000000"/>
                  </a:outerShdw>
                </a:effectLst>
                <a:latin typeface="Arial" charset="0"/>
                <a:ea typeface="ヒラギノ角ゴ ProN W6" charset="0"/>
                <a:cs typeface="ヒラギノ角ゴ ProN W6" charset="0"/>
                <a:sym typeface="Arial" charset="0"/>
              </a:defRPr>
            </a:lvl9pPr>
          </a:lstStyle>
          <a:p>
            <a:pPr eaLnBrk="1" hangingPunct="1">
              <a:lnSpc>
                <a:spcPct val="92000"/>
              </a:lnSpc>
              <a:tabLst>
                <a:tab pos="38100" algn="l"/>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Lst>
            </a:pPr>
            <a:r>
              <a:rPr lang="en-US" altLang="en-US" sz="5400" b="0" dirty="0">
                <a:solidFill>
                  <a:srgbClr val="FF0000"/>
                </a:solidFill>
                <a:effectLst>
                  <a:outerShdw blurRad="50800" dist="38100" dir="2700000" algn="tl" rotWithShape="0">
                    <a:srgbClr val="000000">
                      <a:alpha val="43000"/>
                    </a:srgbClr>
                  </a:outerShdw>
                </a:effectLst>
                <a:sym typeface="Lucida Grande" pitchFamily="-84" charset="0"/>
              </a:rPr>
              <a:t>The Augmented Conversation</a:t>
            </a:r>
            <a:endParaRPr lang="en-US" altLang="en-US" sz="5400" b="0" dirty="0">
              <a:solidFill>
                <a:srgbClr val="FF0000"/>
              </a:solidFill>
              <a:effectLst>
                <a:outerShdw blurRad="50800" dist="38100" dir="2700000" algn="tl" rotWithShape="0">
                  <a:srgbClr val="000000">
                    <a:alpha val="43000"/>
                  </a:srgbClr>
                </a:outerShdw>
              </a:effectLst>
              <a:ea typeface="ヒラギノ角ゴ ProN W3" pitchFamily="-84" charset="-128"/>
              <a:sym typeface="Lucida Grande" pitchFamily="-84" charset="0"/>
            </a:endParaRPr>
          </a:p>
        </p:txBody>
      </p:sp>
    </p:spTree>
    <p:extLst>
      <p:ext uri="{BB962C8B-B14F-4D97-AF65-F5344CB8AC3E}">
        <p14:creationId xmlns:p14="http://schemas.microsoft.com/office/powerpoint/2010/main" val="3973179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19197</TotalTime>
  <Words>460</Words>
  <Application>Microsoft Macintosh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Eagle</vt:lpstr>
      <vt:lpstr>Wingdings</vt:lpstr>
      <vt:lpstr>Mesh</vt:lpstr>
      <vt:lpstr>The Augmented Conversation</vt:lpstr>
      <vt:lpstr>The Metaverse is A Communication Medium</vt:lpstr>
      <vt:lpstr>PowerPoint Presentation</vt:lpstr>
      <vt:lpstr>PowerPoint Presentation</vt:lpstr>
      <vt:lpstr>PowerPoint Presentation</vt:lpstr>
      <vt:lpstr>PowerPoint Presentation</vt:lpstr>
      <vt:lpstr>PowerPoint Presentation</vt:lpstr>
      <vt:lpstr>But how?</vt:lpstr>
      <vt:lpstr>PowerPoint Presentation</vt:lpstr>
      <vt:lpstr>Features of the Augmented Conversation  1</vt:lpstr>
      <vt:lpstr>Features of the Augmented Conversation  2</vt:lpstr>
      <vt:lpstr>Features of the Augmented Conversation  3</vt:lpstr>
      <vt:lpstr>Features of the Augmented Conversation  4</vt:lpstr>
      <vt:lpstr>Croquet Demo</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Augmented Conversation</dc:title>
  <dc:creator>David A Smith</dc:creator>
  <cp:lastModifiedBy>David A Smith</cp:lastModifiedBy>
  <cp:revision>72</cp:revision>
  <dcterms:created xsi:type="dcterms:W3CDTF">2019-05-26T15:35:41Z</dcterms:created>
  <dcterms:modified xsi:type="dcterms:W3CDTF">2022-10-13T15:20:22Z</dcterms:modified>
</cp:coreProperties>
</file>