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s/comment7.xml" ContentType="application/vnd.openxmlformats-officedocument.presentationml.comments+xml"/>
  <Override PartName="/ppt/comments/comment6.xml" ContentType="application/vnd.openxmlformats-officedocument.presentationml.comments+xml"/>
  <Override PartName="/ppt/comments/comment3.xml" ContentType="application/vnd.openxmlformats-officedocument.presentationml.comments+xml"/>
  <Override PartName="/ppt/comments/comment1.xml" ContentType="application/vnd.openxmlformats-officedocument.presentationml.comments+xml"/>
  <Override PartName="/ppt/comments/comment8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2.xml" ContentType="application/vnd.openxmlformats-officedocument.presentationml.comment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id="0" initials="" name="Ying Yao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8.xml" Type="http://schemas.openxmlformats.org/officeDocument/2006/relationships/slide" Id="rId14"/><Relationship Target="presProps.xml" Type="http://schemas.openxmlformats.org/officeDocument/2006/relationships/presProps" Id="rId2"/><Relationship Target="slides/slide6.xml" Type="http://schemas.openxmlformats.org/officeDocument/2006/relationships/slide" Id="rId12"/><Relationship Target="theme/theme2.xml" Type="http://schemas.openxmlformats.org/officeDocument/2006/relationships/theme" Id="rId1"/><Relationship Target="slides/slide7.xml" Type="http://schemas.openxmlformats.org/officeDocument/2006/relationships/slide" Id="rId13"/><Relationship Target="commentAuthors.xml" Type="http://schemas.openxmlformats.org/officeDocument/2006/relationships/commentAuthors" Id="rId4"/><Relationship Target="slides/slide4.xml" Type="http://schemas.openxmlformats.org/officeDocument/2006/relationships/slide" Id="rId10"/><Relationship Target="tableStyles.xml" Type="http://schemas.openxmlformats.org/officeDocument/2006/relationships/tableStyles" Id="rId3"/><Relationship Target="slides/slide5.xml" Type="http://schemas.openxmlformats.org/officeDocument/2006/relationships/slide" Id="rId11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1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4" authorId="0">
    <p:pos y="0" x="6000"/>
    <p:text>Katie</p:text>
  </p:cm>
  <p:cm idx="8" authorId="0">
    <p:pos y="100" x="6000"/>
    <p:text>mallory</p:text>
  </p:cm>
  <p:cm idx="10" authorId="0">
    <p:pos y="200" x="6000"/>
    <p:text>ying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9" authorId="0">
    <p:pos y="0" x="6000"/>
    <p:text>ying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1" authorId="0">
    <p:pos y="0" x="6000"/>
    <p:text>comment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7" authorId="0">
    <p:pos y="0" x="6000"/>
    <p:text>mallory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6" authorId="0">
    <p:pos y="0" x="6000"/>
    <p:text>mallory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2" authorId="0">
    <p:pos y="0" x="6000"/>
    <p:text>Katie + Wesley</p:tex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3" authorId="0">
    <p:pos y="0" x="6000"/>
    <p:text>Cody</p:text>
  </p:cm>
</p:cmLst>
</file>

<file path=ppt/comments/comment8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5" authorId="0">
    <p:pos y="0" x="6000"/>
    <p:text>cody</p:text>
  </p:cm>
</p:cmLst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400" lang="en"/>
              <a:t>hi, we are Immigration Nation. there are five of us (introduce everyone), not the biggest nation but</a:t>
            </a:r>
          </a:p>
          <a:p>
            <a:pPr>
              <a:buNone/>
            </a:pPr>
            <a:r>
              <a:rPr sz="1400" lang="en"/>
              <a:t>as the title suggests, our info viz is focused on the topic of immigration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b="1" sz="1400" lang="en"/>
              <a:t>we all had a personal investment to the topic(involvement with other cultures or from an immigrant), everyone can relate</a:t>
            </a:r>
          </a:p>
          <a:p>
            <a:pPr rtl="0" lvl="0" indent="-3175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b="1" sz="1400" lang="en"/>
              <a:t>as we learned in class, data is easily manipulated to present a certain view, so we wanted to convey the data we found without any bias</a:t>
            </a:r>
          </a:p>
          <a:p>
            <a:pPr rtl="0" lvl="0" indent="-3175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b="1" sz="1400" lang="en"/>
              <a:t>data without context has little meaning so we wanted to correlate any anomalies in the data with historical events that happened at the same time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400" lang="en">
                <a:solidFill>
                  <a:schemeClr val="dk1"/>
                </a:solidFill>
              </a:rPr>
              <a:t>What is our data? Where/How did we get it?</a:t>
            </a:r>
          </a:p>
          <a:p>
            <a:pPr rtl="0" lvl="0" indent="-3175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1400" lang="en"/>
              <a:t>This is the data in its original spreadsheet form (pretty intimidating)</a:t>
            </a:r>
          </a:p>
          <a:p>
            <a:pPr rtl="0" lvl="0" indent="-3175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1400" lang="en"/>
              <a:t>this data is publically accessible, but difficult for anyone to consume</a:t>
            </a:r>
          </a:p>
          <a:p>
            <a:pPr rtl="0" lvl="1" indent="-317500" marL="914400"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400" lang="en"/>
              <a:t>very low pre-attentive processing, requires user to actively read through the numbers and even then…</a:t>
            </a:r>
          </a:p>
          <a:p>
            <a:pPr rtl="0" lvl="1" indent="-317500" marL="914400"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400" lang="en"/>
              <a:t>numbers by themselves mean little to the audience without comparison and context</a:t>
            </a:r>
          </a:p>
          <a:p>
            <a:pPr lvl="0" indent="-3175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1400" lang="en"/>
              <a:t>historical data spreadsheet looks similar to this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chemeClr val="dk1"/>
                </a:solidFill>
              </a:rPr>
              <a:t>The next step was to design our visualization (Mallory)</a:t>
            </a:r>
          </a:p>
          <a:p>
            <a:pPr rtl="0" lvl="1" indent="-317500" marL="91440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○"/>
            </a:pPr>
            <a:r>
              <a:rPr sz="1400" lang="en">
                <a:solidFill>
                  <a:schemeClr val="dk1"/>
                </a:solidFill>
              </a:rPr>
              <a:t>first and foremost, we wanted to keep the end users in mind to create a relevant vis</a:t>
            </a:r>
          </a:p>
          <a:p>
            <a:pPr rtl="0" lvl="1" indent="-317500" marL="91440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○"/>
            </a:pPr>
            <a:r>
              <a:rPr sz="1400" lang="en">
                <a:solidFill>
                  <a:schemeClr val="dk1"/>
                </a:solidFill>
              </a:rPr>
              <a:t>we wanted to display all of the immigration data in a way that people could quickly understand and interact with</a:t>
            </a:r>
          </a:p>
          <a:p>
            <a:pPr rtl="0" lvl="1" indent="-317500" marL="91440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○"/>
            </a:pPr>
            <a:r>
              <a:rPr sz="1400" lang="en">
                <a:solidFill>
                  <a:schemeClr val="dk1"/>
                </a:solidFill>
              </a:rPr>
              <a:t>we also wanted to make sure we provided context in three distinct levels</a:t>
            </a:r>
          </a:p>
          <a:p>
            <a:pPr rtl="0" lvl="2" indent="-317500" marL="137160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■"/>
            </a:pPr>
            <a:r>
              <a:rPr sz="1400" lang="en">
                <a:solidFill>
                  <a:schemeClr val="dk1"/>
                </a:solidFill>
              </a:rPr>
              <a:t>context of immigration over time</a:t>
            </a:r>
          </a:p>
          <a:p>
            <a:pPr rtl="0" lvl="2" indent="-317500" marL="137160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■"/>
            </a:pPr>
            <a:r>
              <a:rPr sz="1400" lang="en">
                <a:solidFill>
                  <a:schemeClr val="dk1"/>
                </a:solidFill>
              </a:rPr>
              <a:t>geospatial context in terms of visualizing a map</a:t>
            </a:r>
          </a:p>
          <a:p>
            <a:pPr rtl="0" lvl="2" indent="-317500" marL="137160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■"/>
            </a:pPr>
            <a:r>
              <a:rPr sz="1400" lang="en">
                <a:solidFill>
                  <a:schemeClr val="dk1"/>
                </a:solidFill>
              </a:rPr>
              <a:t>context of historical events that might have affected immigration during a certain period of time</a:t>
            </a:r>
          </a:p>
          <a:p>
            <a:pPr rtl="0" lvl="1" indent="-317500" marL="91440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○"/>
            </a:pPr>
            <a:r>
              <a:rPr sz="1400" lang="en">
                <a:solidFill>
                  <a:schemeClr val="dk1"/>
                </a:solidFill>
              </a:rPr>
              <a:t>balance geographical, text, numerical data </a:t>
            </a:r>
          </a:p>
          <a:p>
            <a:pPr rtl="0" lvl="2" indent="-317500" marL="137160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■"/>
            </a:pPr>
            <a:r>
              <a:rPr sz="1400" lang="en">
                <a:solidFill>
                  <a:schemeClr val="dk1"/>
                </a:solidFill>
              </a:rPr>
              <a:t>consistent color palette across all three visualizations</a:t>
            </a:r>
          </a:p>
          <a:p>
            <a:pPr rtl="0" lvl="2" indent="-317500" marL="137160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■"/>
            </a:pPr>
            <a:r>
              <a:rPr sz="1400" lang="en">
                <a:solidFill>
                  <a:schemeClr val="dk1"/>
                </a:solidFill>
              </a:rPr>
              <a:t>size based off of “importance”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/>
              <a:t>Development</a:t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/>
              <a:t>NotePad++/Sublime Text</a:t>
            </a:r>
          </a:p>
          <a:p>
            <a:pPr rtl="0" lvl="1" indent="-317500" marL="914400">
              <a:buClr>
                <a:schemeClr val="dk1"/>
              </a:buClr>
              <a:buSzPct val="100000"/>
              <a:buFont typeface="Arial"/>
              <a:buChar char="○"/>
            </a:pPr>
            <a:r>
              <a:rPr sz="1400" lang="en"/>
              <a:t>Lightweight, easy</a:t>
            </a:r>
          </a:p>
          <a:p>
            <a:pPr rtl="0" lvl="0" indent="-3175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Google Chrome/Developer Tools for debugging</a:t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/>
              <a:t>D3</a:t>
            </a:r>
          </a:p>
          <a:p>
            <a:pPr rtl="0" lvl="1" indent="-317500" marL="914400">
              <a:buClr>
                <a:srgbClr val="000000"/>
              </a:buClr>
              <a:buSzPct val="100000"/>
              <a:buFont typeface="Arial"/>
              <a:buChar char="○"/>
            </a:pPr>
            <a:r>
              <a:rPr sz="1400" lang="en"/>
              <a:t>datamaps.github.io</a:t>
            </a:r>
          </a:p>
          <a:p>
            <a:pPr rtl="0" lvl="2" indent="-317500" marL="1371600">
              <a:buClr>
                <a:srgbClr val="000000"/>
              </a:buClr>
              <a:buSzPct val="100000"/>
              <a:buFont typeface="Arial"/>
              <a:buChar char="■"/>
            </a:pPr>
            <a:r>
              <a:rPr sz="1400" lang="en"/>
              <a:t>Great for our project</a:t>
            </a:r>
          </a:p>
          <a:p>
            <a:pPr rtl="0" lvl="2" indent="-317500" marL="1371600">
              <a:buClr>
                <a:srgbClr val="000000"/>
              </a:buClr>
              <a:buSzPct val="100000"/>
              <a:buFont typeface="Arial"/>
              <a:buChar char="■"/>
            </a:pPr>
            <a:r>
              <a:rPr sz="1400" lang="en"/>
              <a:t>Poorly documented</a:t>
            </a:r>
          </a:p>
          <a:p>
            <a:pPr rtl="0" lvl="3" indent="-317500" marL="1828800"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difficult to manipulate, no API</a:t>
            </a:r>
          </a:p>
          <a:p>
            <a:pPr rtl="0" lvl="3" indent="-317500" marL="1828800"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required too much hard coding</a:t>
            </a:r>
          </a:p>
          <a:p>
            <a:pPr rtl="0" lvl="3" indent="-317500" marL="1828800"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Not extensible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228600" marL="457200">
              <a:lnSpc>
                <a:spcPct val="115000"/>
              </a:lnSpc>
              <a:buSzPct val="100000"/>
              <a:buNone/>
            </a:pPr>
            <a:r>
              <a:rPr lang="en">
                <a:solidFill>
                  <a:schemeClr val="dk1"/>
                </a:solidFill>
              </a:rPr>
              <a:t>with that in mind, here is our visualization</a:t>
            </a:r>
          </a:p>
          <a:p>
            <a:pPr rtl="0" lvl="1" indent="-228600" marL="914400">
              <a:lnSpc>
                <a:spcPct val="115000"/>
              </a:lnSpc>
              <a:buSzPct val="100000"/>
              <a:buNone/>
            </a:pPr>
            <a:r>
              <a:rPr lang="en">
                <a:solidFill>
                  <a:schemeClr val="dk1"/>
                </a:solidFill>
              </a:rPr>
              <a:t>user questions/demo of abilities: (Katie) </a:t>
            </a:r>
          </a:p>
          <a:p>
            <a:pPr rtl="0" lvl="2" indent="-228600" marL="1371600">
              <a:lnSpc>
                <a:spcPct val="115000"/>
              </a:lnSpc>
              <a:buSzPct val="100000"/>
              <a:buNone/>
            </a:pPr>
            <a:r>
              <a:rPr lang="en">
                <a:solidFill>
                  <a:schemeClr val="dk1"/>
                </a:solidFill>
              </a:rPr>
              <a:t>What continent has the largest amount of immigration into the US?</a:t>
            </a:r>
          </a:p>
          <a:p>
            <a:pPr rtl="0" lvl="3" indent="-228600" marL="1828800">
              <a:lnSpc>
                <a:spcPct val="115000"/>
              </a:lnSpc>
              <a:buSzPct val="100000"/>
              <a:buNone/>
            </a:pPr>
            <a:r>
              <a:rPr lang="en">
                <a:solidFill>
                  <a:schemeClr val="dk1"/>
                </a:solidFill>
              </a:rPr>
              <a:t>Look at map and use aggregate bubbles to answer.</a:t>
            </a:r>
          </a:p>
          <a:p>
            <a:pPr rtl="0" lvl="2" indent="-228600" marL="1371600">
              <a:lnSpc>
                <a:spcPct val="115000"/>
              </a:lnSpc>
              <a:buSzPct val="100000"/>
              <a:buNone/>
            </a:pPr>
            <a:r>
              <a:rPr lang="en">
                <a:solidFill>
                  <a:schemeClr val="dk1"/>
                </a:solidFill>
              </a:rPr>
              <a:t>How have immigration trends changed over the last 200 years?</a:t>
            </a:r>
          </a:p>
          <a:p>
            <a:pPr rtl="0" lvl="3" indent="-228600" marL="1828800">
              <a:lnSpc>
                <a:spcPct val="115000"/>
              </a:lnSpc>
              <a:buSzPct val="100000"/>
              <a:buNone/>
            </a:pPr>
            <a:r>
              <a:rPr lang="en">
                <a:solidFill>
                  <a:schemeClr val="dk1"/>
                </a:solidFill>
              </a:rPr>
              <a:t>Can see that initial large wave of immigrants actually comes from a more developed country to a less developed country. Immigrants seeking freedom, a chance at a new life.</a:t>
            </a:r>
          </a:p>
          <a:p>
            <a:pPr rtl="0" lvl="4" indent="-228600" marL="2286000">
              <a:lnSpc>
                <a:spcPct val="115000"/>
              </a:lnSpc>
              <a:buSzPct val="100000"/>
              <a:buNone/>
            </a:pPr>
            <a:r>
              <a:rPr lang="en">
                <a:solidFill>
                  <a:schemeClr val="dk1"/>
                </a:solidFill>
              </a:rPr>
              <a:t>overseas</a:t>
            </a:r>
          </a:p>
          <a:p>
            <a:pPr rtl="0" lvl="3" indent="-228600" marL="1828800">
              <a:lnSpc>
                <a:spcPct val="115000"/>
              </a:lnSpc>
              <a:buSzPct val="100000"/>
              <a:buNone/>
            </a:pPr>
            <a:r>
              <a:rPr lang="en">
                <a:solidFill>
                  <a:schemeClr val="dk1"/>
                </a:solidFill>
              </a:rPr>
              <a:t>Second wave is actually from poorer, underdeveloped countries to more developed countries. Also, more immigration from asia than ever before (could have to do with repeal of  chinese exclusion act)</a:t>
            </a:r>
          </a:p>
          <a:p>
            <a:pPr rtl="0" lvl="2" indent="-228600" marL="1371600">
              <a:lnSpc>
                <a:spcPct val="115000"/>
              </a:lnSpc>
              <a:buSzPct val="100000"/>
              <a:buNone/>
            </a:pPr>
            <a:r>
              <a:rPr lang="en">
                <a:solidFill>
                  <a:schemeClr val="dk1"/>
                </a:solidFill>
              </a:rPr>
              <a:t>What countries have had the biggest impact on immigration/ is there really a difference in the current immigration from Mexico to the united states/ what caused the flood of Mexican immigrants?</a:t>
            </a:r>
          </a:p>
          <a:p>
            <a:pPr rtl="0" lvl="3" indent="-228600" marL="1828800">
              <a:lnSpc>
                <a:spcPct val="115000"/>
              </a:lnSpc>
              <a:buSzPct val="100000"/>
              <a:buNone/>
            </a:pPr>
            <a:r>
              <a:rPr lang="en">
                <a:solidFill>
                  <a:schemeClr val="dk1"/>
                </a:solidFill>
              </a:rPr>
              <a:t>Look at causes of flood of Mexican immigrants.... combination of economic issues in Mexico alongside the bracero program which invited Mexican laborers into the states.</a:t>
            </a:r>
          </a:p>
          <a:p>
            <a:pPr rtl="0" lvl="3" indent="-228600" marL="1828800">
              <a:lnSpc>
                <a:spcPct val="115000"/>
              </a:lnSpc>
              <a:buSzPct val="100000"/>
              <a:buNone/>
            </a:pPr>
            <a:r>
              <a:rPr lang="en">
                <a:solidFill>
                  <a:schemeClr val="dk1"/>
                </a:solidFill>
              </a:rPr>
              <a:t>One difference is that Mexican immigration composes a much larger percentage of its region’s immigrants. (look at composition of european immigration at its peak vs. Mexican immigration at that time.</a:t>
            </a:r>
          </a:p>
          <a:p>
            <a:pPr rtl="0" lvl="3" indent="-228600" marL="1828800">
              <a:lnSpc>
                <a:spcPct val="115000"/>
              </a:lnSpc>
              <a:buSzPct val="100000"/>
              <a:buNone/>
            </a:pPr>
            <a:r>
              <a:rPr lang="en">
                <a:solidFill>
                  <a:schemeClr val="dk1"/>
                </a:solidFill>
              </a:rPr>
              <a:t>Also, we can use the map to see how it’s geographical location has affected its immigration: it is the longest border of a third world country with a first world country</a:t>
            </a:r>
          </a:p>
          <a:p>
            <a:pPr rtl="0" lvl="2" indent="-228600" marL="1371600">
              <a:lnSpc>
                <a:spcPct val="115000"/>
              </a:lnSpc>
              <a:buSzPct val="100000"/>
              <a:buNone/>
            </a:pPr>
            <a:r>
              <a:rPr lang="en">
                <a:solidFill>
                  <a:schemeClr val="dk1"/>
                </a:solidFill>
              </a:rPr>
              <a:t>What impact does war or economic distress/ abundance have on immigration?</a:t>
            </a:r>
          </a:p>
          <a:p>
            <a:pPr rtl="0" lvl="3" indent="-228600" marL="1828800">
              <a:lnSpc>
                <a:spcPct val="115000"/>
              </a:lnSpc>
              <a:buSzPct val="100000"/>
              <a:buNone/>
            </a:pPr>
            <a:r>
              <a:rPr lang="en">
                <a:solidFill>
                  <a:schemeClr val="dk1"/>
                </a:solidFill>
              </a:rPr>
              <a:t>Look at both world wars/ stock market crash, gold rush, cuban revolution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400" lang="en"/>
              <a:t>Group Breakdown</a:t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/>
              <a:t>Wesley Hughes</a:t>
            </a:r>
          </a:p>
          <a:p>
            <a:pPr rtl="0" lvl="1" indent="-317500" marL="914400">
              <a:buClr>
                <a:srgbClr val="000000"/>
              </a:buClr>
              <a:buSzPct val="100000"/>
              <a:buFont typeface="Arial"/>
              <a:buChar char="○"/>
            </a:pPr>
            <a:r>
              <a:rPr sz="1400" lang="en"/>
              <a:t>US Map</a:t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/>
              <a:t>Ying Yao</a:t>
            </a:r>
          </a:p>
          <a:p>
            <a:pPr rtl="0" lvl="1" indent="-317500" marL="914400">
              <a:buClr>
                <a:srgbClr val="000000"/>
              </a:buClr>
              <a:buSzPct val="100000"/>
              <a:buFont typeface="Arial"/>
              <a:buChar char="○"/>
            </a:pPr>
            <a:r>
              <a:rPr sz="1400" lang="en"/>
              <a:t>History/Data collection</a:t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/>
              <a:t>Katie Roshelli</a:t>
            </a:r>
          </a:p>
          <a:p>
            <a:pPr rtl="0" lvl="1" indent="-317500" marL="914400">
              <a:buClr>
                <a:srgbClr val="000000"/>
              </a:buClr>
              <a:buSzPct val="100000"/>
              <a:buFont typeface="Arial"/>
              <a:buChar char="○"/>
            </a:pPr>
            <a:r>
              <a:rPr sz="1400" lang="en"/>
              <a:t>Stacked Graph, zoom/update features</a:t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/>
              <a:t>Cody Turner</a:t>
            </a:r>
          </a:p>
          <a:p>
            <a:pPr rtl="0" lvl="1" indent="-317500" marL="914400">
              <a:buClr>
                <a:srgbClr val="000000"/>
              </a:buClr>
              <a:buSzPct val="100000"/>
              <a:buFont typeface="Arial"/>
              <a:buChar char="○"/>
            </a:pPr>
            <a:r>
              <a:rPr sz="1400" lang="en"/>
              <a:t>History/Data collection</a:t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/>
              <a:t>Mallory Wynn</a:t>
            </a:r>
          </a:p>
          <a:p>
            <a:pPr rtl="0" lvl="1" indent="-317500" marL="914400">
              <a:buClr>
                <a:srgbClr val="000000"/>
              </a:buClr>
              <a:buSzPct val="100000"/>
              <a:buFont typeface="Arial"/>
              <a:buChar char="○"/>
            </a:pPr>
            <a:r>
              <a:rPr sz="1400" lang="en"/>
              <a:t>Project Management</a:t>
            </a:r>
          </a:p>
          <a:p>
            <a:pPr rtl="0" lvl="1" indent="-317500" marL="914400">
              <a:buClr>
                <a:schemeClr val="dk1"/>
              </a:buClr>
              <a:buSzPct val="100000"/>
              <a:buFont typeface="Arial"/>
              <a:buChar char="○"/>
            </a:pPr>
            <a:r>
              <a:rPr sz="1400" lang="en"/>
              <a:t>Design</a:t>
            </a:r>
          </a:p>
          <a:p>
            <a:pPr rtl="0" lvl="1" indent="-317500" marL="914400">
              <a:buClr>
                <a:srgbClr val="000000"/>
              </a:buClr>
              <a:buSzPct val="100000"/>
              <a:buFont typeface="Arial"/>
              <a:buChar char="○"/>
            </a:pPr>
            <a:r>
              <a:rPr sz="1400" lang="en"/>
              <a:t>History/Data Collection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1" indent="-298450" marL="91440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>
                <a:solidFill>
                  <a:schemeClr val="dk1"/>
                </a:solidFill>
              </a:rPr>
              <a:t>D3 is amazing</a:t>
            </a:r>
          </a:p>
          <a:p>
            <a:pPr rtl="0" lvl="2" indent="-298450" marL="137160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">
                <a:solidFill>
                  <a:schemeClr val="dk1"/>
                </a:solidFill>
              </a:rPr>
              <a:t>Somewhat easy to use</a:t>
            </a:r>
          </a:p>
          <a:p>
            <a:pPr rtl="0" lvl="2" indent="-298450" marL="137160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">
                <a:solidFill>
                  <a:schemeClr val="dk1"/>
                </a:solidFill>
              </a:rPr>
              <a:t>able to quickly and smoothly render data visualizations</a:t>
            </a:r>
          </a:p>
          <a:p>
            <a:pPr rtl="0" lvl="2" indent="-298450" marL="137160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">
                <a:solidFill>
                  <a:schemeClr val="dk1"/>
                </a:solidFill>
              </a:rPr>
              <a:t>extended libraries which allow for greater customization</a:t>
            </a:r>
          </a:p>
          <a:p>
            <a:pPr rtl="0" lvl="2" indent="-298450" marL="137160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">
                <a:solidFill>
                  <a:schemeClr val="dk1"/>
                </a:solidFill>
              </a:rPr>
              <a:t>color schemes are a hard topic to apply correctly</a:t>
            </a:r>
          </a:p>
          <a:p>
            <a:pPr rtl="0" lvl="2" indent="-298450" marL="137160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">
                <a:solidFill>
                  <a:schemeClr val="dk1"/>
                </a:solidFill>
              </a:rPr>
              <a:t>also, spatial layout of visualization and information is important</a:t>
            </a:r>
          </a:p>
          <a:p>
            <a:pPr rtl="0" lvl="1" indent="-317500" marL="914400">
              <a:lnSpc>
                <a:spcPct val="115000"/>
              </a:lnSpc>
              <a:buClr>
                <a:schemeClr val="dk1"/>
              </a:buClr>
              <a:buSzPct val="127272"/>
              <a:buFont typeface="Arial"/>
              <a:buChar char="○"/>
            </a:pPr>
            <a:r>
              <a:rPr lang="en">
                <a:solidFill>
                  <a:schemeClr val="dk1"/>
                </a:solidFill>
              </a:rPr>
              <a:t>Data collection is hard</a:t>
            </a:r>
          </a:p>
          <a:p>
            <a:pPr rtl="0" lvl="2" indent="-317500" marL="1371600">
              <a:lnSpc>
                <a:spcPct val="115000"/>
              </a:lnSpc>
              <a:buClr>
                <a:schemeClr val="dk1"/>
              </a:buClr>
              <a:buSzPct val="127272"/>
              <a:buFont typeface="Arial"/>
              <a:buChar char="■"/>
            </a:pPr>
            <a:r>
              <a:rPr lang="en">
                <a:solidFill>
                  <a:schemeClr val="dk1"/>
                </a:solidFill>
              </a:rPr>
              <a:t>Pulling data from direct source still left large gaps</a:t>
            </a:r>
          </a:p>
          <a:p>
            <a:pPr rtl="0" lvl="2" indent="-317500" marL="1371600">
              <a:lnSpc>
                <a:spcPct val="115000"/>
              </a:lnSpc>
              <a:buClr>
                <a:schemeClr val="dk1"/>
              </a:buClr>
              <a:buSzPct val="127272"/>
              <a:buFont typeface="Arial"/>
              <a:buChar char="■"/>
            </a:pPr>
            <a:r>
              <a:rPr lang="en">
                <a:solidFill>
                  <a:schemeClr val="dk1"/>
                </a:solidFill>
              </a:rPr>
              <a:t>Color scheme is important</a:t>
            </a:r>
          </a:p>
          <a:p>
            <a:pPr rtl="0" lvl="1" indent="-317500" marL="914400">
              <a:lnSpc>
                <a:spcPct val="115000"/>
              </a:lnSpc>
              <a:buClr>
                <a:schemeClr val="dk1"/>
              </a:buClr>
              <a:buSzPct val="127272"/>
              <a:buFont typeface="Arial"/>
              <a:buChar char="○"/>
            </a:pPr>
            <a:r>
              <a:rPr lang="en">
                <a:solidFill>
                  <a:schemeClr val="dk1"/>
                </a:solidFill>
              </a:rPr>
              <a:t>Immigration is important to everyone</a:t>
            </a:r>
          </a:p>
          <a:p>
            <a:pPr rtl="0" lvl="2" indent="-317500" marL="1371600">
              <a:lnSpc>
                <a:spcPct val="115000"/>
              </a:lnSpc>
              <a:buClr>
                <a:schemeClr val="dk1"/>
              </a:buClr>
              <a:buSzPct val="127272"/>
              <a:buFont typeface="Arial"/>
              <a:buChar char="■"/>
            </a:pPr>
            <a:r>
              <a:rPr lang="en">
                <a:solidFill>
                  <a:schemeClr val="dk1"/>
                </a:solidFill>
              </a:rPr>
              <a:t>Lines became blurred as we realized how influential immigration was on the native population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92A3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comments/comment1.xml" Type="http://schemas.openxmlformats.org/officeDocument/2006/relationships/comments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4"/><Relationship Target="../comments/comment2.xml" Type="http://schemas.openxmlformats.org/officeDocument/2006/relationships/comments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comments/comment3.xml" Type="http://schemas.openxmlformats.org/officeDocument/2006/relationships/comments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4"/><Relationship Target="../comments/comment4.xml" Type="http://schemas.openxmlformats.org/officeDocument/2006/relationships/comments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comments/comment5.xml" Type="http://schemas.openxmlformats.org/officeDocument/2006/relationships/comments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4"/><Relationship Target="../comments/comment6.xml" Type="http://schemas.openxmlformats.org/officeDocument/2006/relationships/comments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comments/comment7.xml" Type="http://schemas.openxmlformats.org/officeDocument/2006/relationships/comments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4"/><Relationship Target="../comments/comment8.xml" Type="http://schemas.openxmlformats.org/officeDocument/2006/relationships/comments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/>
        </p:nvSpPr>
        <p:spPr>
          <a:xfrm>
            <a:off y="1991850" x="450600"/>
            <a:ext cy="1159799" cx="82428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3000" lang="en">
                <a:solidFill>
                  <a:srgbClr val="3FB2A3"/>
                </a:solidFill>
                <a:latin typeface="Arvo"/>
                <a:ea typeface="Arvo"/>
                <a:cs typeface="Arvo"/>
                <a:sym typeface="Arvo"/>
              </a:rPr>
              <a:t>
</a:t>
            </a:r>
            <a:r>
              <a:rPr sz="6000" lang="en">
                <a:solidFill>
                  <a:srgbClr val="3FB2A3"/>
                </a:solidFill>
                <a:latin typeface="Arvo"/>
                <a:ea typeface="Arvo"/>
                <a:cs typeface="Arvo"/>
                <a:sym typeface="Arvo"/>
              </a:rPr>
              <a:t>Immigration Nation</a:t>
            </a:r>
          </a:p>
          <a:p>
            <a:r>
              <a:t/>
            </a:r>
          </a:p>
        </p:txBody>
      </p:sp>
      <p:sp>
        <p:nvSpPr>
          <p:cNvPr id="24" name="Shape 24"/>
          <p:cNvSpPr txBox="1"/>
          <p:nvPr/>
        </p:nvSpPr>
        <p:spPr>
          <a:xfrm>
            <a:off y="3151650" x="979350"/>
            <a:ext cy="574499" cx="7185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600" lang="en">
                <a:solidFill>
                  <a:srgbClr val="B9B9B9"/>
                </a:solidFill>
                <a:latin typeface="Arvo"/>
                <a:ea typeface="Arvo"/>
                <a:cs typeface="Arvo"/>
                <a:sym typeface="Arvo"/>
              </a:rPr>
              <a:t>wesley hughes + katie roshelli + cody turner + mallory wynn + ying yao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y="402725" x="2574000"/>
            <a:ext cy="1159799" cx="3996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2000" lang="en">
                <a:solidFill>
                  <a:srgbClr val="E6E6E6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HELLO</a:t>
            </a:r>
          </a:p>
        </p:txBody>
      </p:sp>
      <p:sp>
        <p:nvSpPr>
          <p:cNvPr id="26" name="Shape 26"/>
          <p:cNvSpPr txBox="1"/>
          <p:nvPr/>
        </p:nvSpPr>
        <p:spPr>
          <a:xfrm>
            <a:off y="1657600" x="3742650"/>
            <a:ext cy="645600" cx="1658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sz="3000" lang="en">
                <a:solidFill>
                  <a:srgbClr val="3FB2A3"/>
                </a:solidFill>
                <a:latin typeface="Arvo"/>
                <a:ea typeface="Arvo"/>
                <a:cs typeface="Arvo"/>
                <a:sym typeface="Arvo"/>
              </a:rPr>
              <a:t>we are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y="4779900" x="5619550"/>
            <a:ext cy="418500" cx="3470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900" lang="en">
                <a:solidFill>
                  <a:srgbClr val="B9B9B9"/>
                </a:solidFill>
                <a:latin typeface="Arvo"/>
                <a:ea typeface="Arvo"/>
                <a:cs typeface="Arvo"/>
                <a:sym typeface="Arvo"/>
              </a:rPr>
              <a:t>*All images stolen from Flickr and Google image search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2" name="Shape 3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0" x="0"/>
            <a:ext cy="5143500" cx="914400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/>
          <p:nvPr/>
        </p:nvSpPr>
        <p:spPr>
          <a:xfrm>
            <a:off y="0" x="0"/>
            <a:ext cy="5143499" cx="9144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4" name="Shape 34"/>
          <p:cNvSpPr txBox="1"/>
          <p:nvPr/>
        </p:nvSpPr>
        <p:spPr>
          <a:xfrm>
            <a:off y="875350" x="-208725"/>
            <a:ext cy="927599" cx="55880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b="1" sz="5300" lang="en">
                <a:solidFill>
                  <a:srgbClr val="CB0000"/>
                </a:solidFill>
                <a:latin typeface="Arvo"/>
                <a:ea typeface="Arvo"/>
                <a:cs typeface="Arvo"/>
                <a:sym typeface="Arvo"/>
              </a:rPr>
              <a:t>Project Motivations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y="1849875" x="293275"/>
            <a:ext cy="2323500" cx="4871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00050" marL="457200">
              <a:buClr>
                <a:srgbClr val="9C0000"/>
              </a:buClr>
              <a:buSzPct val="100000"/>
              <a:buFont typeface="Arvo"/>
              <a:buChar char="●"/>
            </a:pPr>
            <a:r>
              <a:rPr sz="2700" lang="en">
                <a:solidFill>
                  <a:srgbClr val="9C0000"/>
                </a:solidFill>
                <a:latin typeface="Arvo"/>
                <a:ea typeface="Arvo"/>
                <a:cs typeface="Arvo"/>
                <a:sym typeface="Arvo"/>
              </a:rPr>
              <a:t>personal ties</a:t>
            </a:r>
          </a:p>
          <a:p>
            <a:pPr rtl="0" lvl="0" indent="-400050" marL="457200">
              <a:buClr>
                <a:srgbClr val="9C0000"/>
              </a:buClr>
              <a:buSzPct val="100000"/>
              <a:buFont typeface="Arvo"/>
              <a:buChar char="●"/>
            </a:pPr>
            <a:r>
              <a:rPr sz="2700" lang="en">
                <a:solidFill>
                  <a:srgbClr val="9C0000"/>
                </a:solidFill>
                <a:latin typeface="Arvo"/>
                <a:ea typeface="Arvo"/>
                <a:cs typeface="Arvo"/>
                <a:sym typeface="Arvo"/>
              </a:rPr>
              <a:t>unbiased approach</a:t>
            </a:r>
          </a:p>
          <a:p>
            <a:pPr rtl="0" lvl="0" indent="-400050" marL="457200">
              <a:buClr>
                <a:srgbClr val="9C0000"/>
              </a:buClr>
              <a:buSzPct val="100000"/>
              <a:buFont typeface="Arvo"/>
              <a:buChar char="●"/>
            </a:pPr>
            <a:r>
              <a:rPr sz="2700" lang="en">
                <a:solidFill>
                  <a:srgbClr val="9C0000"/>
                </a:solidFill>
                <a:latin typeface="Arvo"/>
                <a:ea typeface="Arvo"/>
                <a:cs typeface="Arvo"/>
                <a:sym typeface="Arvo"/>
              </a:rPr>
              <a:t>historical events that affect immigration trends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0" name="Shape 4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0" x="0"/>
            <a:ext cy="5143500" cx="9143999"/>
          </a:xfrm>
          <a:prstGeom prst="rect">
            <a:avLst/>
          </a:prstGeom>
        </p:spPr>
      </p:pic>
      <p:sp>
        <p:nvSpPr>
          <p:cNvPr id="41" name="Shape 41"/>
          <p:cNvSpPr/>
          <p:nvPr/>
        </p:nvSpPr>
        <p:spPr>
          <a:xfrm>
            <a:off y="0" x="0"/>
            <a:ext cy="5143499" cx="9144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2" name="Shape 42"/>
          <p:cNvSpPr txBox="1"/>
          <p:nvPr/>
        </p:nvSpPr>
        <p:spPr>
          <a:xfrm>
            <a:off y="0" x="4301375"/>
            <a:ext cy="1081799" cx="3466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5300" lang="en">
                <a:solidFill>
                  <a:srgbClr val="318C80"/>
                </a:solidFill>
                <a:latin typeface="Arvo"/>
                <a:ea typeface="Arvo"/>
                <a:cs typeface="Arvo"/>
                <a:sym typeface="Arvo"/>
              </a:rPr>
              <a:t> The Data</a:t>
            </a:r>
            <a:r>
              <a:rPr b="1" sz="5300" lang="en">
                <a:solidFill>
                  <a:srgbClr val="379C8E"/>
                </a:solidFill>
                <a:latin typeface="Arvo"/>
                <a:ea typeface="Arvo"/>
                <a:cs typeface="Arvo"/>
                <a:sym typeface="Arvo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7" name="Shape 4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0" x="0"/>
            <a:ext cy="5143500" cx="9144001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/>
          <p:nvPr/>
        </p:nvSpPr>
        <p:spPr>
          <a:xfrm>
            <a:off y="801600" x="5243725"/>
            <a:ext cy="1074299" cx="3507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 rtl="0" lvl="0">
              <a:buNone/>
            </a:pPr>
            <a:r>
              <a:rPr b="1" sz="6600" lang="en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Design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3" name="Shape 5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0" x="0"/>
            <a:ext cy="5143500" cx="914400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 txBox="1"/>
          <p:nvPr/>
        </p:nvSpPr>
        <p:spPr>
          <a:xfrm>
            <a:off y="771825" x="2611525"/>
            <a:ext cy="857400" cx="63993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r" rtl="0" lvl="0">
              <a:buNone/>
            </a:pPr>
            <a:r>
              <a:rPr b="1" sz="6000" lang="en">
                <a:solidFill>
                  <a:srgbClr val="46C7B6"/>
                </a:solidFill>
                <a:latin typeface="Arvo"/>
                <a:ea typeface="Arvo"/>
                <a:cs typeface="Arvo"/>
                <a:sym typeface="Arvo"/>
              </a:rPr>
              <a:t>Development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9" name="Shape 5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0" x="0"/>
            <a:ext cy="5143499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/>
          <p:nvPr/>
        </p:nvSpPr>
        <p:spPr>
          <a:xfrm>
            <a:off y="0" x="0"/>
            <a:ext cy="5143499" cx="9144000"/>
          </a:xfrm>
          <a:prstGeom prst="rect">
            <a:avLst/>
          </a:prstGeom>
          <a:solidFill>
            <a:srgbClr val="FFFFFF">
              <a:alpha val="35000"/>
            </a:srgbClr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1" name="Shape 61"/>
          <p:cNvSpPr txBox="1"/>
          <p:nvPr/>
        </p:nvSpPr>
        <p:spPr>
          <a:xfrm>
            <a:off y="3848075" x="2709750"/>
            <a:ext cy="1006500" cx="6612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5000" lang="en">
                <a:solidFill>
                  <a:srgbClr val="FCAD36"/>
                </a:solidFill>
                <a:latin typeface="Arvo"/>
                <a:ea typeface="Arvo"/>
                <a:cs typeface="Arvo"/>
                <a:sym typeface="Arvo"/>
              </a:rPr>
              <a:t>User Questions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62" name="Shape 62"/>
          <p:cNvSpPr txBox="1"/>
          <p:nvPr/>
        </p:nvSpPr>
        <p:spPr>
          <a:xfrm>
            <a:off y="3848075" x="2709750"/>
            <a:ext cy="842400" cx="715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25000"/>
              <a:buFont typeface="Arial"/>
              <a:buNone/>
            </a:pPr>
            <a:r>
              <a:rPr b="1" sz="5000" lang="en">
                <a:solidFill>
                  <a:srgbClr val="FCAD36"/>
                </a:solidFill>
                <a:latin typeface="Arvo"/>
                <a:ea typeface="Arvo"/>
                <a:cs typeface="Arvo"/>
                <a:sym typeface="Arvo"/>
              </a:rPr>
              <a:t>+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y="3848075" x="503675"/>
            <a:ext cy="1154100" cx="2695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5000" lang="en">
                <a:solidFill>
                  <a:srgbClr val="FCAD36"/>
                </a:solidFill>
                <a:latin typeface="Arvo"/>
                <a:ea typeface="Arvo"/>
                <a:cs typeface="Arvo"/>
                <a:sym typeface="Arvo"/>
              </a:rPr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8" name="Shape 6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0" x="0"/>
            <a:ext cy="5143499" cx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y="829575" x="1368300"/>
            <a:ext cy="857400" cx="64073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b="1" sz="6600" lang="en">
                <a:solidFill>
                  <a:srgbClr val="CB0000"/>
                </a:solidFill>
                <a:latin typeface="Arvo"/>
                <a:ea typeface="Arvo"/>
                <a:cs typeface="Arvo"/>
                <a:sym typeface="Arvo"/>
              </a:rPr>
              <a:t>Team Roles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4" name="Shape 7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5" x="25"/>
            <a:ext cy="5143500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y="422750" x="5671025"/>
            <a:ext cy="1623300" cx="32898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b="1" sz="5500" lang="en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Lessons </a:t>
            </a:r>
          </a:p>
          <a:p>
            <a:pPr rtl="0" lvl="0">
              <a:buNone/>
            </a:pPr>
            <a:r>
              <a:rPr b="1" sz="5500" lang="en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Learned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