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ing Yao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84" autoAdjust="0"/>
  </p:normalViewPr>
  <p:slideViewPr>
    <p:cSldViewPr snapToGrid="0">
      <p:cViewPr varScale="1">
        <p:scale>
          <a:sx n="56" d="100"/>
          <a:sy n="56" d="100"/>
        </p:scale>
        <p:origin x="4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4">
    <p:pos x="6000" y="0"/>
    <p:text>Katie</p:text>
  </p:cm>
  <p:cm authorId="0" idx="8">
    <p:pos x="6000" y="100"/>
    <p:text>mallory</p:text>
  </p:cm>
  <p:cm authorId="0" idx="10">
    <p:pos x="6000" y="200"/>
    <p:text>ying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9">
    <p:pos x="6000" y="0"/>
    <p:text>ying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comment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7">
    <p:pos x="6000" y="0"/>
    <p:text>mallory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6">
    <p:pos x="6000" y="0"/>
    <p:text>mallory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Katie + Wesley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3">
    <p:pos x="6000" y="0"/>
    <p:text>Cody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5">
    <p:pos x="6000" y="0"/>
    <p:text>cody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5022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/>
              <a:t>hi, we are Immigration Nation. there are five of us (introduce everyone), not the biggest nation but</a:t>
            </a:r>
          </a:p>
          <a:p>
            <a:pPr>
              <a:buNone/>
            </a:pPr>
            <a:r>
              <a:rPr lang="en" sz="1400"/>
              <a:t>as the title suggests, our info viz is focused on the topic of immigration</a:t>
            </a:r>
          </a:p>
        </p:txBody>
      </p:sp>
    </p:spTree>
    <p:extLst>
      <p:ext uri="{BB962C8B-B14F-4D97-AF65-F5344CB8AC3E}">
        <p14:creationId xmlns:p14="http://schemas.microsoft.com/office/powerpoint/2010/main" val="681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 b="1"/>
              <a:t>we all had a personal investment to the topic(involvement with other cultures or from an immigrant), everyone can relate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 b="1"/>
              <a:t>as we learned in class, data is easily manipulated to present a certain view, so we wanted to convey the data we found without any bias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 b="1"/>
              <a:t>data without context has little meaning so we wanted to correlate any anomalies in the data with historical events that happened at the same time</a:t>
            </a:r>
          </a:p>
          <a:p>
            <a:endParaRPr lang="en" sz="1400" b="1"/>
          </a:p>
        </p:txBody>
      </p:sp>
    </p:spTree>
    <p:extLst>
      <p:ext uri="{BB962C8B-B14F-4D97-AF65-F5344CB8AC3E}">
        <p14:creationId xmlns:p14="http://schemas.microsoft.com/office/powerpoint/2010/main" val="392662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b="1">
                <a:solidFill>
                  <a:schemeClr val="dk1"/>
                </a:solidFill>
              </a:rPr>
              <a:t>What is our data? Where/How did we get it?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/>
              <a:t>This is the data in its original spreadsheet form (pretty intimidating)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/>
              <a:t>this data is publically accessible, but difficult for anyone to consume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400"/>
              <a:t>very low pre-attentive processing, requires user to actively read through the numbers and even then…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400"/>
              <a:t>numbers by themselves mean little to the audience without comparison and context</a:t>
            </a:r>
          </a:p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400"/>
              <a:t>historical data spreadsheet looks similar to this</a:t>
            </a:r>
          </a:p>
        </p:txBody>
      </p:sp>
    </p:spTree>
    <p:extLst>
      <p:ext uri="{BB962C8B-B14F-4D97-AF65-F5344CB8AC3E}">
        <p14:creationId xmlns:p14="http://schemas.microsoft.com/office/powerpoint/2010/main" val="68858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The next step was to design our visualization (Mallory)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first and foremost, we wanted to keep the end users in mind to create a relevant vis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we wanted to display all of the immigration data in a way that people could quickly understand and interact with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we also wanted to make sure we provided context in three distinct levels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context of immigration over time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geospatial context in terms of visualizing a map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context of historical events that might have affected immigration during a certain period of time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balance geographical, text, numerical data 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consistent color palette across all three visualizations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400">
                <a:solidFill>
                  <a:schemeClr val="dk1"/>
                </a:solidFill>
              </a:rPr>
              <a:t>size based off of “importance”</a:t>
            </a:r>
          </a:p>
          <a:p>
            <a:endParaRPr lang="en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1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Development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NotePad++/Sublime Text</a:t>
            </a:r>
          </a:p>
          <a:p>
            <a:pPr marL="914400" lvl="1" indent="-3175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/>
              <a:t>Lightweight, easy</a:t>
            </a:r>
          </a:p>
          <a:p>
            <a:pPr marL="457200" lvl="0" indent="-3175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Google Chrome/Developer Tools for debugging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D3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datamaps.github.io</a:t>
            </a:r>
          </a:p>
          <a:p>
            <a:pPr marL="1371600" lvl="2" indent="-317500" rtl="0"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1400"/>
              <a:t>Great for our project</a:t>
            </a:r>
          </a:p>
          <a:p>
            <a:pPr marL="1371600" lvl="2" indent="-317500" rtl="0"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1400"/>
              <a:t>Poorly documented</a:t>
            </a:r>
          </a:p>
          <a:p>
            <a:pPr marL="1828800" lvl="3" indent="-3175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difficult to manipulate, no API</a:t>
            </a:r>
          </a:p>
          <a:p>
            <a:pPr marL="1828800" lvl="3" indent="-3175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required too much hard coding</a:t>
            </a:r>
          </a:p>
          <a:p>
            <a:pPr marL="1828800" lvl="3" indent="-3175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/>
              <a:t>Not extensible</a:t>
            </a:r>
          </a:p>
          <a:p>
            <a:endParaRPr lang="en" sz="1400"/>
          </a:p>
        </p:txBody>
      </p:sp>
    </p:spTree>
    <p:extLst>
      <p:ext uri="{BB962C8B-B14F-4D97-AF65-F5344CB8AC3E}">
        <p14:creationId xmlns:p14="http://schemas.microsoft.com/office/powerpoint/2010/main" val="94933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with that in mind, here is our visualization</a:t>
            </a:r>
          </a:p>
          <a:p>
            <a:pPr marL="457200" lvl="0" indent="-228600" rtl="0">
              <a:lnSpc>
                <a:spcPct val="115000"/>
              </a:lnSpc>
              <a:buSzPct val="100000"/>
              <a:buNone/>
            </a:pPr>
            <a:endParaRPr lang="en" dirty="0" smtClean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dirty="0" smtClean="0">
                <a:solidFill>
                  <a:schemeClr val="dk1"/>
                </a:solidFill>
              </a:rPr>
              <a:t>Explain the difference between the map and the area visualization (aggregate</a:t>
            </a:r>
            <a:r>
              <a:rPr lang="en" baseline="0" dirty="0" smtClean="0">
                <a:solidFill>
                  <a:schemeClr val="dk1"/>
                </a:solidFill>
              </a:rPr>
              <a:t> sums of immigrants over total timespan vs. immigrants shown in ten year intervals)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The overall map and area chart are great for a preattentive glance at the data, you can quickly gauge which regions have immigrated most and when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T</a:t>
            </a:r>
            <a:r>
              <a:rPr lang="en" baseline="0" dirty="0" smtClean="0">
                <a:solidFill>
                  <a:schemeClr val="dk1"/>
                </a:solidFill>
              </a:rPr>
              <a:t>he map is great contextually to see where immigrants are coming from/ raise questions about how geographical location might also affect immigration</a:t>
            </a:r>
          </a:p>
          <a:p>
            <a:pPr marL="1371600" lvl="2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R</a:t>
            </a:r>
            <a:r>
              <a:rPr lang="en" baseline="0" dirty="0" smtClean="0">
                <a:solidFill>
                  <a:schemeClr val="dk1"/>
                </a:solidFill>
              </a:rPr>
              <a:t>ise of ocean liner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Explain the tool tips/ details on demand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D</a:t>
            </a:r>
            <a:r>
              <a:rPr lang="en" baseline="0" dirty="0" smtClean="0">
                <a:solidFill>
                  <a:schemeClr val="dk1"/>
                </a:solidFill>
              </a:rPr>
              <a:t>ifferent formmating for both bubbles and area chart b/c of differences in purpose.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U</a:t>
            </a:r>
            <a:r>
              <a:rPr lang="en" baseline="0" dirty="0" smtClean="0">
                <a:solidFill>
                  <a:schemeClr val="dk1"/>
                </a:solidFill>
              </a:rPr>
              <a:t>se of lines to help user better gauge the area chart especially because baseline can be hard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Explain ability to drill down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L</a:t>
            </a:r>
            <a:r>
              <a:rPr lang="en" baseline="0" dirty="0" smtClean="0">
                <a:solidFill>
                  <a:schemeClr val="dk1"/>
                </a:solidFill>
              </a:rPr>
              <a:t>inked views of map and area chart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(mention resizing of y axis)</a:t>
            </a:r>
          </a:p>
          <a:p>
            <a:pPr marL="914400" lvl="1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A</a:t>
            </a:r>
            <a:r>
              <a:rPr lang="en" baseline="0" dirty="0" smtClean="0">
                <a:solidFill>
                  <a:schemeClr val="dk1"/>
                </a:solidFill>
              </a:rPr>
              <a:t>llows the viewer to explore the composition of immigrants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Explain historical events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Explain context/ focus bar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endParaRPr lang="en" baseline="0" dirty="0" smtClean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r>
              <a:rPr lang="en" baseline="0" dirty="0" smtClean="0">
                <a:solidFill>
                  <a:schemeClr val="dk1"/>
                </a:solidFill>
              </a:rPr>
              <a:t>Mention what we would like to continue to improve upon</a:t>
            </a:r>
          </a:p>
          <a:p>
            <a:endParaRPr lang="en-US" b="0" dirty="0" smtClean="0">
              <a:effectLst/>
            </a:endParaRPr>
          </a:p>
          <a:p>
            <a:pPr lvl="1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had more time, features we would have liked to implement (Katie)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highlighting between bubbles and area map on countries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bubbles change size when we use brushing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coloring scheme due to 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having 20 countries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Linking to </a:t>
            </a:r>
            <a:r>
              <a:rPr lang="en-US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other sources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for specific historical events</a:t>
            </a:r>
          </a:p>
          <a:p>
            <a:pPr lvl="2" rtl="0" fontAlgn="base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for illegal immigration statistics to be displayed</a:t>
            </a:r>
          </a:p>
          <a:p>
            <a:pPr marL="457200" lvl="0" indent="-228600" rtl="0">
              <a:lnSpc>
                <a:spcPct val="115000"/>
              </a:lnSpc>
              <a:buSzPct val="100000"/>
              <a:buFontTx/>
              <a:buChar char="-"/>
            </a:pPr>
            <a:endParaRPr lang="en" dirty="0" smtClean="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buSzPct val="100000"/>
              <a:buNone/>
            </a:pPr>
            <a:endParaRPr lang="en" dirty="0" smtClean="0">
              <a:solidFill>
                <a:schemeClr val="dk1"/>
              </a:solidFill>
            </a:endParaRPr>
          </a:p>
          <a:p>
            <a:pPr marL="914400" lvl="1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user questions/demo of abilities: (Katie) </a:t>
            </a:r>
          </a:p>
          <a:p>
            <a:pPr marL="1371600" lvl="2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What continent has the largest amount of immigration into the US?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Look at map and use aggregate bubbles to answer.</a:t>
            </a:r>
          </a:p>
          <a:p>
            <a:pPr marL="1371600" lvl="2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How have immigration trends changed over the last 200 years?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Can see that initial large wave of immigrants actually comes from a more developed country to a less developed country. Immigrants seeking freedom, a chance at a new life.</a:t>
            </a:r>
          </a:p>
          <a:p>
            <a:pPr marL="2286000" lvl="4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overseas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Second wave is actually from poorer, underdeveloped countries to more developed countries. Also, more immigration from asia than ever before (could have to do with repeal of  chinese exclusion act)</a:t>
            </a:r>
          </a:p>
          <a:p>
            <a:pPr marL="1371600" lvl="2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What countries have had the biggest impact on immigration/ is there really a difference in the current immigration from Mexico to the united states/ what caused the flood of Mexican immigrants?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Look at causes of flood of Mexican immigrants.... combination of economic issues in Mexico alongside the bracero program which invited Mexican laborers into the states.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One difference is that Mexican immigration composes a much larger percentage of its region’s immigrants. (look at composition of european immigration at its peak vs. Mexican immigration at that time.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Also, we can use the map to see how it’s geographical location has affected its immigration: it is the longest border of a third world country with a first world country</a:t>
            </a:r>
          </a:p>
          <a:p>
            <a:pPr marL="1371600" lvl="2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What impact does war or economic distress/ abundance have on immigration?</a:t>
            </a:r>
          </a:p>
          <a:p>
            <a:pPr marL="1828800" lvl="3" indent="-228600" rtl="0">
              <a:lnSpc>
                <a:spcPct val="115000"/>
              </a:lnSpc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Look at both world wars/ stock market crash, gold rush, cuban revolution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1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b="1"/>
              <a:t>Group Breakdown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Wesley Hughes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US Map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Ying Yao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History/Data collection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Katie Roshelli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Stacked Graph, zoom/update features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Cody Turner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History/Data collection</a:t>
            </a:r>
          </a:p>
          <a:p>
            <a:pPr marL="457200" lvl="0" indent="-3175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/>
              <a:t>Mallory Wynn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Project Management</a:t>
            </a:r>
          </a:p>
          <a:p>
            <a:pPr marL="914400" lvl="1" indent="-3175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400"/>
              <a:t>Design</a:t>
            </a:r>
          </a:p>
          <a:p>
            <a:pPr marL="914400" lvl="1" indent="-317500" rtl="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/>
              <a:t>History/Data Collection</a:t>
            </a:r>
          </a:p>
          <a:p>
            <a:endParaRPr lang="en" sz="1400"/>
          </a:p>
        </p:txBody>
      </p:sp>
    </p:spTree>
    <p:extLst>
      <p:ext uri="{BB962C8B-B14F-4D97-AF65-F5344CB8AC3E}">
        <p14:creationId xmlns:p14="http://schemas.microsoft.com/office/powerpoint/2010/main" val="227885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D3 is amazing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Somewhat easy to use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able to quickly and smoothly render data visualizations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extended libraries which allow for greater customization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color schemes are a hard topic to apply correctly</a:t>
            </a:r>
          </a:p>
          <a:p>
            <a:pPr marL="1371600" lvl="2" indent="-298450" rt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also, spatial layout of visualization and information is important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Data collection is hard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Pulling data from direct source still left large gaps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Color scheme is important</a:t>
            </a:r>
          </a:p>
          <a:p>
            <a:pPr marL="914400" lvl="1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Immigration is important to everyone</a:t>
            </a:r>
          </a:p>
          <a:p>
            <a:pPr marL="1371600" lvl="2" indent="-317500" rtl="0">
              <a:lnSpc>
                <a:spcPct val="115000"/>
              </a:lnSpc>
              <a:buClr>
                <a:schemeClr val="dk1"/>
              </a:buClr>
              <a:buSzPct val="127272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Lines became blurred as we realized how influential immigration was on the native population</a:t>
            </a:r>
          </a:p>
          <a:p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9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3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273264" y="2197152"/>
            <a:ext cx="6597472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3000" dirty="0">
                <a:solidFill>
                  <a:srgbClr val="3FB2A3"/>
                </a:solidFill>
                <a:latin typeface="Arvo"/>
                <a:ea typeface="Arvo"/>
                <a:cs typeface="Arvo"/>
                <a:sym typeface="Arvo"/>
              </a:rPr>
              <a:t>
</a:t>
            </a:r>
            <a:r>
              <a:rPr lang="en" sz="6000" dirty="0">
                <a:solidFill>
                  <a:srgbClr val="3FB2A3"/>
                </a:solidFill>
                <a:latin typeface="Arvo"/>
                <a:ea typeface="Arvo"/>
                <a:cs typeface="Arvo"/>
                <a:sym typeface="Arvo"/>
              </a:rPr>
              <a:t>Immigration Nation</a:t>
            </a:r>
          </a:p>
          <a:p>
            <a:endParaRPr lang="en" sz="6000" dirty="0">
              <a:solidFill>
                <a:srgbClr val="3FB2A3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1273264" y="3206677"/>
            <a:ext cx="6664623" cy="574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 dirty="0">
                <a:solidFill>
                  <a:srgbClr val="B9B9B9"/>
                </a:solidFill>
                <a:latin typeface="Arvo"/>
                <a:ea typeface="Arvo"/>
                <a:cs typeface="Arvo"/>
                <a:sym typeface="Arvo"/>
              </a:rPr>
              <a:t>wesley hughes + katie roshelli + cody turner + mallory wynn + ying yao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1687692" y="497800"/>
            <a:ext cx="5768616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2000" b="1" dirty="0">
                <a:solidFill>
                  <a:srgbClr val="E6E6E6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HELLO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3742650" y="1657600"/>
            <a:ext cx="1658700" cy="64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3000">
                <a:solidFill>
                  <a:srgbClr val="3FB2A3"/>
                </a:solidFill>
                <a:latin typeface="Arvo"/>
                <a:ea typeface="Arvo"/>
                <a:cs typeface="Arvo"/>
                <a:sym typeface="Arvo"/>
              </a:rPr>
              <a:t>we are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5619550" y="4779900"/>
            <a:ext cx="3470999" cy="41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900">
                <a:solidFill>
                  <a:srgbClr val="B9B9B9"/>
                </a:solidFill>
                <a:latin typeface="Arvo"/>
                <a:ea typeface="Arvo"/>
                <a:cs typeface="Arvo"/>
                <a:sym typeface="Arvo"/>
              </a:rPr>
              <a:t>*All images stolen from Flickr and Google image search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x="-208725" y="875350"/>
            <a:ext cx="5588099" cy="927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5300" b="1">
                <a:solidFill>
                  <a:srgbClr val="CB0000"/>
                </a:solidFill>
                <a:latin typeface="Arvo"/>
                <a:ea typeface="Arvo"/>
                <a:cs typeface="Arvo"/>
                <a:sym typeface="Arvo"/>
              </a:rPr>
              <a:t>Project Motivations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93275" y="1849875"/>
            <a:ext cx="4871700" cy="23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0050" rtl="0">
              <a:buClr>
                <a:srgbClr val="9C0000"/>
              </a:buClr>
              <a:buSzPct val="100000"/>
              <a:buFont typeface="Arvo"/>
              <a:buChar char="●"/>
            </a:pPr>
            <a:r>
              <a:rPr lang="en" sz="2700">
                <a:solidFill>
                  <a:srgbClr val="9C0000"/>
                </a:solidFill>
                <a:latin typeface="Arvo"/>
                <a:ea typeface="Arvo"/>
                <a:cs typeface="Arvo"/>
                <a:sym typeface="Arvo"/>
              </a:rPr>
              <a:t>personal ties</a:t>
            </a:r>
          </a:p>
          <a:p>
            <a:pPr marL="457200" lvl="0" indent="-400050" rtl="0">
              <a:buClr>
                <a:srgbClr val="9C0000"/>
              </a:buClr>
              <a:buSzPct val="100000"/>
              <a:buFont typeface="Arvo"/>
              <a:buChar char="●"/>
            </a:pPr>
            <a:r>
              <a:rPr lang="en" sz="2700">
                <a:solidFill>
                  <a:srgbClr val="9C0000"/>
                </a:solidFill>
                <a:latin typeface="Arvo"/>
                <a:ea typeface="Arvo"/>
                <a:cs typeface="Arvo"/>
                <a:sym typeface="Arvo"/>
              </a:rPr>
              <a:t>unbiased approach</a:t>
            </a:r>
          </a:p>
          <a:p>
            <a:pPr marL="457200" lvl="0" indent="-400050" rtl="0">
              <a:buClr>
                <a:srgbClr val="9C0000"/>
              </a:buClr>
              <a:buSzPct val="100000"/>
              <a:buFont typeface="Arvo"/>
              <a:buChar char="●"/>
            </a:pPr>
            <a:r>
              <a:rPr lang="en" sz="2700">
                <a:solidFill>
                  <a:srgbClr val="9C0000"/>
                </a:solidFill>
                <a:latin typeface="Arvo"/>
                <a:ea typeface="Arvo"/>
                <a:cs typeface="Arvo"/>
                <a:sym typeface="Arvo"/>
              </a:rPr>
              <a:t>historical events that affect immigration trends</a:t>
            </a:r>
          </a:p>
          <a:p>
            <a:endParaRPr lang="en" sz="2700">
              <a:solidFill>
                <a:srgbClr val="9C0000"/>
              </a:solidFill>
              <a:latin typeface="Arvo"/>
              <a:ea typeface="Arvo"/>
              <a:cs typeface="Arvo"/>
              <a:sym typeface="Arvo"/>
            </a:endParaRPr>
          </a:p>
          <a:p>
            <a:endParaRPr lang="en" sz="2700">
              <a:solidFill>
                <a:srgbClr val="9C0000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41" name="Shape 4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x="4301375" y="0"/>
            <a:ext cx="3466500" cy="108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5300" b="1">
                <a:solidFill>
                  <a:srgbClr val="318C80"/>
                </a:solidFill>
                <a:latin typeface="Arvo"/>
                <a:ea typeface="Arvo"/>
                <a:cs typeface="Arvo"/>
                <a:sym typeface="Arvo"/>
              </a:rPr>
              <a:t> The Data</a:t>
            </a:r>
            <a:r>
              <a:rPr lang="en" sz="5300" b="1">
                <a:solidFill>
                  <a:srgbClr val="379C8E"/>
                </a:solidFill>
                <a:latin typeface="Arvo"/>
                <a:ea typeface="Arvo"/>
                <a:cs typeface="Arvo"/>
                <a:sym typeface="Arvo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5243725" y="801600"/>
            <a:ext cx="3507000" cy="107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" sz="6600" b="1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Design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2611525" y="771825"/>
            <a:ext cx="63993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sz="6000" b="1">
                <a:solidFill>
                  <a:srgbClr val="46C7B6"/>
                </a:solidFill>
                <a:latin typeface="Arvo"/>
                <a:ea typeface="Arvo"/>
                <a:cs typeface="Arvo"/>
                <a:sym typeface="Arvo"/>
              </a:rPr>
              <a:t>Development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709750" y="3848075"/>
            <a:ext cx="6612899" cy="10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5000" b="1">
                <a:solidFill>
                  <a:srgbClr val="FCAD36"/>
                </a:solidFill>
                <a:latin typeface="Arvo"/>
                <a:ea typeface="Arvo"/>
                <a:cs typeface="Arvo"/>
                <a:sym typeface="Arvo"/>
              </a:rPr>
              <a:t>User Questions</a:t>
            </a:r>
          </a:p>
          <a:p>
            <a:endParaRPr lang="en" sz="5000" b="1">
              <a:solidFill>
                <a:srgbClr val="FCAD36"/>
              </a:solidFill>
              <a:latin typeface="Arvo"/>
              <a:ea typeface="Arvo"/>
              <a:cs typeface="Arvo"/>
              <a:sym typeface="Arvo"/>
            </a:endParaRPr>
          </a:p>
          <a:p>
            <a:endParaRPr lang="en" sz="5000" b="1">
              <a:solidFill>
                <a:srgbClr val="FCAD36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709750" y="3848075"/>
            <a:ext cx="715199" cy="84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5000" b="1">
                <a:solidFill>
                  <a:srgbClr val="FCAD36"/>
                </a:solidFill>
                <a:latin typeface="Arvo"/>
                <a:ea typeface="Arvo"/>
                <a:cs typeface="Arvo"/>
                <a:sym typeface="Arvo"/>
              </a:rPr>
              <a:t>+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03675" y="3848075"/>
            <a:ext cx="2695200" cy="115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5000" b="1">
                <a:solidFill>
                  <a:srgbClr val="FCAD36"/>
                </a:solidFill>
                <a:latin typeface="Arvo"/>
                <a:ea typeface="Arvo"/>
                <a:cs typeface="Arvo"/>
                <a:sym typeface="Arvo"/>
              </a:rPr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368300" y="829575"/>
            <a:ext cx="64073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6600" b="1">
                <a:solidFill>
                  <a:srgbClr val="CB0000"/>
                </a:solidFill>
                <a:latin typeface="Arvo"/>
                <a:ea typeface="Arvo"/>
                <a:cs typeface="Arvo"/>
                <a:sym typeface="Arvo"/>
              </a:rPr>
              <a:t>Team Roles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671025" y="422750"/>
            <a:ext cx="3289800" cy="162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5500" b="1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Lessons </a:t>
            </a:r>
          </a:p>
          <a:p>
            <a:pPr lvl="0" rtl="0">
              <a:buNone/>
            </a:pPr>
            <a:r>
              <a:rPr lang="en" sz="5500" b="1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Learned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988</Words>
  <Application>Microsoft Office PowerPoint</Application>
  <PresentationFormat>On-screen Show (16:9)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Arvo</vt:lpstr>
      <vt:lpstr>Courier New</vt:lpstr>
      <vt:lpstr>Ubuntu Condensed</vt:lpstr>
      <vt:lpstr>simple-light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</dc:creator>
  <cp:lastModifiedBy>Katie</cp:lastModifiedBy>
  <cp:revision>3</cp:revision>
  <dcterms:modified xsi:type="dcterms:W3CDTF">2014-04-25T00:51:34Z</dcterms:modified>
</cp:coreProperties>
</file>