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73" r:id="rId5"/>
    <p:sldMasterId id="2147483675" r:id="rId6"/>
    <p:sldMasterId id="2147483677" r:id="rId7"/>
    <p:sldMasterId id="2147483679" r:id="rId8"/>
    <p:sldMasterId id="2147483681" r:id="rId9"/>
  </p:sldMasterIdLst>
  <p:notesMasterIdLst>
    <p:notesMasterId r:id="rId11"/>
  </p:notesMasterIdLst>
  <p:sldIdLst>
    <p:sldId id="260" r:id="rId10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1" r:id="rId23"/>
    <p:sldId id="276" r:id="rId24"/>
    <p:sldId id="274" r:id="rId25"/>
    <p:sldId id="275" r:id="rId26"/>
  </p:sldIdLst>
  <p:sldSz cx="12192000" cy="6858000"/>
  <p:notesSz cx="7103745" cy="10234295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gs" Target="tags/tag309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1.jpeg"/><Relationship Id="rId2" Type="http://schemas.openxmlformats.org/officeDocument/2006/relationships/tags" Target="../tags/tag31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1.jpeg"/><Relationship Id="rId2" Type="http://schemas.openxmlformats.org/officeDocument/2006/relationships/tags" Target="../tags/tag3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.jpe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jpe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1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1.jpeg"/><Relationship Id="rId2" Type="http://schemas.openxmlformats.org/officeDocument/2006/relationships/tags" Target="../tags/tag87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1.jpeg"/><Relationship Id="rId2" Type="http://schemas.openxmlformats.org/officeDocument/2006/relationships/tags" Target="../tags/tag104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.jpeg"/><Relationship Id="rId2" Type="http://schemas.openxmlformats.org/officeDocument/2006/relationships/tags" Target="../tags/tag121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1.jpeg"/><Relationship Id="rId2" Type="http://schemas.openxmlformats.org/officeDocument/2006/relationships/tags" Target="../tags/tag138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1.jpe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image" Target="../media/image1.jpeg"/><Relationship Id="rId2" Type="http://schemas.openxmlformats.org/officeDocument/2006/relationships/tags" Target="../tags/tag172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330" y="1221740"/>
            <a:ext cx="10968990" cy="50279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08330" y="1354455"/>
            <a:ext cx="534225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869315" y="1195705"/>
            <a:ext cx="10707370" cy="425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708005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850886" y="1096111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1850886" y="11310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633716" y="1346936"/>
            <a:ext cx="0" cy="161365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image" Target="../media/image1.jpeg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1.jpeg"/><Relationship Id="rId2" Type="http://schemas.openxmlformats.org/officeDocument/2006/relationships/tags" Target="../tags/tag96.xml"/><Relationship Id="rId11" Type="http://schemas.openxmlformats.org/officeDocument/2006/relationships/theme" Target="../theme/theme3.xml"/><Relationship Id="rId10" Type="http://schemas.openxmlformats.org/officeDocument/2006/relationships/tags" Target="../tags/tag10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.jpeg"/><Relationship Id="rId2" Type="http://schemas.openxmlformats.org/officeDocument/2006/relationships/tags" Target="../tags/tag113.xml"/><Relationship Id="rId11" Type="http://schemas.openxmlformats.org/officeDocument/2006/relationships/theme" Target="../theme/theme4.xml"/><Relationship Id="rId10" Type="http://schemas.openxmlformats.org/officeDocument/2006/relationships/tags" Target="../tags/tag120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1.jpeg"/><Relationship Id="rId2" Type="http://schemas.openxmlformats.org/officeDocument/2006/relationships/tags" Target="../tags/tag130.xml"/><Relationship Id="rId11" Type="http://schemas.openxmlformats.org/officeDocument/2006/relationships/theme" Target="../theme/theme5.xml"/><Relationship Id="rId10" Type="http://schemas.openxmlformats.org/officeDocument/2006/relationships/tags" Target="../tags/tag137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1.jpeg"/><Relationship Id="rId2" Type="http://schemas.openxmlformats.org/officeDocument/2006/relationships/tags" Target="../tags/tag147.xml"/><Relationship Id="rId11" Type="http://schemas.openxmlformats.org/officeDocument/2006/relationships/theme" Target="../theme/theme6.xml"/><Relationship Id="rId10" Type="http://schemas.openxmlformats.org/officeDocument/2006/relationships/tags" Target="../tags/tag154.xml"/><Relationship Id="rId1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1.jpeg"/><Relationship Id="rId2" Type="http://schemas.openxmlformats.org/officeDocument/2006/relationships/tags" Target="../tags/tag164.xml"/><Relationship Id="rId11" Type="http://schemas.openxmlformats.org/officeDocument/2006/relationships/theme" Target="../theme/theme7.xml"/><Relationship Id="rId10" Type="http://schemas.openxmlformats.org/officeDocument/2006/relationships/tags" Target="../tags/tag171.xml"/><Relationship Id="rId1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1.jpeg"/><Relationship Id="rId2" Type="http://schemas.openxmlformats.org/officeDocument/2006/relationships/tags" Target="../tags/tag181.xml"/><Relationship Id="rId11" Type="http://schemas.openxmlformats.org/officeDocument/2006/relationships/theme" Target="../theme/theme8.xml"/><Relationship Id="rId10" Type="http://schemas.openxmlformats.org/officeDocument/2006/relationships/tags" Target="../tags/tag18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69314" y="1333850"/>
            <a:ext cx="10708006" cy="484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69313" y="478972"/>
            <a:ext cx="10744201" cy="675492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7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tags" Target="../tags/tag285.xml"/><Relationship Id="rId2" Type="http://schemas.openxmlformats.org/officeDocument/2006/relationships/image" Target="../media/image8.png"/><Relationship Id="rId1" Type="http://schemas.openxmlformats.org/officeDocument/2006/relationships/tags" Target="../tags/tag28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tags" Target="../tags/tag302.xml"/><Relationship Id="rId2" Type="http://schemas.openxmlformats.org/officeDocument/2006/relationships/image" Target="../media/image10.png"/><Relationship Id="rId1" Type="http://schemas.openxmlformats.org/officeDocument/2006/relationships/tags" Target="../tags/tag30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13.xml"/><Relationship Id="rId27" Type="http://schemas.openxmlformats.org/officeDocument/2006/relationships/tags" Target="../tags/tag219.xml"/><Relationship Id="rId26" Type="http://schemas.openxmlformats.org/officeDocument/2006/relationships/tags" Target="../tags/tag218.xml"/><Relationship Id="rId25" Type="http://schemas.openxmlformats.org/officeDocument/2006/relationships/tags" Target="../tags/tag217.xml"/><Relationship Id="rId24" Type="http://schemas.openxmlformats.org/officeDocument/2006/relationships/tags" Target="../tags/tag216.xml"/><Relationship Id="rId23" Type="http://schemas.openxmlformats.org/officeDocument/2006/relationships/tags" Target="../tags/tag215.xml"/><Relationship Id="rId22" Type="http://schemas.openxmlformats.org/officeDocument/2006/relationships/tags" Target="../tags/tag214.xml"/><Relationship Id="rId21" Type="http://schemas.openxmlformats.org/officeDocument/2006/relationships/tags" Target="../tags/tag213.xml"/><Relationship Id="rId20" Type="http://schemas.openxmlformats.org/officeDocument/2006/relationships/tags" Target="../tags/tag212.xml"/><Relationship Id="rId2" Type="http://schemas.openxmlformats.org/officeDocument/2006/relationships/tags" Target="../tags/tag194.xml"/><Relationship Id="rId19" Type="http://schemas.openxmlformats.org/officeDocument/2006/relationships/tags" Target="../tags/tag211.xml"/><Relationship Id="rId18" Type="http://schemas.openxmlformats.org/officeDocument/2006/relationships/tags" Target="../tags/tag210.xml"/><Relationship Id="rId17" Type="http://schemas.openxmlformats.org/officeDocument/2006/relationships/tags" Target="../tags/tag209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224.xml"/><Relationship Id="rId6" Type="http://schemas.openxmlformats.org/officeDocument/2006/relationships/image" Target="../media/image5.png"/><Relationship Id="rId5" Type="http://schemas.openxmlformats.org/officeDocument/2006/relationships/tags" Target="../tags/tag223.xml"/><Relationship Id="rId4" Type="http://schemas.openxmlformats.org/officeDocument/2006/relationships/image" Target="../media/image4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248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7.png"/><Relationship Id="rId21" Type="http://schemas.openxmlformats.org/officeDocument/2006/relationships/tags" Target="../tags/tag271.xml"/><Relationship Id="rId20" Type="http://schemas.openxmlformats.org/officeDocument/2006/relationships/image" Target="../media/image6.png"/><Relationship Id="rId2" Type="http://schemas.openxmlformats.org/officeDocument/2006/relationships/tags" Target="../tags/tag253.xml"/><Relationship Id="rId19" Type="http://schemas.openxmlformats.org/officeDocument/2006/relationships/tags" Target="../tags/tag270.xml"/><Relationship Id="rId18" Type="http://schemas.openxmlformats.org/officeDocument/2006/relationships/tags" Target="../tags/tag269.xml"/><Relationship Id="rId17" Type="http://schemas.openxmlformats.org/officeDocument/2006/relationships/tags" Target="../tags/tag268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汇报人：第十二组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宠物商城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Simple &amp; Creative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技术栈、系统架构、数据库设计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358683" y="1221740"/>
            <a:ext cx="10026410" cy="1490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800620" y="1221740"/>
            <a:ext cx="271913" cy="14902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645763" y="1350524"/>
            <a:ext cx="9593510" cy="12327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技术栈：</a:t>
            </a:r>
            <a:r>
              <a:rPr lang="en-US" altLang="zh-CN" sz="2200" spc="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uni</a:t>
            </a:r>
            <a:r>
              <a:rPr lang="en-US" altLang="zh-CN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-app</a:t>
            </a:r>
            <a:r>
              <a:rPr lang="zh-CN" altLang="en-US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Spring Boot</a:t>
            </a:r>
            <a:r>
              <a:rPr lang="zh-CN" altLang="en-US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2200" spc="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MyBatis</a:t>
            </a:r>
            <a:r>
              <a:rPr lang="en-US" altLang="zh-CN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Plus</a:t>
            </a:r>
            <a:r>
              <a:rPr lang="zh-CN" altLang="en-US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和</a:t>
            </a:r>
            <a:r>
              <a:rPr lang="en-US" altLang="zh-CN" sz="2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MySQL</a:t>
            </a:r>
            <a:endParaRPr lang="zh-CN" altLang="en-US" sz="2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358683" y="2990503"/>
            <a:ext cx="10026410" cy="14902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00620" y="2990503"/>
            <a:ext cx="271913" cy="14902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645763" y="3119287"/>
            <a:ext cx="9593510" cy="12327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fontScale="97500"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系统架构：典型的前后端分离，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通过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RESTful API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与后端交互，接入大模型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API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358683" y="4759267"/>
            <a:ext cx="10026410" cy="14902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800620" y="4759267"/>
            <a:ext cx="271913" cy="14902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645763" y="4888051"/>
            <a:ext cx="9593510" cy="12327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fontScale="97500"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数据库设计：用户表，宠物表，帖子表，收藏表，订单表，对话记录表等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/>
              <a:t>技术栈、系统架构、数据库设计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7515" y="2223135"/>
            <a:ext cx="5899785" cy="359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75605" y="1279525"/>
            <a:ext cx="5640070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Part Five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创新点和特色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宠物个体关注、用户体验设计、智能客服与宠物咨询</a:t>
            </a:r>
            <a:endParaRPr lang="zh-CN" altLang="en-US" dirty="0"/>
          </a:p>
        </p:txBody>
      </p:sp>
      <p:sp>
        <p:nvSpPr>
          <p:cNvPr id="4" name="任意多边形: 形状 2"/>
          <p:cNvSpPr/>
          <p:nvPr>
            <p:custDataLst>
              <p:tags r:id="rId1"/>
            </p:custDataLst>
          </p:nvPr>
        </p:nvSpPr>
        <p:spPr>
          <a:xfrm rot="10800000">
            <a:off x="2426366" y="4058194"/>
            <a:ext cx="3458273" cy="2231572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336831" y="4418239"/>
            <a:ext cx="178862" cy="1802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635281" y="4374424"/>
            <a:ext cx="3040084" cy="126199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 lnSpcReduction="20000"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dirty="0"/>
              <a:t>智能客服与宠物咨询：通过接入先进的大模型</a:t>
            </a:r>
            <a:r>
              <a:rPr lang="en-US" altLang="zh-CN" dirty="0"/>
              <a:t>API</a:t>
            </a:r>
            <a:r>
              <a:rPr lang="zh-CN" altLang="en-US" dirty="0"/>
              <a:t>，提供智能客服功能，能够回答有关宠物养护、训练等方面的咨询。</a:t>
            </a:r>
            <a:endParaRPr lang="zh-CN" altLang="en-US" dirty="0"/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任意多边形: 形状 64"/>
          <p:cNvSpPr/>
          <p:nvPr>
            <p:custDataLst>
              <p:tags r:id="rId4"/>
            </p:custDataLst>
          </p:nvPr>
        </p:nvSpPr>
        <p:spPr>
          <a:xfrm rot="10800000">
            <a:off x="697230" y="1368425"/>
            <a:ext cx="3458273" cy="2231572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5"/>
            </p:custDataLst>
          </p:nvPr>
        </p:nvSpPr>
        <p:spPr>
          <a:xfrm>
            <a:off x="608330" y="1727835"/>
            <a:ext cx="178862" cy="180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6"/>
            </p:custDataLst>
          </p:nvPr>
        </p:nvSpPr>
        <p:spPr>
          <a:xfrm>
            <a:off x="906780" y="1684020"/>
            <a:ext cx="3040084" cy="126199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 lnSpcReduction="10000"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宠物个体关注：针对不同的宠物个体，考虑其特殊需求和特征，以提供更贴心的用户体验。</a:t>
            </a:r>
            <a:endParaRPr lang="zh-CN" altLang="en-US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7"/>
            </p:custDataLst>
          </p:nvPr>
        </p:nvSpPr>
        <p:spPr>
          <a:xfrm rot="10800000">
            <a:off x="5796086" y="1313432"/>
            <a:ext cx="3458273" cy="2231572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8"/>
            </p:custDataLst>
          </p:nvPr>
        </p:nvSpPr>
        <p:spPr>
          <a:xfrm>
            <a:off x="5706551" y="1672842"/>
            <a:ext cx="178862" cy="1802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9"/>
            </p:custDataLst>
          </p:nvPr>
        </p:nvSpPr>
        <p:spPr>
          <a:xfrm>
            <a:off x="6005001" y="1629027"/>
            <a:ext cx="3040084" cy="126199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 lnSpcReduction="10000"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用户体验设计：注重用户的使用体验，通过优化操作流程、界面设计等来提高用户的满意度和便捷性。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任意多边形: 形状 8"/>
          <p:cNvSpPr/>
          <p:nvPr>
            <p:custDataLst>
              <p:tags r:id="rId10"/>
            </p:custDataLst>
          </p:nvPr>
        </p:nvSpPr>
        <p:spPr>
          <a:xfrm rot="10800000">
            <a:off x="7371200" y="4069372"/>
            <a:ext cx="3458273" cy="2231572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 b="1" dirty="0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7282300" y="4428782"/>
            <a:ext cx="178862" cy="180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7580750" y="4384967"/>
            <a:ext cx="3040084" cy="1261991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82500" lnSpcReduction="10000"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搜索和过滤系统：用户可以基于关键词、宠物类型、用户等多维度进行搜索，使得找到相关信息更加快速和精准。</a:t>
            </a:r>
            <a:endParaRPr lang="zh-CN" altLang="en-US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宠物个体关注、用户体验设计、智能客服与宠物咨询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7525" y="1359535"/>
            <a:ext cx="2256155" cy="488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85105" y="1322070"/>
            <a:ext cx="237553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Part </a:t>
            </a:r>
            <a:r>
              <a:rPr lang="en-US" altLang="zh-CN" dirty="0"/>
              <a:t>Six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Q&amp;A环节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感谢您的观看与聆听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汇报人：第十二组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64" name="直接连接符 63"/>
          <p:cNvCxnSpPr/>
          <p:nvPr>
            <p:custDataLst>
              <p:tags r:id="rId3"/>
            </p:custDataLst>
          </p:nvPr>
        </p:nvCxnSpPr>
        <p:spPr>
          <a:xfrm>
            <a:off x="1179195" y="275907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4"/>
            </p:custDataLst>
          </p:nvPr>
        </p:nvCxnSpPr>
        <p:spPr>
          <a:xfrm>
            <a:off x="1185545" y="275907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序号"/>
          <p:cNvSpPr txBox="1"/>
          <p:nvPr>
            <p:custDataLst>
              <p:tags r:id="rId5"/>
            </p:custDataLst>
          </p:nvPr>
        </p:nvSpPr>
        <p:spPr>
          <a:xfrm>
            <a:off x="1179195" y="2219960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01.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68" name="标题"/>
          <p:cNvSpPr txBox="1"/>
          <p:nvPr>
            <p:custDataLst>
              <p:tags r:id="rId6"/>
            </p:custDataLst>
          </p:nvPr>
        </p:nvSpPr>
        <p:spPr>
          <a:xfrm>
            <a:off x="1179195" y="288480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概述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20" name="直接连接符 119"/>
          <p:cNvCxnSpPr/>
          <p:nvPr>
            <p:custDataLst>
              <p:tags r:id="rId7"/>
            </p:custDataLst>
          </p:nvPr>
        </p:nvCxnSpPr>
        <p:spPr>
          <a:xfrm>
            <a:off x="3222625" y="495998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>
            <p:custDataLst>
              <p:tags r:id="rId8"/>
            </p:custDataLst>
          </p:nvPr>
        </p:nvCxnSpPr>
        <p:spPr>
          <a:xfrm>
            <a:off x="3222625" y="495998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序号"/>
          <p:cNvSpPr txBox="1"/>
          <p:nvPr>
            <p:custDataLst>
              <p:tags r:id="rId9"/>
            </p:custDataLst>
          </p:nvPr>
        </p:nvSpPr>
        <p:spPr>
          <a:xfrm>
            <a:off x="3222625" y="4456645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04.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24" name="标题"/>
          <p:cNvSpPr txBox="1"/>
          <p:nvPr>
            <p:custDataLst>
              <p:tags r:id="rId10"/>
            </p:custDataLst>
          </p:nvPr>
        </p:nvSpPr>
        <p:spPr>
          <a:xfrm>
            <a:off x="3201988" y="508571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技术路线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1"/>
            </p:custDataLst>
          </p:nvPr>
        </p:nvCxnSpPr>
        <p:spPr>
          <a:xfrm>
            <a:off x="3912235" y="275907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>
            <p:custDataLst>
              <p:tags r:id="rId12"/>
            </p:custDataLst>
          </p:nvPr>
        </p:nvCxnSpPr>
        <p:spPr>
          <a:xfrm>
            <a:off x="3918585" y="275907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序号"/>
          <p:cNvSpPr txBox="1"/>
          <p:nvPr>
            <p:custDataLst>
              <p:tags r:id="rId13"/>
            </p:custDataLst>
          </p:nvPr>
        </p:nvSpPr>
        <p:spPr>
          <a:xfrm>
            <a:off x="3912235" y="2219960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02.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31" name="标题"/>
          <p:cNvSpPr txBox="1"/>
          <p:nvPr>
            <p:custDataLst>
              <p:tags r:id="rId14"/>
            </p:custDataLst>
          </p:nvPr>
        </p:nvSpPr>
        <p:spPr>
          <a:xfrm>
            <a:off x="3912235" y="288480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选题动机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34" name="直接连接符 133"/>
          <p:cNvCxnSpPr/>
          <p:nvPr>
            <p:custDataLst>
              <p:tags r:id="rId15"/>
            </p:custDataLst>
          </p:nvPr>
        </p:nvCxnSpPr>
        <p:spPr>
          <a:xfrm>
            <a:off x="6645275" y="275907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16"/>
            </p:custDataLst>
          </p:nvPr>
        </p:nvCxnSpPr>
        <p:spPr>
          <a:xfrm>
            <a:off x="6651625" y="275907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序号"/>
          <p:cNvSpPr txBox="1"/>
          <p:nvPr>
            <p:custDataLst>
              <p:tags r:id="rId17"/>
            </p:custDataLst>
          </p:nvPr>
        </p:nvSpPr>
        <p:spPr>
          <a:xfrm>
            <a:off x="6645275" y="2219960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03.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38" name="标题"/>
          <p:cNvSpPr txBox="1"/>
          <p:nvPr>
            <p:custDataLst>
              <p:tags r:id="rId18"/>
            </p:custDataLst>
          </p:nvPr>
        </p:nvSpPr>
        <p:spPr>
          <a:xfrm>
            <a:off x="6645275" y="288480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软件功能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41" name="直接连接符 140"/>
          <p:cNvCxnSpPr/>
          <p:nvPr>
            <p:custDataLst>
              <p:tags r:id="rId19"/>
            </p:custDataLst>
          </p:nvPr>
        </p:nvCxnSpPr>
        <p:spPr>
          <a:xfrm>
            <a:off x="5582213" y="495998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>
            <p:custDataLst>
              <p:tags r:id="rId20"/>
            </p:custDataLst>
          </p:nvPr>
        </p:nvCxnSpPr>
        <p:spPr>
          <a:xfrm>
            <a:off x="5600065" y="495998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序号"/>
          <p:cNvSpPr txBox="1"/>
          <p:nvPr>
            <p:custDataLst>
              <p:tags r:id="rId21"/>
            </p:custDataLst>
          </p:nvPr>
        </p:nvSpPr>
        <p:spPr>
          <a:xfrm>
            <a:off x="5582213" y="4420870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05.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45" name="标题"/>
          <p:cNvSpPr txBox="1"/>
          <p:nvPr>
            <p:custDataLst>
              <p:tags r:id="rId22"/>
            </p:custDataLst>
          </p:nvPr>
        </p:nvSpPr>
        <p:spPr>
          <a:xfrm>
            <a:off x="5582213" y="508571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创新点和特色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62" name="直接连接符 161"/>
          <p:cNvCxnSpPr/>
          <p:nvPr>
            <p:custDataLst>
              <p:tags r:id="rId23"/>
            </p:custDataLst>
          </p:nvPr>
        </p:nvCxnSpPr>
        <p:spPr>
          <a:xfrm>
            <a:off x="8352792" y="4959985"/>
            <a:ext cx="1557655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>
            <p:custDataLst>
              <p:tags r:id="rId24"/>
            </p:custDataLst>
          </p:nvPr>
        </p:nvCxnSpPr>
        <p:spPr>
          <a:xfrm>
            <a:off x="8359142" y="4959985"/>
            <a:ext cx="268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序号"/>
          <p:cNvSpPr txBox="1"/>
          <p:nvPr>
            <p:custDataLst>
              <p:tags r:id="rId25"/>
            </p:custDataLst>
          </p:nvPr>
        </p:nvSpPr>
        <p:spPr>
          <a:xfrm>
            <a:off x="8352792" y="4420870"/>
            <a:ext cx="695960" cy="46545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06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66" name="标题"/>
          <p:cNvSpPr txBox="1"/>
          <p:nvPr>
            <p:custDataLst>
              <p:tags r:id="rId26"/>
            </p:custDataLst>
          </p:nvPr>
        </p:nvSpPr>
        <p:spPr>
          <a:xfrm>
            <a:off x="8352792" y="5085715"/>
            <a:ext cx="1956435" cy="1339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Q&amp;A环节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Part One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0920" y="625475"/>
            <a:ext cx="2572385" cy="5332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60920" y="625475"/>
            <a:ext cx="2620645" cy="53314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zh-CN" altLang="en-US" dirty="0"/>
              <a:t>项目名称、制作人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608330" y="1412677"/>
            <a:ext cx="10744451" cy="185125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项目名称：</a:t>
            </a:r>
            <a:r>
              <a:rPr lang="en-US" altLang="zh-CN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AI</a:t>
            </a: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宠物商城</a:t>
            </a:r>
            <a:endParaRPr lang="en-US" altLang="zh-CN" sz="16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简要概述：</a:t>
            </a:r>
            <a:r>
              <a:rPr lang="zh-CN" altLang="en-US" sz="1600" b="0" i="0" dirty="0">
                <a:solidFill>
                  <a:srgbClr val="374151"/>
                </a:solidFill>
                <a:effectLst/>
                <a:latin typeface="Söhne"/>
              </a:rPr>
              <a:t>开发一个专为宠物爱好者设计的社交应用，提供宠物信息分享、社交互动、宠物购买等一系列功能，创建一个宠物爱好者的社区。</a:t>
            </a:r>
            <a:endParaRPr lang="zh-CN" altLang="en-US" sz="16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 flipV="1">
            <a:off x="493672" y="1294436"/>
            <a:ext cx="1921723" cy="36189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3"/>
            </p:custDataLst>
          </p:nvPr>
        </p:nvSpPr>
        <p:spPr>
          <a:xfrm flipH="1">
            <a:off x="9656791" y="2921152"/>
            <a:ext cx="1921723" cy="36189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723774" y="4605276"/>
            <a:ext cx="10744451" cy="94473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r>
              <a:rPr lang="zh-CN" altLang="en-US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制作人：第十二组 王则涵 应志伟</a:t>
            </a:r>
            <a:endParaRPr lang="zh-CN" altLang="en-US" sz="16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5"/>
            </p:custDataLst>
          </p:nvPr>
        </p:nvSpPr>
        <p:spPr>
          <a:xfrm flipV="1">
            <a:off x="609116" y="4487034"/>
            <a:ext cx="1921723" cy="36189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6"/>
            </p:custDataLst>
          </p:nvPr>
        </p:nvSpPr>
        <p:spPr>
          <a:xfrm flipH="1">
            <a:off x="9656791" y="5010086"/>
            <a:ext cx="1921723" cy="361891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Part Two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选题动机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市场用户需求分析、现有解决方案的局限和本应用的创新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72637" y="1640937"/>
            <a:ext cx="4917998" cy="124156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08330" y="1640937"/>
            <a:ext cx="177664" cy="124156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60564" y="1748048"/>
            <a:ext cx="4619499" cy="10270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市场需求分析：宠物市场的快速增长和社交需求的提升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972637" y="3114843"/>
            <a:ext cx="4917998" cy="124156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08330" y="3114843"/>
            <a:ext cx="177664" cy="124156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160564" y="3221954"/>
            <a:ext cx="4619499" cy="10270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fontScale="85000" lnSpcReduction="10000"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创新性：专为宠物爱好者设计的平台，一站式宠物养护解决方案，宠物交易的便利性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972637" y="4588749"/>
            <a:ext cx="4917998" cy="124156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08330" y="4588749"/>
            <a:ext cx="177664" cy="1241562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160564" y="4695860"/>
            <a:ext cx="4619499" cy="10270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目标：建立宠物爱好者的社区</a:t>
            </a:r>
            <a:endParaRPr lang="en-US" altLang="zh-CN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提高宠物的养护质量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6659169" y="1640937"/>
            <a:ext cx="4917998" cy="124156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6294862" y="1640937"/>
            <a:ext cx="177664" cy="1241562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6847095" y="1748048"/>
            <a:ext cx="4619499" cy="10270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现有解决方案的局限性：缺乏专注于宠物的社交平台，信息分散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13"/>
            </p:custDataLst>
          </p:nvPr>
        </p:nvSpPr>
        <p:spPr>
          <a:xfrm>
            <a:off x="6659169" y="3114843"/>
            <a:ext cx="4917998" cy="12415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>
            <p:custDataLst>
              <p:tags r:id="rId14"/>
            </p:custDataLst>
          </p:nvPr>
        </p:nvSpPr>
        <p:spPr>
          <a:xfrm>
            <a:off x="6294862" y="3114843"/>
            <a:ext cx="177664" cy="1241562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15"/>
            </p:custDataLst>
          </p:nvPr>
        </p:nvSpPr>
        <p:spPr>
          <a:xfrm>
            <a:off x="6847095" y="3221954"/>
            <a:ext cx="4619499" cy="10270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解决用户痛点和满足市场需求，提升竞争力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Part Three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软件功能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用户认证、帖子浏览和发布、宠物信息注册和管理、图片轮播展示、智能客服对话、收藏和购买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2860687" y="1286440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用户认证：采用</a:t>
            </a:r>
            <a:r>
              <a:rPr lang="en-US" altLang="zh-CN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JWT</a:t>
            </a:r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校验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 flipV="1">
            <a:off x="2791674" y="1221740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3"/>
            </p:custDataLst>
          </p:nvPr>
        </p:nvSpPr>
        <p:spPr>
          <a:xfrm flipH="1">
            <a:off x="8237999" y="1586218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2860687" y="2175710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帖子浏览和发布：查看和发布帖子，可添加图片、视频和链接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任意多边形 29"/>
          <p:cNvSpPr/>
          <p:nvPr>
            <p:custDataLst>
              <p:tags r:id="rId5"/>
            </p:custDataLst>
          </p:nvPr>
        </p:nvSpPr>
        <p:spPr>
          <a:xfrm flipV="1">
            <a:off x="2791674" y="2111009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>
            <p:custDataLst>
              <p:tags r:id="rId6"/>
            </p:custDataLst>
          </p:nvPr>
        </p:nvSpPr>
        <p:spPr>
          <a:xfrm flipH="1">
            <a:off x="8237999" y="2475487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860687" y="3064979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宠物信息注册和管理：注册和更新宠物信息，记录健康状况和疫苗接种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8"/>
            </p:custDataLst>
          </p:nvPr>
        </p:nvSpPr>
        <p:spPr>
          <a:xfrm flipV="1">
            <a:off x="2791674" y="3000279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9"/>
            </p:custDataLst>
          </p:nvPr>
        </p:nvSpPr>
        <p:spPr>
          <a:xfrm flipH="1">
            <a:off x="8237999" y="3364757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2860687" y="3954248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图片轮播展示：可展示精选图片或产品轮播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>
          <a:xfrm flipV="1">
            <a:off x="2791674" y="3889548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 flipH="1">
            <a:off x="8237999" y="4254026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2860687" y="4843517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智能客服对话：通过聊天窗口与智能客服交流，解决问题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2" name="任意多边形 21"/>
          <p:cNvSpPr/>
          <p:nvPr>
            <p:custDataLst>
              <p:tags r:id="rId14"/>
            </p:custDataLst>
          </p:nvPr>
        </p:nvSpPr>
        <p:spPr>
          <a:xfrm flipV="1">
            <a:off x="2791674" y="4778817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>
            <p:custDataLst>
              <p:tags r:id="rId15"/>
            </p:custDataLst>
          </p:nvPr>
        </p:nvSpPr>
        <p:spPr>
          <a:xfrm flipH="1">
            <a:off x="8237999" y="5143295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6"/>
            </p:custDataLst>
          </p:nvPr>
        </p:nvSpPr>
        <p:spPr>
          <a:xfrm>
            <a:off x="2860687" y="5732787"/>
            <a:ext cx="6467151" cy="47446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252095" rtlCol="0" anchor="ctr" anchorCtr="0">
            <a:normAutofit/>
          </a:bodyPr>
          <a:lstStyle/>
          <a:p>
            <a:pPr algn="l"/>
            <a:r>
              <a:rPr lang="zh-CN" altLang="en-US" sz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收藏和购买：收藏感兴趣的宠物并加收藏，结算购买</a:t>
            </a:r>
            <a:endParaRPr lang="zh-CN" altLang="en-US" sz="12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1" name="任意多边形 40"/>
          <p:cNvSpPr/>
          <p:nvPr>
            <p:custDataLst>
              <p:tags r:id="rId17"/>
            </p:custDataLst>
          </p:nvPr>
        </p:nvSpPr>
        <p:spPr>
          <a:xfrm flipV="1">
            <a:off x="2791674" y="5668086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>
            <p:custDataLst>
              <p:tags r:id="rId18"/>
            </p:custDataLst>
          </p:nvPr>
        </p:nvSpPr>
        <p:spPr>
          <a:xfrm flipH="1">
            <a:off x="8237999" y="6032565"/>
            <a:ext cx="1156697" cy="217824"/>
          </a:xfrm>
          <a:custGeom>
            <a:avLst/>
            <a:gdLst>
              <a:gd name="connsiteX0" fmla="*/ 0 w 469"/>
              <a:gd name="connsiteY0" fmla="*/ 0 h 303"/>
              <a:gd name="connsiteX1" fmla="*/ 0 w 469"/>
              <a:gd name="connsiteY1" fmla="*/ 300 h 303"/>
              <a:gd name="connsiteX2" fmla="*/ 469 w 469"/>
              <a:gd name="connsiteY2" fmla="*/ 303 h 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" h="303">
                <a:moveTo>
                  <a:pt x="0" y="0"/>
                </a:moveTo>
                <a:lnTo>
                  <a:pt x="0" y="300"/>
                </a:lnTo>
                <a:lnTo>
                  <a:pt x="469" y="303"/>
                </a:lnTo>
              </a:path>
            </a:pathLst>
          </a:custGeom>
          <a:noFill/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620885" y="2328545"/>
            <a:ext cx="1956435" cy="4130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11505" y="2110740"/>
            <a:ext cx="2046605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Part Four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技术路线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03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2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2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3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4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5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59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7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7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18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18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汇报人：WPS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91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92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7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DIAGRAM_GROUP_CODE" val="l1-1"/>
  <p:tag name="KSO_WM_UNIT_PRESET_TEXT" val="Contents"/>
</p:tagLst>
</file>

<file path=ppt/tags/tag19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7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DIAGRAM_GROUP_CODE" val="l1-1"/>
  <p:tag name="KSO_WM_UNIT_PRESET_TEXT" val="目录"/>
</p:tagLst>
</file>

<file path=ppt/tags/tag195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30230_7*l_h_i*1_1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9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30230_7*l_h_i*1_1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230_7*l_h_i*1_1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1.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1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9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30230_7*l_h_i*1_4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30230_7*l_h_i*1_4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230_7*l_h_i*1_4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4.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4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3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30230_7*l_h_i*1_2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0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30230_7*l_h_i*1_2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230_7*l_h_i*1_2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2.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2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7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30230_7*l_h_i*1_3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0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30230_7*l_h_i*1_3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230_7*l_h_i*1_3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3.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3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1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30230_7*l_h_i*1_5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12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30230_7*l_h_i*1_5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2"/>
  <p:tag name="KSO_WM_UNIT_ID" val="custom20230230_7*l_h_i*1_5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5.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5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5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7_1"/>
  <p:tag name="KSO_WM_UNIT_ID" val="custom20230230_7*l_h_i*1_7_1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1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7_3"/>
  <p:tag name="KSO_WM_UNIT_ID" val="custom20230230_7*l_h_i*1_7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7_2"/>
  <p:tag name="KSO_WM_UNIT_ID" val="custom20230230_7*l_h_i*1_7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UNIT_PRESET_TEXT" val="07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7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a"/>
  <p:tag name="KSO_WM_UNIT_ID" val="custom20230230_7*l_h_a*1_7_1"/>
  <p:tag name="KSO_WM_DIAGRAM_VERSION" val="3"/>
  <p:tag name="KSO_WM_UNIT_PRESET_TEXT" val="添加目录标题"/>
  <p:tag name="KSO_WM_DIAGRAM_MAX_ITEMCNT" val="8"/>
  <p:tag name="KSO_WM_DIAGRAM_MIN_ITEMCNT" val="2"/>
  <p:tag name="KSO_WM_DIAGRAM_VIRTUALLY_FRAME" val="{&quot;height&quot;:325.9,&quot;width&quot;:799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9.xml><?xml version="1.0" encoding="utf-8"?>
<p:tagLst xmlns:p="http://schemas.openxmlformats.org/presentationml/2006/main">
  <p:tag name="KSO_WM_SLIDE_ID" val="custom20230230_7"/>
  <p:tag name="KSO_WM_TEMPLATE_SUBCATEGORY" val="29"/>
  <p:tag name="KSO_WM_TEMPLATE_MASTER_TYPE" val="0"/>
  <p:tag name="KSO_WM_TEMPLATE_COLOR_TYPE" val="0"/>
  <p:tag name="KSO_WM_SLIDE_ITEM_CNT" val="7"/>
  <p:tag name="KSO_WM_SLIDE_INDEX" val="7"/>
  <p:tag name="KSO_WM_TAG_VERSION" val="1.0"/>
  <p:tag name="KSO_WM_BEAUTIFY_FLAG" val="#wm#"/>
  <p:tag name="KSO_WM_TEMPLATE_CATEGORY" val="custom"/>
  <p:tag name="KSO_WM_TEMPLATE_INDEX" val="2023023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One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2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099_1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099_1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099_1*l_h_i*1_1_2"/>
  <p:tag name="KSO_WM_TEMPLATE_CATEGORY" val="diagram"/>
  <p:tag name="KSO_WM_TEMPLATE_INDEX" val="20231099"/>
  <p:tag name="KSO_WM_UNIT_LAYERLEVEL" val="1_1_1"/>
  <p:tag name="KSO_WM_TAG_VERSION" val="3.0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099_1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099_1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23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099_1*l_h_i*1_2_2"/>
  <p:tag name="KSO_WM_TEMPLATE_CATEGORY" val="diagram"/>
  <p:tag name="KSO_WM_TEMPLATE_INDEX" val="20231099"/>
  <p:tag name="KSO_WM_UNIT_LAYERLEVEL" val="1_1_1"/>
  <p:tag name="KSO_WM_TAG_VERSION" val="3.0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Two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33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4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4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4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4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4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9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4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4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4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4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4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4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4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20_4*l_h_i*1_5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9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20_4*l_h_i*1_5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9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8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20_4*l_h_f*1_5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Three"/>
</p:tagLst>
</file>

<file path=ppt/tags/tag2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51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1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1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2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2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3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3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4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4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5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5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5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f*1_6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6_1"/>
  <p:tag name="KSO_WM_DIAGRAM_VERSION" val="3"/>
  <p:tag name="KSO_WM_DIAGRAM_COLOR_TRICK" val="1"/>
  <p:tag name="KSO_WM_DIAGRAM_COLOR_TEXT_CAN_REMOVE" val="n"/>
  <p:tag name="KSO_WM_UNIT_PRESET_TEXT" val="单击此处输入你的智能图形项正文，文字是您思想的提炼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9_5*l_h_i*1_6_1"/>
  <p:tag name="KSO_WM_TEMPLATE_CATEGORY" val="diagram"/>
  <p:tag name="KSO_WM_TEMPLATE_INDEX" val="20231099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9_5*l_h_i*1_6_2"/>
  <p:tag name="KSO_WM_TEMPLATE_CATEGORY" val="diagram"/>
  <p:tag name="KSO_WM_TEMPLATE_INDEX" val="20231099"/>
  <p:tag name="KSO_WM_UNIT_LAYERLEVEL" val="1_1_1"/>
  <p:tag name="KSO_WM_TAG_VERSION" val="3.0"/>
  <p:tag name="KSO_WM_DIAGRAM_GROUP_CODE" val="l1-1"/>
  <p:tag name="KSO_WM_UNIT_TYPE" val="l_h_i"/>
  <p:tag name="KSO_WM_UNIT_INDEX" val="1_6_2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49.75,&quot;width&quot;:459.2500000000001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Four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74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2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2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7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2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2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2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2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2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2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2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Five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88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4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4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1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4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4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4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4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4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4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4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7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4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4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4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4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2.8570078740157,&quot;width&quot;:864.84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Part Seven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305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感谢您的观看与聆听"/>
</p:tagLst>
</file>

<file path=ppt/tags/tag307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汇报人：WPS"/>
</p:tagLst>
</file>

<file path=ppt/tags/tag308.xml><?xml version="1.0" encoding="utf-8"?>
<p:tagLst xmlns:p="http://schemas.openxmlformats.org/presentationml/2006/main">
  <p:tag name="KSO_WM_SLIDE_ID" val="custom20230230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30230"/>
  <p:tag name="KSO_WM_SLIDE_LAYOUT" val="a_f"/>
  <p:tag name="KSO_WM_SLIDE_LAYOUT_CNT" val="1_1"/>
  <p:tag name="KSO_WM_SLIDE_TYPE" val="endPage"/>
  <p:tag name="KSO_WM_SLIDE_SUBTYPE" val="pureTxt"/>
  <p:tag name="KSO_WM_SLIDE_CONTENT_AREA" val="{&quot;left&quot;:&quot;38.85&quot;,&quot;top&quot;:&quot;72.8&quot;,&quot;width&quot;:&quot;672.5&quot;,&quot;height&quot;:&quot;369.75&quot;}"/>
</p:tagLst>
</file>

<file path=ppt/tags/tag309.xml><?xml version="1.0" encoding="utf-8"?>
<p:tagLst xmlns:p="http://schemas.openxmlformats.org/presentationml/2006/main">
  <p:tag name="commondata" val="eyJoZGlkIjoiZGJhZTIzYTQ0MDQyYzA3OGY3Yjc5ZmRlZWFhODAxZjIifQ==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5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  <p:tag name="KSO_WM_UNIT_CONTENT_GROUP_TYPE" val="contentchip"/>
</p:tagLst>
</file>

<file path=ppt/tags/tag7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  <p:tag name="KSO_WM_UNIT_CONTENT_GROUP_TYPE" val="contentchip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7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30"/>
</p:tagLst>
</file>

<file path=ppt/tags/tag8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30"/>
  <p:tag name="KSO_WM_TEMPLATE_THUMBS_INDEX" val="1、1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  <p:tag name="KSO_WM_UNIT_CONTENT_GROUP_TYPE" val="contentchip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0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91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119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MiSans Heavy</vt:lpstr>
      <vt:lpstr>Wingdings</vt:lpstr>
      <vt:lpstr>Söhne</vt:lpstr>
      <vt:lpstr>Segoe Print</vt:lpstr>
      <vt:lpstr>Arial Unicode MS</vt:lpstr>
      <vt:lpstr>MiSans Light</vt:lpstr>
      <vt:lpstr>Calibri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8_Office 主题</vt:lpstr>
      <vt:lpstr>AI宠物商城</vt:lpstr>
      <vt:lpstr>目录</vt:lpstr>
      <vt:lpstr>概述</vt:lpstr>
      <vt:lpstr>项目名称、制作人</vt:lpstr>
      <vt:lpstr>选题动机</vt:lpstr>
      <vt:lpstr>市场用户需求分析、现有解决方案的局限和本应用的创新</vt:lpstr>
      <vt:lpstr>软件功能</vt:lpstr>
      <vt:lpstr>用户认证、帖子浏览和发布、宠物信息注册和管理、图片轮播展示、智能客服对话、收藏和购买</vt:lpstr>
      <vt:lpstr>技术路线</vt:lpstr>
      <vt:lpstr>技术栈、系统架构、数据库设计</vt:lpstr>
      <vt:lpstr>技术栈、系统架构、数据库设计</vt:lpstr>
      <vt:lpstr>创新点和特色</vt:lpstr>
      <vt:lpstr>宠物个体关注、用户体验设计、智能客服与宠物咨询</vt:lpstr>
      <vt:lpstr>宠物个体关注、用户体验设计、智能客服与宠物咨询</vt:lpstr>
      <vt:lpstr>Q&amp;A环节</vt:lpstr>
      <vt:lpstr>感谢您的观看与聆听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PPT设计概述</dc:title>
  <dc:creator/>
  <cp:lastModifiedBy>三横一竖</cp:lastModifiedBy>
  <cp:revision>32</cp:revision>
  <dcterms:created xsi:type="dcterms:W3CDTF">2023-12-12T12:35:00Z</dcterms:created>
  <dcterms:modified xsi:type="dcterms:W3CDTF">2023-12-13T07:00:10Z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B75C98F4C40948689CB49D1002CA5FAC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2023-12-12T13:03:44Z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2615fea4-ec53-4e60-ad14-f396cb6d4703</vt:lpwstr>
  </property>
  <property fmtid="{D5CDD505-2E9C-101B-9397-08002B2CF9AE}" pid="9" name="MSIP_Label_defa4170-0d19-0005-0004-bc88714345d2_ActionId">
    <vt:lpwstr>78d6abb3-9f30-49a3-a3cd-d81b5ba0337a</vt:lpwstr>
  </property>
  <property fmtid="{D5CDD505-2E9C-101B-9397-08002B2CF9AE}" pid="10" name="MSIP_Label_defa4170-0d19-0005-0004-bc88714345d2_ContentBits">
    <vt:lpwstr>0</vt:lpwstr>
  </property>
</Properties>
</file>