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17" autoAdjust="0"/>
    <p:restoredTop sz="94660"/>
  </p:normalViewPr>
  <p:slideViewPr>
    <p:cSldViewPr>
      <p:cViewPr varScale="1">
        <p:scale>
          <a:sx n="75" d="100"/>
          <a:sy n="75" d="100"/>
        </p:scale>
        <p:origin x="-1434" y="-11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8000" y="659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508000" y="408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9"/>
          <p:cNvSpPr/>
          <p:nvPr/>
        </p:nvSpPr>
        <p:spPr>
          <a:xfrm rot="16200000">
            <a:off x="7172923" y="53476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标题文本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标题文本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标题文本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标题文本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1pPr>
      <a:lvl2pPr indent="228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indent="457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indent="685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indent="9144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indent="11430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indent="1371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indent="1600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indent="1828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08000" y="2159000"/>
            <a:ext cx="56769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110000"/>
              </a:lnSpc>
              <a:defRPr i="1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2400" i="1">
                <a:solidFill>
                  <a:srgbClr val="414141"/>
                </a:solidFill>
              </a:rPr>
              <a:t>关注每一个细节</a:t>
            </a:r>
          </a:p>
        </p:txBody>
      </p:sp>
      <p:pic>
        <p:nvPicPr>
          <p:cNvPr id="44" name="首页.png"/>
          <p:cNvPicPr/>
          <p:nvPr/>
        </p:nvPicPr>
        <p:blipFill>
          <a:blip r:embed="rId2" cstate="print">
            <a:extLst/>
          </a:blip>
          <a:srcRect b="762"/>
          <a:stretch>
            <a:fillRect/>
          </a:stretch>
        </p:blipFill>
        <p:spPr>
          <a:xfrm>
            <a:off x="7265402" y="711200"/>
            <a:ext cx="4693634" cy="8267700"/>
          </a:xfrm>
          <a:prstGeom prst="rect">
            <a:avLst/>
          </a:prstGeom>
          <a:ln w="25400">
            <a:miter lim="400000"/>
          </a:ln>
          <a:effectLst>
            <a:outerShdw blurRad="190500" dist="101600" dir="5400000" rotWithShape="0">
              <a:srgbClr val="000000">
                <a:alpha val="40000"/>
              </a:srgbClr>
            </a:outerShdw>
          </a:effectLst>
        </p:spPr>
      </p:pic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首页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配色－专业医院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分类－清晰明确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设计－流畅细致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14141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104257" y="557544"/>
            <a:ext cx="5015925" cy="1270001"/>
          </a:xfrm>
          <a:prstGeom prst="rect">
            <a:avLst/>
          </a:prstGeom>
          <a:ln w="50800">
            <a:solidFill>
              <a:srgbClr val="CBA96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231257" y="3580145"/>
            <a:ext cx="4761926" cy="4162444"/>
          </a:xfrm>
          <a:prstGeom prst="rect">
            <a:avLst/>
          </a:prstGeom>
          <a:ln w="50800">
            <a:solidFill>
              <a:srgbClr val="CBA96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665896" y="4688053"/>
            <a:ext cx="1892647" cy="995841"/>
          </a:xfrm>
          <a:prstGeom prst="rect">
            <a:avLst/>
          </a:prstGeom>
          <a:ln w="50800">
            <a:solidFill>
              <a:srgbClr val="CBA96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1" animBg="1" advAuto="0"/>
      <p:bldP spid="48" grpId="2" animBg="1" advAuto="0"/>
      <p:bldP spid="49" grpId="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508000" y="2159000"/>
            <a:ext cx="56769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110000"/>
              </a:lnSpc>
              <a:defRPr i="1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2400" i="1">
                <a:solidFill>
                  <a:srgbClr val="414141"/>
                </a:solidFill>
              </a:rPr>
              <a:t>关注每一个细节</a:t>
            </a:r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分类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分类－有病、没病、专业、小白都要懂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对应病症－方便运营找医生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内在逻辑－从头到脚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病历卡设计－传神的设计方案</a:t>
            </a:r>
          </a:p>
        </p:txBody>
      </p:sp>
      <p:pic>
        <p:nvPicPr>
          <p:cNvPr id="54" name="症状列表(1)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042984" y="-6351"/>
            <a:ext cx="5494986" cy="9753601"/>
          </a:xfrm>
          <a:prstGeom prst="rect">
            <a:avLst/>
          </a:prstGeom>
          <a:ln w="25400">
            <a:miter lim="400000"/>
          </a:ln>
          <a:effectLst>
            <a:outerShdw blurRad="190500" dist="101600" dir="5400000" rotWithShape="0">
              <a:srgbClr val="000000">
                <a:alpha val="40000"/>
              </a:srgbClr>
            </a:outerShdw>
          </a:effectLst>
        </p:spPr>
      </p:pic>
      <p:sp>
        <p:nvSpPr>
          <p:cNvPr id="55" name="Shape 55"/>
          <p:cNvSpPr/>
          <p:nvPr/>
        </p:nvSpPr>
        <p:spPr>
          <a:xfrm>
            <a:off x="7159700" y="1434911"/>
            <a:ext cx="5261554" cy="1401685"/>
          </a:xfrm>
          <a:prstGeom prst="rect">
            <a:avLst/>
          </a:prstGeom>
          <a:ln w="50800">
            <a:solidFill>
              <a:srgbClr val="A0AA6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7158570" y="6055631"/>
            <a:ext cx="5261553" cy="1177587"/>
          </a:xfrm>
          <a:prstGeom prst="rect">
            <a:avLst/>
          </a:prstGeom>
          <a:ln w="50800">
            <a:solidFill>
              <a:srgbClr val="A0AA6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7158570" y="7340540"/>
            <a:ext cx="5261553" cy="1177586"/>
          </a:xfrm>
          <a:prstGeom prst="rect">
            <a:avLst/>
          </a:prstGeom>
          <a:ln w="50800">
            <a:solidFill>
              <a:srgbClr val="A0AA6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7069670" y="1320611"/>
            <a:ext cx="5439353" cy="4505238"/>
          </a:xfrm>
          <a:prstGeom prst="rect">
            <a:avLst/>
          </a:prstGeom>
          <a:ln w="50800">
            <a:solidFill>
              <a:srgbClr val="CBA96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1" animBg="1" advAuto="0"/>
      <p:bldP spid="56" grpId="2" animBg="1" advAuto="0"/>
      <p:bldP spid="57" grpId="3" animBg="1" advAuto="0"/>
      <p:bldP spid="58" grpId="4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提问页(2)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219219" y="-6351"/>
            <a:ext cx="4368304" cy="9753601"/>
          </a:xfrm>
          <a:prstGeom prst="rect">
            <a:avLst/>
          </a:prstGeom>
          <a:ln w="25400">
            <a:miter lim="400000"/>
          </a:ln>
          <a:effectLst>
            <a:outerShdw blurRad="190500" dist="101600" dir="5400000" rotWithShape="0">
              <a:srgbClr val="000000">
                <a:alpha val="40000"/>
              </a:srgbClr>
            </a:outerShdw>
          </a:effectLst>
        </p:spPr>
      </p:pic>
      <p:sp>
        <p:nvSpPr>
          <p:cNvPr id="61" name="Shape 61"/>
          <p:cNvSpPr/>
          <p:nvPr/>
        </p:nvSpPr>
        <p:spPr>
          <a:xfrm>
            <a:off x="508000" y="2159000"/>
            <a:ext cx="56769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110000"/>
              </a:lnSpc>
              <a:defRPr i="1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2400" i="1">
                <a:solidFill>
                  <a:srgbClr val="414141"/>
                </a:solidFill>
              </a:rPr>
              <a:t>关注每一个细节</a:t>
            </a:r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提问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专业－你怎么不舒服我都知道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权威－大数据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简单明确－少输入但能说清楚</a:t>
            </a:r>
          </a:p>
        </p:txBody>
      </p:sp>
      <p:sp>
        <p:nvSpPr>
          <p:cNvPr id="64" name="Shape 64"/>
          <p:cNvSpPr/>
          <p:nvPr/>
        </p:nvSpPr>
        <p:spPr>
          <a:xfrm>
            <a:off x="7363184" y="3924174"/>
            <a:ext cx="4131142" cy="1270001"/>
          </a:xfrm>
          <a:prstGeom prst="rect">
            <a:avLst/>
          </a:prstGeom>
          <a:ln w="50800">
            <a:solidFill>
              <a:srgbClr val="CBA96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7363184" y="1051138"/>
            <a:ext cx="4131142" cy="2511072"/>
          </a:xfrm>
          <a:prstGeom prst="rect">
            <a:avLst/>
          </a:prstGeom>
          <a:ln w="50800">
            <a:solidFill>
              <a:srgbClr val="CBA96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7350484" y="5556139"/>
            <a:ext cx="4131142" cy="914528"/>
          </a:xfrm>
          <a:prstGeom prst="rect">
            <a:avLst/>
          </a:prstGeom>
          <a:ln w="50800">
            <a:solidFill>
              <a:srgbClr val="CBA96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1" animBg="1" advAuto="0"/>
      <p:bldP spid="65" grpId="2" animBg="1" advAuto="0"/>
      <p:bldP spid="66" grpId="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508000" y="2159000"/>
            <a:ext cx="56769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110000"/>
              </a:lnSpc>
              <a:defRPr i="1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2400" i="1">
                <a:solidFill>
                  <a:srgbClr val="414141"/>
                </a:solidFill>
              </a:rPr>
              <a:t>关注每一个细节</a:t>
            </a:r>
          </a:p>
        </p:txBody>
      </p:sp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待接诊及付费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细化病症－方便医生诊断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标准化－大数据累积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场景化－像在私人医院被服务的感觉</a:t>
            </a:r>
          </a:p>
        </p:txBody>
      </p:sp>
      <p:pic>
        <p:nvPicPr>
          <p:cNvPr id="71" name="护士收集信息01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846216" y="-523800"/>
            <a:ext cx="4522292" cy="10945360"/>
          </a:xfrm>
          <a:prstGeom prst="rect">
            <a:avLst/>
          </a:prstGeom>
          <a:ln w="25400">
            <a:miter lim="400000"/>
          </a:ln>
          <a:effectLst>
            <a:outerShdw blurRad="190500" dist="101600" dir="5400000" rotWithShape="0">
              <a:srgbClr val="000000">
                <a:alpha val="40000"/>
              </a:srgbClr>
            </a:outerShdw>
          </a:effectLst>
        </p:spPr>
      </p:pic>
      <p:pic>
        <p:nvPicPr>
          <p:cNvPr id="72" name="生成新的病历02.pn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9670752" y="-235768"/>
            <a:ext cx="4422387" cy="93284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1" animBg="1" advAuto="0"/>
      <p:bldP spid="72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508000" y="2159000"/>
            <a:ext cx="56769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110000"/>
              </a:lnSpc>
              <a:defRPr i="1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2400" i="1">
                <a:solidFill>
                  <a:srgbClr val="414141"/>
                </a:solidFill>
              </a:rPr>
              <a:t>关注每一个细节</a:t>
            </a:r>
          </a:p>
        </p:txBody>
      </p:sp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诊断结果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价值－一个明确的结果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还记得医生给你写病历的样子么？</a:t>
            </a:r>
          </a:p>
        </p:txBody>
      </p:sp>
      <p:pic>
        <p:nvPicPr>
          <p:cNvPr id="77" name="问题关闭04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742555" y="31750"/>
            <a:ext cx="5405126" cy="9180267"/>
          </a:xfrm>
          <a:prstGeom prst="rect">
            <a:avLst/>
          </a:prstGeom>
          <a:ln w="25400">
            <a:miter lim="400000"/>
          </a:ln>
          <a:effectLst>
            <a:outerShdw blurRad="190500" dist="101600" dir="5400000" rotWithShape="0">
              <a:srgbClr val="000000">
                <a:alpha val="40000"/>
              </a:srgbClr>
            </a:outerShdw>
          </a:effectLst>
        </p:spPr>
      </p:pic>
      <p:sp>
        <p:nvSpPr>
          <p:cNvPr id="78" name="Shape 78"/>
          <p:cNvSpPr/>
          <p:nvPr/>
        </p:nvSpPr>
        <p:spPr>
          <a:xfrm>
            <a:off x="6894223" y="1346927"/>
            <a:ext cx="5101789" cy="4838765"/>
          </a:xfrm>
          <a:prstGeom prst="rect">
            <a:avLst/>
          </a:prstGeom>
          <a:ln w="50800">
            <a:solidFill>
              <a:srgbClr val="CBA96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2" animBg="1" advAuto="0"/>
      <p:bldP spid="78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508000" y="2159000"/>
            <a:ext cx="56769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110000"/>
              </a:lnSpc>
              <a:defRPr i="1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2400" i="1">
                <a:solidFill>
                  <a:srgbClr val="414141"/>
                </a:solidFill>
              </a:rPr>
              <a:t>关注每一个细节</a:t>
            </a:r>
          </a:p>
        </p:txBody>
      </p:sp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评价、分享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营造氛围－让病人尊重医生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                    最大限度获得好评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被信任的易患关系－医生是朋友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                                    分享是提升自身价值</a:t>
            </a:r>
          </a:p>
        </p:txBody>
      </p:sp>
      <p:grpSp>
        <p:nvGrpSpPr>
          <p:cNvPr id="85" name="Group 85"/>
          <p:cNvGrpSpPr/>
          <p:nvPr/>
        </p:nvGrpSpPr>
        <p:grpSpPr>
          <a:xfrm>
            <a:off x="5568536" y="-159729"/>
            <a:ext cx="4762501" cy="7543801"/>
            <a:chOff x="0" y="0"/>
            <a:chExt cx="4762500" cy="7543800"/>
          </a:xfrm>
        </p:grpSpPr>
        <p:pic>
          <p:nvPicPr>
            <p:cNvPr id="83" name="pasted-image.tif"/>
            <p:cNvPicPr/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0" y="0"/>
              <a:ext cx="4762500" cy="75438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blurRad="190500" dist="101600" dir="5400000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84" name="Shape 84"/>
            <p:cNvSpPr/>
            <p:nvPr/>
          </p:nvSpPr>
          <p:spPr>
            <a:xfrm>
              <a:off x="107218" y="1619250"/>
              <a:ext cx="4548064" cy="2584019"/>
            </a:xfrm>
            <a:prstGeom prst="rect">
              <a:avLst/>
            </a:prstGeom>
            <a:noFill/>
            <a:ln w="50800" cap="flat">
              <a:solidFill>
                <a:srgbClr val="CBA96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/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10623549" y="412304"/>
            <a:ext cx="4762501" cy="7531101"/>
            <a:chOff x="0" y="0"/>
            <a:chExt cx="4762500" cy="7531100"/>
          </a:xfrm>
        </p:grpSpPr>
        <p:pic>
          <p:nvPicPr>
            <p:cNvPr id="86" name="pasted-image.tif"/>
            <p:cNvPicPr/>
            <p:nvPr/>
          </p:nvPicPr>
          <p:blipFill>
            <a:blip r:embed="rId3" cstate="print">
              <a:extLst/>
            </a:blip>
            <a:stretch>
              <a:fillRect/>
            </a:stretch>
          </p:blipFill>
          <p:spPr>
            <a:xfrm>
              <a:off x="0" y="0"/>
              <a:ext cx="4762500" cy="75311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blurRad="190500" dist="101600" dir="5400000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87" name="Shape 87"/>
            <p:cNvSpPr/>
            <p:nvPr/>
          </p:nvSpPr>
          <p:spPr>
            <a:xfrm>
              <a:off x="439778" y="3390900"/>
              <a:ext cx="3969590" cy="469900"/>
            </a:xfrm>
            <a:prstGeom prst="rect">
              <a:avLst/>
            </a:prstGeom>
            <a:noFill/>
            <a:ln w="50800" cap="flat">
              <a:solidFill>
                <a:srgbClr val="CBA96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1" animBg="1" advAuto="0"/>
      <p:bldP spid="88" grpId="2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74</Words>
  <Application>Microsoft Office PowerPoint</Application>
  <PresentationFormat>自定义</PresentationFormat>
  <Paragraphs>42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New_Template4</vt:lpstr>
      <vt:lpstr>首页</vt:lpstr>
      <vt:lpstr>分类</vt:lpstr>
      <vt:lpstr>提问</vt:lpstr>
      <vt:lpstr>待接诊及付费</vt:lpstr>
      <vt:lpstr>诊断结果</vt:lpstr>
      <vt:lpstr>评价、分享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首页</dc:title>
  <cp:lastModifiedBy>dongbo</cp:lastModifiedBy>
  <cp:revision>4</cp:revision>
  <dcterms:modified xsi:type="dcterms:W3CDTF">2015-05-25T06:14:09Z</dcterms:modified>
</cp:coreProperties>
</file>