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79682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0935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10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372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536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121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6650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193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833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HK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717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93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33615E-73F5-41CB-B533-8C0CECD9B900}" type="datetimeFigureOut">
              <a:rPr lang="zh-HK" altLang="en-US" smtClean="0"/>
              <a:t>17/12/2023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116C44B-55D0-43C6-87EC-5D39B9EA01C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7208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834-5FA2-4856-2FB2-07E976F00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HK" sz="5400" b="0" i="0" dirty="0">
                <a:solidFill>
                  <a:srgbClr val="000000"/>
                </a:solidFill>
                <a:effectLst/>
                <a:latin typeface="-apple-system"/>
              </a:rPr>
              <a:t>Breast Cancer Segmentation </a:t>
            </a:r>
            <a:br>
              <a:rPr lang="en-US" altLang="zh-HK" sz="54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zh-HK" sz="5400" b="0" i="0" dirty="0">
                <a:solidFill>
                  <a:srgbClr val="000000"/>
                </a:solidFill>
                <a:effectLst/>
                <a:latin typeface="-apple-system"/>
              </a:rPr>
              <a:t>from Ultrasound Using Deep Learning</a:t>
            </a:r>
            <a:endParaRPr lang="zh-HK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0935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The end Stock Photos, Royalty Free The end Images ...">
            <a:extLst>
              <a:ext uri="{FF2B5EF4-FFF2-40B4-BE49-F238E27FC236}">
                <a16:creationId xmlns:a16="http://schemas.microsoft.com/office/drawing/2014/main" id="{E60A7A1A-E813-4DDC-1C96-F2C6036BF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" name="AutoShape 12" descr="The end Stock Photos, Royalty Free The end Images ...">
            <a:extLst>
              <a:ext uri="{FF2B5EF4-FFF2-40B4-BE49-F238E27FC236}">
                <a16:creationId xmlns:a16="http://schemas.microsoft.com/office/drawing/2014/main" id="{42CCDA81-A540-034E-6A5B-15653213D2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2062" name="Picture 14" descr="The End doodle drawing by hand 素材庫插圖| Adobe Stock">
            <a:extLst>
              <a:ext uri="{FF2B5EF4-FFF2-40B4-BE49-F238E27FC236}">
                <a16:creationId xmlns:a16="http://schemas.microsoft.com/office/drawing/2014/main" id="{81082C15-CAC0-942A-3C1B-1F248CF0D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52882"/>
            <a:ext cx="8737600" cy="635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BF95-8C47-C9A7-E7B7-2D8E964F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0" i="0" dirty="0">
                <a:solidFill>
                  <a:srgbClr val="000000"/>
                </a:solidFill>
                <a:effectLst/>
                <a:latin typeface="-apple-system"/>
              </a:rPr>
              <a:t> Introduction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10C-08BE-BE14-1E54-36BA6D01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 Breast cancer is a significant health topic affecting women worldwide</a:t>
            </a:r>
          </a:p>
          <a:p>
            <a:endParaRPr lang="en-US" altLang="zh-HK" dirty="0"/>
          </a:p>
          <a:p>
            <a:r>
              <a:rPr lang="en-US" altLang="zh-HK" dirty="0"/>
              <a:t> Early and accurate detection of breast cancer very important for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/>
              <a:t>Effective treatment and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/>
              <a:t>Improved patient outcomes</a:t>
            </a:r>
          </a:p>
          <a:p>
            <a:pPr marL="617220" lvl="1" indent="-342900">
              <a:buFont typeface="+mj-lt"/>
              <a:buAutoNum type="arabicPeriod"/>
            </a:pPr>
            <a:endParaRPr lang="en-US" altLang="zh-HK" dirty="0"/>
          </a:p>
          <a:p>
            <a:r>
              <a:rPr lang="en-US" altLang="zh-HK" dirty="0"/>
              <a:t>Why Image segmentation techniques play an important role?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/>
              <a:t>Provide a science method to analyzing medical images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/>
              <a:t>Traditional segmentation methods cause lots of time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8865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3C44-4CE2-B21E-9252-3209D837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Dataset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046E-3DB8-B0DA-46B1-BBF36872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Dataset comprises three classes: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Benign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Malignant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Normal</a:t>
            </a:r>
          </a:p>
          <a:p>
            <a:pPr marL="617220" lvl="1" indent="-342900">
              <a:buFont typeface="+mj-lt"/>
              <a:buAutoNum type="arabicPeriod"/>
            </a:pPr>
            <a:endParaRPr lang="en-US" altLang="zh-HK" dirty="0"/>
          </a:p>
          <a:p>
            <a:pPr marL="0" indent="0">
              <a:buNone/>
            </a:pPr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this dataset, every case includes an image captured before segmentation and an image captured after segmentation</a:t>
            </a:r>
            <a:endParaRPr lang="zh-HK" altLang="en-US" dirty="0"/>
          </a:p>
        </p:txBody>
      </p:sp>
      <p:pic>
        <p:nvPicPr>
          <p:cNvPr id="4" name="Picture 3" descr="A black and white photo of a black animal&#10;&#10;Description automatically generated">
            <a:extLst>
              <a:ext uri="{FF2B5EF4-FFF2-40B4-BE49-F238E27FC236}">
                <a16:creationId xmlns:a16="http://schemas.microsoft.com/office/drawing/2014/main" id="{FEE82370-B7A3-2DD3-7BE6-441A0D605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991"/>
            <a:ext cx="2546365" cy="1785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white object in the dark&#10;&#10;Description automatically generated">
            <a:extLst>
              <a:ext uri="{FF2B5EF4-FFF2-40B4-BE49-F238E27FC236}">
                <a16:creationId xmlns:a16="http://schemas.microsoft.com/office/drawing/2014/main" id="{9911F6AA-97D4-3234-075B-9EA008AF0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216939" y="4496061"/>
            <a:ext cx="2545681" cy="1785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white oval on a black background&#10;&#10;Description automatically generated">
            <a:extLst>
              <a:ext uri="{FF2B5EF4-FFF2-40B4-BE49-F238E27FC236}">
                <a16:creationId xmlns:a16="http://schemas.microsoft.com/office/drawing/2014/main" id="{A6B0E79A-3068-4BB0-F708-B571E8081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486584" y="4496060"/>
            <a:ext cx="2545681" cy="1785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0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5C59-D74E-641A-DF2A-12FE8964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Objectives and Methodology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6FDF-CC70-3E26-7F68-BB3B25EC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Develop an accurate and efficient model for segmenting breast cancer from medical images (using ultrasound in this project)</a:t>
            </a:r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Focus on how to train the model (Applicated using this model is very easy )</a:t>
            </a:r>
          </a:p>
          <a:p>
            <a:endParaRPr lang="en-US" altLang="zh-HK" dirty="0"/>
          </a:p>
          <a:p>
            <a:r>
              <a:rPr lang="en-US" altLang="zh-HK" dirty="0"/>
              <a:t>CNN is powerful tool for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/>
              <a:t>Automatically learning and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/>
              <a:t>Extracting relevant features from images. </a:t>
            </a:r>
          </a:p>
          <a:p>
            <a:endParaRPr lang="en-US" altLang="zh-HK" dirty="0"/>
          </a:p>
          <a:p>
            <a:r>
              <a:rPr lang="en-US" altLang="zh-HK" dirty="0"/>
              <a:t>CNN can capture complex patterns enabling accurate and efficient segmentation of breast cancer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6716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F073-821E-1EE6-4DF9-0F660501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Method and technique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6C360-DBC0-4ECE-73A3-B50AB43B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CNN model architecture consisted of multiple layers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/>
              <a:t> Rescaling layer : preprocessing to normalize the pixel values between 0 and 1. It stabilize the gradients during backpropagation</a:t>
            </a:r>
          </a:p>
          <a:p>
            <a:pPr marL="617220" lvl="1" indent="-342900">
              <a:buFont typeface="+mj-lt"/>
              <a:buAutoNum type="arabicPeriod"/>
            </a:pPr>
            <a:endParaRPr lang="en-US" altLang="zh-HK" dirty="0"/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/>
              <a:t>Three convolutional layers with </a:t>
            </a:r>
            <a:r>
              <a:rPr lang="en-US" altLang="zh-HK" dirty="0" err="1"/>
              <a:t>ReLU</a:t>
            </a:r>
            <a:r>
              <a:rPr lang="en-US" altLang="zh-HK" dirty="0"/>
              <a:t> activation were applied. It effectively introducing sparsity and promoting the network's ability to learn more features. </a:t>
            </a:r>
          </a:p>
          <a:p>
            <a:pPr marL="617220" lvl="1" indent="-342900">
              <a:buFont typeface="+mj-lt"/>
              <a:buAutoNum type="arabicPeriod"/>
            </a:pPr>
            <a:endParaRPr lang="en-US" altLang="zh-HK" dirty="0"/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/>
              <a:t>Each followed by a max-pooling layer for down sampling. It capture important features at different spatial scales. And helps prevent overfitting.</a:t>
            </a:r>
          </a:p>
          <a:p>
            <a:pPr marL="617220" lvl="1" indent="-342900">
              <a:buFont typeface="+mj-lt"/>
              <a:buAutoNum type="arabicPeriod"/>
            </a:pPr>
            <a:endParaRPr lang="en-US" altLang="zh-HK" dirty="0"/>
          </a:p>
          <a:p>
            <a:pPr marL="617220" lvl="1" indent="-342900">
              <a:buFont typeface="+mj-lt"/>
              <a:buAutoNum type="arabicPeriod"/>
            </a:pPr>
            <a:r>
              <a:rPr lang="en-US" altLang="zh-HK" dirty="0"/>
              <a:t>The model compiled using the Adam optimizer (learning rate is default value) which it is good for classification.</a:t>
            </a:r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9244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F774-7CC6-1B55-2E54-6844EE1F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Method and technique used: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2419-DAC0-6A81-C23F-710D3E8A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latin typeface="Century Gothic (Body)"/>
                <a:ea typeface="新細明體" panose="02020500000000000000" pitchFamily="18" charset="-120"/>
                <a:cs typeface="Times New Roman" panose="02020603050405020304" pitchFamily="18" charset="0"/>
              </a:rPr>
              <a:t>The model was trained for a total of 10 epochs</a:t>
            </a:r>
          </a:p>
          <a:p>
            <a:endParaRPr lang="en-US" altLang="zh-HK" dirty="0">
              <a:latin typeface="Century Gothic (Body)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Century Gothic (Body)"/>
                <a:ea typeface="新細明體" panose="02020500000000000000" pitchFamily="18" charset="-120"/>
                <a:cs typeface="Times New Roman" panose="02020603050405020304" pitchFamily="18" charset="0"/>
              </a:rPr>
              <a:t>Early stopping applied based on the validation loss (prevent overfitting)</a:t>
            </a:r>
          </a:p>
          <a:p>
            <a:endParaRPr lang="en-US" altLang="zh-HK" dirty="0">
              <a:latin typeface="Century Gothic (Body)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HK" dirty="0"/>
              <a:t>The first dense layer had 128 units and used </a:t>
            </a:r>
            <a:r>
              <a:rPr lang="en-US" altLang="zh-HK" dirty="0" err="1"/>
              <a:t>ReLU</a:t>
            </a:r>
            <a:r>
              <a:rPr lang="en-US" altLang="zh-HK" dirty="0"/>
              <a:t> activation</a:t>
            </a:r>
          </a:p>
          <a:p>
            <a:endParaRPr lang="en-US" altLang="zh-HK" dirty="0"/>
          </a:p>
          <a:p>
            <a:r>
              <a:rPr lang="en-US" altLang="zh-HK" dirty="0"/>
              <a:t>The final dense layer had 3 units with a SoftMax activation function</a:t>
            </a:r>
          </a:p>
          <a:p>
            <a:endParaRPr lang="en-US" altLang="zh-HK" dirty="0"/>
          </a:p>
          <a:p>
            <a:r>
              <a:rPr lang="en-US" altLang="zh-HK" dirty="0"/>
              <a:t>Output representing the classes for breast cancer segmentation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9133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D455-059B-6208-4387-205FC1A0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altLang="zh-HK"/>
              <a:t>Result</a:t>
            </a:r>
            <a:endParaRPr lang="zh-HK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zh-HK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zh-HK" altLang="en-US"/>
          </a:p>
        </p:txBody>
      </p:sp>
      <p:pic>
        <p:nvPicPr>
          <p:cNvPr id="6" name="Picture 5" descr="A graph of loss and validation&#10;&#10;Description automatically generated">
            <a:extLst>
              <a:ext uri="{FF2B5EF4-FFF2-40B4-BE49-F238E27FC236}">
                <a16:creationId xmlns:a16="http://schemas.microsoft.com/office/drawing/2014/main" id="{10CCEEF6-7D42-AB58-614E-27637C91B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017" y="1228185"/>
            <a:ext cx="4414438" cy="44144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549A-AA55-2AA7-C174-6BC8F5B3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altLang="zh-HK" b="0" i="0" dirty="0">
                <a:solidFill>
                  <a:srgbClr val="000000"/>
                </a:solidFill>
                <a:effectLst/>
                <a:latin typeface="-apple-system"/>
              </a:rPr>
              <a:t>The loss values, representing the model's deviation from the true labels, decreased consistently throughout training, indicating improved predictions</a:t>
            </a:r>
          </a:p>
          <a:p>
            <a:pPr algn="l">
              <a:buFont typeface="+mj-lt"/>
              <a:buAutoNum type="arabicPeriod"/>
            </a:pPr>
            <a:r>
              <a:rPr lang="en-US" altLang="zh-HK" b="0" i="0" dirty="0">
                <a:solidFill>
                  <a:srgbClr val="000000"/>
                </a:solidFill>
                <a:effectLst/>
                <a:latin typeface="-apple-system"/>
              </a:rPr>
              <a:t>Both training and validation accuracy increased steadily, demonstrating the model's ability to classify samples correctly and generalize well to unseen data.</a:t>
            </a:r>
          </a:p>
          <a:p>
            <a:pPr algn="l">
              <a:buFont typeface="+mj-lt"/>
              <a:buAutoNum type="arabicPeriod"/>
            </a:pPr>
            <a:r>
              <a:rPr lang="en-US" altLang="zh-HK" b="0" i="0" dirty="0">
                <a:solidFill>
                  <a:srgbClr val="000000"/>
                </a:solidFill>
                <a:effectLst/>
                <a:latin typeface="-apple-system"/>
              </a:rPr>
              <a:t>Since no significant overfitting, it allowed the model to train without the need for early stopping, resulting in a good level of performance for breast cancer image segmentation.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9562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F375-91D7-FB43-3300-9F41ECB2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FEB7-7437-0026-E7A3-C60AF54E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Increase the complexity for the image like rotation, scaling, or flipping</a:t>
            </a:r>
          </a:p>
          <a:p>
            <a:pPr lvl="1"/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improve the model's ability to generalize to unseen examples</a:t>
            </a:r>
          </a:p>
          <a:p>
            <a:pPr lvl="1"/>
            <a:endParaRPr lang="en-US" altLang="zh-HK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HK" dirty="0"/>
              <a:t>More Class:</a:t>
            </a:r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Three cases may not accurately represent well on real-world problem</a:t>
            </a:r>
          </a:p>
          <a:p>
            <a:pPr lvl="1"/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expand the dataset with additional classes</a:t>
            </a:r>
          </a:p>
          <a:p>
            <a:pPr lvl="1"/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labels different types of cancer</a:t>
            </a:r>
          </a:p>
          <a:p>
            <a:pPr lvl="1"/>
            <a:r>
              <a:rPr lang="en-US" altLang="zh-HK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Generalize model better and be more useful for real-world applications</a:t>
            </a:r>
          </a:p>
          <a:p>
            <a:pPr lvl="1"/>
            <a:endParaRPr lang="en-US" altLang="zh-HK" sz="18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HK" dirty="0"/>
              <a:t>Parameter Tuning: </a:t>
            </a:r>
          </a:p>
          <a:p>
            <a:pPr lvl="1"/>
            <a:r>
              <a:rPr lang="en-US" altLang="zh-HK" dirty="0"/>
              <a:t>Try to use L1 and L2 regularization to find the optimal balance between reducing overfitting and </a:t>
            </a: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preserving important model features</a:t>
            </a:r>
          </a:p>
          <a:p>
            <a:pPr lvl="1"/>
            <a:r>
              <a:rPr lang="en-US" altLang="zh-HK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Try another learning rate</a:t>
            </a:r>
            <a:endParaRPr lang="en-US" altLang="zh-HK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4325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77AA-E1BD-857F-BFA4-D30D6113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Conclusion: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D52B-EDFB-36C6-EF09-5F4909C1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development of a deep learning-based model for breast cancer image segmentation enables </a:t>
            </a:r>
          </a:p>
          <a:p>
            <a:endParaRPr lang="en-US" altLang="zh-HK" dirty="0"/>
          </a:p>
          <a:p>
            <a:pPr lvl="1"/>
            <a:r>
              <a:rPr lang="en-US" altLang="zh-HK" dirty="0"/>
              <a:t>Accurate and efficient identification of cancerous regions in ultrasound images</a:t>
            </a:r>
          </a:p>
          <a:p>
            <a:pPr lvl="1"/>
            <a:endParaRPr lang="en-US" altLang="zh-HK" dirty="0"/>
          </a:p>
          <a:p>
            <a:pPr lvl="1"/>
            <a:r>
              <a:rPr lang="en-US" altLang="zh-HK" dirty="0"/>
              <a:t>Offering potential time-saving and objective diagnostic benefits for medical professionals </a:t>
            </a:r>
          </a:p>
          <a:p>
            <a:pPr lvl="1"/>
            <a:endParaRPr lang="en-US" altLang="zh-HK" dirty="0"/>
          </a:p>
          <a:p>
            <a:pPr lvl="1"/>
            <a:r>
              <a:rPr lang="en-US" altLang="zh-HK" dirty="0"/>
              <a:t>Improved patient care</a:t>
            </a:r>
          </a:p>
          <a:p>
            <a:pPr lvl="1"/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23818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133</TotalTime>
  <Words>515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Century Gothic (Body)</vt:lpstr>
      <vt:lpstr>Calibri</vt:lpstr>
      <vt:lpstr>Century Gothic</vt:lpstr>
      <vt:lpstr>Garamond</vt:lpstr>
      <vt:lpstr>Savon</vt:lpstr>
      <vt:lpstr>Breast Cancer Segmentation  from Ultrasound Using Deep Learning</vt:lpstr>
      <vt:lpstr> Introduction</vt:lpstr>
      <vt:lpstr>Dataset</vt:lpstr>
      <vt:lpstr>Objectives and Methodology</vt:lpstr>
      <vt:lpstr>Method and technique used:</vt:lpstr>
      <vt:lpstr>Method and technique used:</vt:lpstr>
      <vt:lpstr>Result</vt:lpstr>
      <vt:lpstr>Future work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Segmentation  from Ultrasound Using Deep Learning</dc:title>
  <dc:creator>Ka Ho NG</dc:creator>
  <cp:lastModifiedBy>Ka Ho NG</cp:lastModifiedBy>
  <cp:revision>2</cp:revision>
  <dcterms:created xsi:type="dcterms:W3CDTF">2023-12-16T13:41:33Z</dcterms:created>
  <dcterms:modified xsi:type="dcterms:W3CDTF">2023-12-17T08:20:41Z</dcterms:modified>
</cp:coreProperties>
</file>