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0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5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DBE9B-F4C7-0FB9-6F5B-96056B094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4" b="743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648F7C-368A-4E9D-842E-2255A429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altLang="zh-HK" sz="4400" dirty="0"/>
              <a:t>Exploring Music Genre Association</a:t>
            </a:r>
            <a:endParaRPr lang="zh-HK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2B9A9-BF64-B2F4-ED4A-C211A51F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198579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6E96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A3626-4163-048C-B060-52C3B8CC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altLang="zh-HK" dirty="0"/>
              <a:t>t-</a:t>
            </a:r>
            <a:r>
              <a:rPr lang="en-US" altLang="zh-HK" dirty="0" err="1"/>
              <a:t>sne</a:t>
            </a:r>
            <a:r>
              <a:rPr lang="en-US" altLang="zh-HK" dirty="0"/>
              <a:t> visualization</a:t>
            </a:r>
            <a:endParaRPr lang="zh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4BEFA-36BF-6F49-5D3A-C62068CF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29" y="1260491"/>
            <a:ext cx="5173098" cy="465966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72CE-D851-FEB2-7EE7-689BA44A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r>
              <a:rPr lang="en-US" altLang="zh-HK" sz="2400" dirty="0"/>
              <a:t>Created scatterplot after t-SNE to visualize relationship between t-SNE components 1 and 2.</a:t>
            </a:r>
          </a:p>
          <a:p>
            <a:endParaRPr lang="en-US" altLang="zh-HK" sz="2400" dirty="0"/>
          </a:p>
          <a:p>
            <a:r>
              <a:rPr lang="en-US" altLang="zh-HK" sz="2400" dirty="0"/>
              <a:t>Scatterplot showed data points were more grouped along t-SNE component 2 axis</a:t>
            </a:r>
          </a:p>
        </p:txBody>
      </p:sp>
    </p:spTree>
    <p:extLst>
      <p:ext uri="{BB962C8B-B14F-4D97-AF65-F5344CB8AC3E}">
        <p14:creationId xmlns:p14="http://schemas.microsoft.com/office/powerpoint/2010/main" val="42463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B60A-1E9B-253F-B7CE-DB362C3A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Regression Analysis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C95B-2BDC-1A94-7FB3-0EC278F6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Investigated relationship between Musical features, views, and stream.</a:t>
            </a:r>
          </a:p>
          <a:p>
            <a:r>
              <a:rPr lang="en-US" altLang="zh-HK" dirty="0"/>
              <a:t>Divided data into training and testing sets and fitted regression models to training data.</a:t>
            </a:r>
          </a:p>
          <a:p>
            <a:r>
              <a:rPr lang="en-US" altLang="zh-HK" dirty="0"/>
              <a:t>Converted variables to numeric data types and used models to make predictions on testing data.</a:t>
            </a:r>
          </a:p>
          <a:p>
            <a:r>
              <a:rPr lang="en-US" altLang="zh-HK" dirty="0"/>
              <a:t>Evaluated model performance using R-squared values.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5625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6E96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18D72-2AF2-FEE3-EA47-BCF4F4D7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altLang="zh-HK" dirty="0"/>
              <a:t>Views Model</a:t>
            </a:r>
            <a:endParaRPr lang="zh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D54EA-B7D9-8455-3498-24EAD2A19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144" y="1486726"/>
            <a:ext cx="5047868" cy="443342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94320-288C-F7F5-3804-80F205FF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r>
              <a:rPr lang="en-US" altLang="zh-HK" sz="2400" dirty="0"/>
              <a:t>Fitted linear regression model with Spotify streams and YouTube views as dependent variables and Musical features as independent variables.</a:t>
            </a:r>
          </a:p>
          <a:p>
            <a:pPr marL="0" indent="0">
              <a:buNone/>
            </a:pPr>
            <a:endParaRPr lang="en-US" altLang="zh-HK" sz="2400" dirty="0"/>
          </a:p>
          <a:p>
            <a:r>
              <a:rPr lang="en-US" altLang="zh-HK" sz="2400" dirty="0"/>
              <a:t>Scatter Plot: Shows model is reasonably accurate with most points falling within tight band near diagonal line.</a:t>
            </a:r>
          </a:p>
        </p:txBody>
      </p:sp>
    </p:spTree>
    <p:extLst>
      <p:ext uri="{BB962C8B-B14F-4D97-AF65-F5344CB8AC3E}">
        <p14:creationId xmlns:p14="http://schemas.microsoft.com/office/powerpoint/2010/main" val="126223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9134-5CD8-D47C-3D3A-3D580178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Views Model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29F-AD05-93BE-E1FB-C96BB9F0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Outliers: Some outliers where model's prediction is far off from actual value may be worth investigating.</a:t>
            </a:r>
          </a:p>
          <a:p>
            <a:endParaRPr lang="en-US" altLang="zh-HK" dirty="0"/>
          </a:p>
          <a:p>
            <a:r>
              <a:rPr lang="en-US" altLang="zh-HK" dirty="0"/>
              <a:t>R-Squared Value: </a:t>
            </a:r>
          </a:p>
          <a:p>
            <a:pPr marL="457200" lvl="1" indent="0">
              <a:buNone/>
            </a:pPr>
            <a:r>
              <a:rPr lang="en-US" altLang="zh-HK" dirty="0"/>
              <a:t>R-squared value for Views: 0.01862232 </a:t>
            </a:r>
          </a:p>
          <a:p>
            <a:pPr marL="457200" lvl="1" indent="0">
              <a:buNone/>
            </a:pPr>
            <a:r>
              <a:rPr lang="en-US" altLang="zh-HK" dirty="0"/>
              <a:t>Low R-squared value suggests included independent variables are not very effective at predicting number of views of the song will receive based on audio features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4253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088-58EE-68AC-453E-7E7A21F4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An example using the views model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B0AA-0C96-9877-9AA7-D248EA96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There has been a user who uploaded a new music on YouTube. </a:t>
            </a:r>
          </a:p>
          <a:p>
            <a:r>
              <a:rPr lang="en-US" altLang="zh-HK" dirty="0"/>
              <a:t>We have data about features of music. </a:t>
            </a:r>
          </a:p>
          <a:p>
            <a:r>
              <a:rPr lang="en-US" altLang="zh-HK" dirty="0"/>
              <a:t>In this example we set feature of music is,</a:t>
            </a:r>
          </a:p>
          <a:p>
            <a:r>
              <a:rPr lang="en-US" altLang="zh-HK" dirty="0"/>
              <a:t>Danceability = 0.8, Energy = 0.1, Key = 7, Loudness = 5.2, </a:t>
            </a:r>
            <a:r>
              <a:rPr lang="en-US" altLang="zh-HK" dirty="0" err="1"/>
              <a:t>Speechiness</a:t>
            </a:r>
            <a:r>
              <a:rPr lang="en-US" altLang="zh-HK" dirty="0"/>
              <a:t> = 0.01, </a:t>
            </a:r>
            <a:r>
              <a:rPr lang="en-US" altLang="zh-HK" dirty="0" err="1"/>
              <a:t>Acousticness</a:t>
            </a:r>
            <a:r>
              <a:rPr lang="en-US" altLang="zh-HK" dirty="0"/>
              <a:t> = 0.05, </a:t>
            </a:r>
            <a:r>
              <a:rPr lang="en-US" altLang="zh-HK" dirty="0" err="1"/>
              <a:t>Instrumentalness</a:t>
            </a:r>
            <a:r>
              <a:rPr lang="en-US" altLang="zh-HK" dirty="0"/>
              <a:t> = 0.1, Liveness = 0.1, Valence = 0.6, Tempo = 60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2322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3D62-3E4C-E059-0034-A582C7B7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An example using the views model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D466-192F-5F83-0D8E-6F1CCEA4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By the coefficients of the model, I can predict how many views will this song have. By using predict function in R. We get.</a:t>
            </a:r>
          </a:p>
          <a:p>
            <a:endParaRPr lang="en-US" altLang="zh-HK" dirty="0"/>
          </a:p>
          <a:p>
            <a:r>
              <a:rPr lang="en-US" altLang="zh-HK" dirty="0"/>
              <a:t>Predicted number of views for the new song: 174197684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2312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A16A-DAC8-DD0B-4413-DFEE597B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Model on stream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F14A-B676-049E-5F0B-2FC744CA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 Fitted linear regression model with stream as dependent variable and Musical features as independent variables.</a:t>
            </a:r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Coefficients: Suggest most variables have very small or near-zero values, 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06583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6A04-D69C-8E01-6C58-C9B0BFF0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Model on stream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F153-0BD6-87D9-84F9-6123414C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Listener on Spotify may not choose music based on Musical features.</a:t>
            </a:r>
            <a:endParaRPr lang="zh-HK" altLang="en-US" dirty="0"/>
          </a:p>
          <a:p>
            <a:endParaRPr lang="en-US" altLang="zh-HK" dirty="0"/>
          </a:p>
          <a:p>
            <a:r>
              <a:rPr lang="en-US" altLang="zh-HK" dirty="0"/>
              <a:t>R-Squared Value: Cannot be calculated due to close values of total sum of squares and residual sum of squares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9D836-D029-490D-8C02-EDAAD973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41" y="4781356"/>
            <a:ext cx="800211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F1D0-FAE4-EC5F-40BE-BF999AB9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Clustering Analysis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0DD7-634A-C988-104A-76ECE388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Grouped similar songs together based on their musical features using k-means clustering.</a:t>
            </a:r>
          </a:p>
          <a:p>
            <a:endParaRPr lang="en-US" altLang="zh-HK" dirty="0"/>
          </a:p>
          <a:p>
            <a:r>
              <a:rPr lang="en-US" altLang="zh-HK" dirty="0"/>
              <a:t>Scatterplot: Created scatterplot of t-SNE result to visualize data distribution before clustering.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0576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D86B-6D4E-2E2E-CBCE-748355D6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zh-HK" dirty="0"/>
              <a:t>Before K-mean </a:t>
            </a:r>
            <a:r>
              <a:rPr lang="en-US" altLang="zh-HK" sz="4000" dirty="0"/>
              <a:t>clustering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7E55-FBA5-DF42-CDF7-AC6FFA24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altLang="zh-HK" sz="2000" dirty="0"/>
              <a:t>Performed k-means clustering with </a:t>
            </a:r>
          </a:p>
          <a:p>
            <a:r>
              <a:rPr lang="en-US" altLang="zh-HK" sz="2000" dirty="0"/>
              <a:t>k = 4 </a:t>
            </a:r>
          </a:p>
          <a:p>
            <a:r>
              <a:rPr lang="en-US" altLang="zh-HK" sz="2000" dirty="0"/>
              <a:t>2 iterations</a:t>
            </a:r>
          </a:p>
          <a:p>
            <a:r>
              <a:rPr lang="en-US" altLang="zh-HK" sz="2000" dirty="0"/>
              <a:t>different starting centroids</a:t>
            </a:r>
            <a:endParaRPr lang="zh-HK" altLang="en-US" sz="20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17F02B5-3233-04CC-46C9-DC2AC4854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0870" y="939985"/>
            <a:ext cx="5962785" cy="5236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91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DE41-6A4D-F4E3-C007-B21E1DC5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Introduction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59CE-7D2A-A7FA-A74B-5343B5DA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Objective: </a:t>
            </a:r>
          </a:p>
          <a:p>
            <a:pPr marL="0" indent="0">
              <a:buNone/>
            </a:pPr>
            <a:r>
              <a:rPr lang="en-US" altLang="zh-HK" dirty="0"/>
              <a:t>Find the relationship between Musical features and popularity on Spotify and YouTube.</a:t>
            </a:r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Dataset: </a:t>
            </a:r>
          </a:p>
          <a:p>
            <a:pPr marL="0" indent="0">
              <a:buNone/>
            </a:pPr>
            <a:r>
              <a:rPr lang="en-US" altLang="zh-HK" dirty="0"/>
              <a:t>Spotify and YouTube dataset about songs singed by different artist in the world </a:t>
            </a:r>
          </a:p>
        </p:txBody>
      </p:sp>
    </p:spTree>
    <p:extLst>
      <p:ext uri="{BB962C8B-B14F-4D97-AF65-F5344CB8AC3E}">
        <p14:creationId xmlns:p14="http://schemas.microsoft.com/office/powerpoint/2010/main" val="411743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D49FC-0EE7-A58A-625A-00C821BD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zh-HK" dirty="0"/>
              <a:t>Iteration 1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3C8-A35D-E834-0ABA-70DCABD8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altLang="zh-HK" sz="2000"/>
              <a:t>Scatterplot showed four well-separated and distinct clusters, indicating successful grouping of songs with similar musical features	</a:t>
            </a:r>
            <a:endParaRPr lang="zh-HK" alt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69095-8D70-F78C-E040-A8E656562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2971" y="1332974"/>
            <a:ext cx="5787813" cy="5083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44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8D7A2-BA41-4AD7-3A2C-55D60A53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zh-HK" sz="4000" dirty="0"/>
              <a:t>Iteration 2: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A9F9-F590-4FDA-C03B-4D21E7E4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altLang="zh-HK" sz="2000" dirty="0"/>
              <a:t>Scatterplot showed almost identical clusters to Iteration 1</a:t>
            </a:r>
          </a:p>
          <a:p>
            <a:r>
              <a:rPr lang="en-US" altLang="zh-HK" sz="2000" dirty="0"/>
              <a:t>suggesting cluster solution is stable and consistent.</a:t>
            </a:r>
            <a:endParaRPr lang="zh-HK" altLang="en-US" sz="20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FD64156-90C8-C4D0-2126-DE8E8F93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5749" y="976082"/>
            <a:ext cx="5585748" cy="4905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318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AC1C-1325-01EE-2A7A-B045285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Clustering Analysis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0132-A4F7-97DC-E42F-1E0DE61B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Musical Features: Analysis of each cluster's musical features provided insights into overall characteristics of songs in each group.</a:t>
            </a:r>
          </a:p>
          <a:p>
            <a:endParaRPr lang="en-US" altLang="zh-HK" dirty="0"/>
          </a:p>
          <a:p>
            <a:r>
              <a:rPr lang="en-US" altLang="zh-HK" dirty="0"/>
              <a:t>Cluster 1: High levels of energy, loudness, and valence, suggesting upbeat and energetic songs.</a:t>
            </a:r>
          </a:p>
          <a:p>
            <a:r>
              <a:rPr lang="en-US" altLang="zh-HK" dirty="0"/>
              <a:t>Cluster 2: Low levels of energy and </a:t>
            </a:r>
            <a:r>
              <a:rPr lang="en-US" altLang="zh-HK" dirty="0" err="1"/>
              <a:t>acousticness</a:t>
            </a:r>
            <a:r>
              <a:rPr lang="en-US" altLang="zh-HK" dirty="0"/>
              <a:t>, indicating mellow and acoustic songs.</a:t>
            </a:r>
          </a:p>
        </p:txBody>
      </p:sp>
    </p:spTree>
    <p:extLst>
      <p:ext uri="{BB962C8B-B14F-4D97-AF65-F5344CB8AC3E}">
        <p14:creationId xmlns:p14="http://schemas.microsoft.com/office/powerpoint/2010/main" val="2144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E2D5-80D6-7A25-5D0C-19FF9A13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Clustering Analysis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6686-7F54-9852-E726-91FDC014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Cluster 3: High levels of </a:t>
            </a:r>
            <a:r>
              <a:rPr lang="en-US" altLang="zh-HK" dirty="0" err="1"/>
              <a:t>instrumentalness</a:t>
            </a:r>
            <a:r>
              <a:rPr lang="en-US" altLang="zh-HK" dirty="0"/>
              <a:t> and low levels of </a:t>
            </a:r>
            <a:r>
              <a:rPr lang="en-US" altLang="zh-HK" dirty="0" err="1"/>
              <a:t>speechiness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Cluster 4: High levels of danceability and </a:t>
            </a:r>
            <a:r>
              <a:rPr lang="en-US" altLang="zh-HK" dirty="0" err="1"/>
              <a:t>speechiness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Our clustering analysis provided insights into how different musical features contribute to the overall characteristics of each group of songs.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5910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CABE-91DC-9E3C-39FE-C5C9FAEB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Association Rule Mining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3C50-D2EA-AA88-1B90-5C0608C3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b="0" i="0" dirty="0">
                <a:solidFill>
                  <a:srgbClr val="050E17"/>
                </a:solidFill>
                <a:effectLst/>
                <a:latin typeface="Century Gothic (Body"/>
              </a:rPr>
              <a:t>Used </a:t>
            </a:r>
            <a:r>
              <a:rPr lang="en-US" altLang="zh-HK" b="0" i="0" u="none" strike="noStrike" dirty="0" err="1">
                <a:solidFill>
                  <a:srgbClr val="050E17"/>
                </a:solidFill>
                <a:effectLst/>
                <a:latin typeface="Century Gothic (Body"/>
              </a:rPr>
              <a:t>apriori</a:t>
            </a:r>
            <a:r>
              <a:rPr lang="en-US" altLang="zh-HK" b="0" i="0" u="none" strike="noStrike" dirty="0">
                <a:solidFill>
                  <a:srgbClr val="050E17"/>
                </a:solidFill>
                <a:effectLst/>
                <a:latin typeface="Century Gothic (Body"/>
              </a:rPr>
              <a:t> algorithm</a:t>
            </a:r>
            <a:r>
              <a:rPr lang="en-US" altLang="zh-HK" b="0" i="0" dirty="0">
                <a:solidFill>
                  <a:srgbClr val="050E17"/>
                </a:solidFill>
                <a:effectLst/>
                <a:latin typeface="Century Gothic (Body"/>
              </a:rPr>
              <a:t> with </a:t>
            </a:r>
            <a:r>
              <a:rPr lang="en-US" altLang="zh-HK" b="0" i="0" u="none" strike="noStrike" dirty="0">
                <a:solidFill>
                  <a:srgbClr val="050E17"/>
                </a:solidFill>
                <a:effectLst/>
                <a:latin typeface="Century Gothic (Body"/>
              </a:rPr>
              <a:t>support threshold</a:t>
            </a:r>
            <a:r>
              <a:rPr lang="en-US" altLang="zh-HK" b="0" i="0" dirty="0">
                <a:solidFill>
                  <a:srgbClr val="050E17"/>
                </a:solidFill>
                <a:effectLst/>
                <a:latin typeface="Century Gothic (Body"/>
              </a:rPr>
              <a:t> of 0.0002 and </a:t>
            </a:r>
            <a:r>
              <a:rPr lang="en-US" altLang="zh-HK" b="0" i="0" u="none" strike="noStrike" dirty="0">
                <a:solidFill>
                  <a:srgbClr val="050E17"/>
                </a:solidFill>
                <a:effectLst/>
                <a:latin typeface="Century Gothic (Body"/>
              </a:rPr>
              <a:t>confidence threshold</a:t>
            </a:r>
            <a:r>
              <a:rPr lang="en-US" altLang="zh-HK" b="0" i="0" dirty="0">
                <a:solidFill>
                  <a:srgbClr val="050E17"/>
                </a:solidFill>
                <a:effectLst/>
                <a:latin typeface="Century Gothic (Body"/>
              </a:rPr>
              <a:t> of 0.3</a:t>
            </a:r>
            <a:endParaRPr lang="en-US" altLang="zh-HK" dirty="0">
              <a:solidFill>
                <a:srgbClr val="050E17"/>
              </a:solidFill>
              <a:latin typeface="Century Gothic (Body"/>
            </a:endParaRPr>
          </a:p>
          <a:p>
            <a:r>
              <a:rPr lang="en-US" altLang="zh-HK" b="0" i="0" dirty="0">
                <a:solidFill>
                  <a:srgbClr val="050E17"/>
                </a:solidFill>
                <a:effectLst/>
                <a:latin typeface="Century Gothic (Body"/>
              </a:rPr>
              <a:t>Low Support: Acceptable due to big dataset.</a:t>
            </a:r>
          </a:p>
          <a:p>
            <a:r>
              <a:rPr lang="en-US" altLang="zh-HK" dirty="0"/>
              <a:t>Association rule mining provides insights into relationships between items in the dataset </a:t>
            </a:r>
          </a:p>
          <a:p>
            <a:r>
              <a:rPr lang="en-US" altLang="zh-HK" dirty="0"/>
              <a:t>Can inform decision-making in various domains, such as marketing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3496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5E647-BF18-7FDE-AA16-1079B10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zh-HK" dirty="0"/>
              <a:t>Association Rule Mining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753D-0B1A-E2F7-CC01-AEDEE1B1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altLang="zh-HK" sz="2000" dirty="0"/>
              <a:t>Scatterplot: Generated scatterplot to show relationship between support and confidence for each rule.</a:t>
            </a:r>
            <a:endParaRPr lang="zh-HK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3FBF4-542D-379A-4032-8935803ED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7912" y="1410789"/>
            <a:ext cx="5275887" cy="4633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38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879A-7FA7-1D61-B002-65E7A6B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Recommendation System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28A1-53BD-2913-9864-2AA2860F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Strong associations between the items in the dataset and could be useful for applications such as recommendation systems.</a:t>
            </a:r>
          </a:p>
          <a:p>
            <a:endParaRPr lang="en-US" altLang="zh-HK" dirty="0"/>
          </a:p>
          <a:p>
            <a:r>
              <a:rPr lang="en-US" altLang="zh-HK" dirty="0"/>
              <a:t>Built filtering recommendation model based on user ratings </a:t>
            </a:r>
          </a:p>
          <a:p>
            <a:pPr lvl="1"/>
            <a:r>
              <a:rPr lang="en-US" altLang="zh-HK" dirty="0"/>
              <a:t>Aimed to generate recommendations for test set and use the model to real situation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884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15C3-8C01-3765-13D5-BE59EECE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Recommendation System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87F3-C156-4FAC-F072-B3742EE1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Converted data to sparse matrix format and split into training and testing sets.</a:t>
            </a:r>
          </a:p>
          <a:p>
            <a:endParaRPr lang="en-US" altLang="zh-HK" dirty="0"/>
          </a:p>
          <a:p>
            <a:r>
              <a:rPr lang="en-US" altLang="zh-HK" dirty="0"/>
              <a:t>Used collaborative filtering to build recommendation model and generated top 5 recommendations for each user in test set.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07589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49EE-2523-81F4-ECCC-657E057E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zh-HK" sz="3100"/>
              <a:t>Recommendation System</a:t>
            </a:r>
            <a:endParaRPr lang="zh-HK" alt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D4AA-A394-B734-F95A-6F40A0CA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altLang="zh-HK" sz="2000" dirty="0"/>
              <a:t>However, recommendation system failed to generate any recommendations for test set </a:t>
            </a:r>
          </a:p>
          <a:p>
            <a:endParaRPr lang="en-US" altLang="zh-HK" sz="2000" dirty="0"/>
          </a:p>
          <a:p>
            <a:r>
              <a:rPr lang="en-US" altLang="zh-HK" sz="2000" dirty="0"/>
              <a:t>Possible Reasons: </a:t>
            </a:r>
          </a:p>
          <a:p>
            <a:pPr marL="457200" lvl="1" indent="0">
              <a:buNone/>
            </a:pPr>
            <a:r>
              <a:rPr lang="en-US" altLang="zh-HK" sz="1600" dirty="0"/>
              <a:t>there was not enough data or user-item interactions in the test set</a:t>
            </a:r>
            <a:endParaRPr lang="zh-HK" altLang="en-US" sz="1600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64732B99-C293-E70D-A0DA-0BC9DF55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12" y="1571730"/>
            <a:ext cx="6310327" cy="39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39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A40-5584-2B37-0B57-F667E33C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Future Steps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2F56-6D97-B8B3-0F3B-8D4E78E4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Relationships between other attributes</a:t>
            </a:r>
          </a:p>
          <a:p>
            <a:pPr lvl="1"/>
            <a:r>
              <a:rPr lang="en-US" altLang="zh-HK" dirty="0"/>
              <a:t>such as lyrics or release dates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Explore other data mining techniques to determine which approach is most effective for analyzing music data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583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3E82-62DE-5082-E188-F039931B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Introduction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45A2-F90C-905E-5A42-DD8298DA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Analysis: Conducted regression analysis and K-mean clustering to identify patterns in the data.</a:t>
            </a:r>
          </a:p>
          <a:p>
            <a:endParaRPr lang="en-US" altLang="zh-HK" dirty="0"/>
          </a:p>
          <a:p>
            <a:r>
              <a:rPr lang="en-US" altLang="zh-HK" dirty="0"/>
              <a:t>Insight: Provide insights into music consumption and preferences in the digital age through analysis of the Spotify and YouTube dataset.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08917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8A4-E634-02FF-C36F-607A0C3B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051A-AA33-D777-B064-15AB4981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Analyzed dataset of musical features and views, and other variables for sample of songs using regression analysis, clustering, association rule mining, and recommendation system building.</a:t>
            </a:r>
          </a:p>
          <a:p>
            <a:endParaRPr lang="en-US" altLang="zh-HK" dirty="0"/>
          </a:p>
          <a:p>
            <a:r>
              <a:rPr lang="en-US" altLang="zh-HK" dirty="0"/>
              <a:t>Findings provided insights into music consumption and preferences in digital age.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45574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CB58-E5EE-A9D6-4514-2CCC17DB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4800" i="1"/>
              <a:t>Q &amp; A session</a:t>
            </a:r>
          </a:p>
        </p:txBody>
      </p:sp>
      <p:pic>
        <p:nvPicPr>
          <p:cNvPr id="2050" name="Picture 2" descr="Answer, speech bubble, discussion, question and answer, question, q&amp;a,  session icon - Download on Iconfinder">
            <a:extLst>
              <a:ext uri="{FF2B5EF4-FFF2-40B4-BE49-F238E27FC236}">
                <a16:creationId xmlns:a16="http://schemas.microsoft.com/office/drawing/2014/main" id="{92D55708-F55E-417E-63B0-D74B564C34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957860"/>
            <a:ext cx="4942280" cy="49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1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EAB1-B12B-D3F5-050B-A136AD30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i="0" dirty="0">
                <a:solidFill>
                  <a:srgbClr val="050E17"/>
                </a:solidFill>
                <a:effectLst/>
                <a:latin typeface="-apple-system"/>
              </a:rPr>
              <a:t>Data Product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D0EF-78C6-A7D4-81BE-50B3A9B9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Classification Model: Predicts song genres based on musical features.</a:t>
            </a:r>
          </a:p>
          <a:p>
            <a:endParaRPr lang="en-US" altLang="zh-HK" dirty="0"/>
          </a:p>
          <a:p>
            <a:r>
              <a:rPr lang="en-US" altLang="zh-HK" dirty="0"/>
              <a:t>Regression Model: Analyzes the relationship between musical features and views.</a:t>
            </a:r>
          </a:p>
          <a:p>
            <a:endParaRPr lang="en-US" altLang="zh-HK" dirty="0"/>
          </a:p>
          <a:p>
            <a:r>
              <a:rPr lang="en-US" altLang="zh-HK" dirty="0"/>
              <a:t>Recommendation System: Uses Association Rule Mining to generate personalized song recommendations.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105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45F-7C47-82F6-4BA9-60F50E3E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i="0" dirty="0">
                <a:solidFill>
                  <a:srgbClr val="050E17"/>
                </a:solidFill>
                <a:effectLst/>
                <a:latin typeface="-apple-system"/>
              </a:rPr>
              <a:t>Data Product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8FD3-06B0-CEBE-5ECD-2C5FCA5B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Benefits: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Offers valuable insights for artists and labels to inform marketing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provides users with a better music discovery experience</a:t>
            </a:r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Insights: Predicts successful song genres and identifies factors that make to success on streaming platforms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02653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2CCEA-225C-BEBF-D6F4-2B3D7411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zh-HK" i="0">
                <a:effectLst/>
                <a:latin typeface="-apple-system"/>
              </a:rPr>
              <a:t>Data Product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678A-3AEB-92A0-6F2A-BB62ECD4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5524499" cy="3553581"/>
          </a:xfrm>
        </p:spPr>
        <p:txBody>
          <a:bodyPr>
            <a:normAutofit/>
          </a:bodyPr>
          <a:lstStyle/>
          <a:p>
            <a:r>
              <a:rPr lang="en-US" altLang="zh-HK" sz="2000" dirty="0"/>
              <a:t>Personalization: </a:t>
            </a:r>
          </a:p>
          <a:p>
            <a:pPr marL="0" indent="0">
              <a:buNone/>
            </a:pPr>
            <a:r>
              <a:rPr lang="en-US" altLang="zh-HK" sz="2000" dirty="0"/>
              <a:t>Provides personalized recommendations to users based on their listening preferences</a:t>
            </a:r>
          </a:p>
          <a:p>
            <a:pPr marL="0" indent="0">
              <a:buNone/>
            </a:pPr>
            <a:endParaRPr lang="en-US" altLang="zh-HK" sz="2000" dirty="0"/>
          </a:p>
          <a:p>
            <a:pPr marL="0" indent="0">
              <a:buNone/>
            </a:pPr>
            <a:r>
              <a:rPr lang="en-US" altLang="zh-HK" sz="2000" dirty="0"/>
              <a:t>Like what now YouTube doing</a:t>
            </a:r>
            <a:endParaRPr lang="zh-HK" altLang="en-US" sz="2000" dirty="0"/>
          </a:p>
          <a:p>
            <a:endParaRPr lang="zh-HK" altLang="en-US" sz="20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C92F901-8955-F0A7-F31B-CD718F81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10" y="643234"/>
            <a:ext cx="4549898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5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CCB1-07F0-FF7C-4411-EBF8BD76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Preprocessing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2388-E984-7A23-F6D0-3CC5DD24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Data cleaning, imputation, and feature selection: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Checked for missing values and dropped rows with missing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Selected relevant variables for analysis and dropped </a:t>
            </a:r>
            <a:r>
              <a:rPr lang="en-US" altLang="zh-HK" b="0" i="0" dirty="0" err="1">
                <a:solidFill>
                  <a:srgbClr val="050E17"/>
                </a:solidFill>
                <a:effectLst/>
                <a:latin typeface="-apple-system"/>
              </a:rPr>
              <a:t>unuseful</a:t>
            </a:r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 variables.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HK" b="0" i="0" dirty="0">
              <a:solidFill>
                <a:srgbClr val="050E17"/>
              </a:solidFill>
              <a:effectLst/>
              <a:latin typeface="-apple-system"/>
            </a:endParaRPr>
          </a:p>
          <a:p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 Normalization of numerical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HK" dirty="0"/>
              <a:t>Converted categorical variables to numerical format.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HK" dirty="0"/>
              <a:t>Standardized numerical variables to ensure all variables are on the same scale.</a:t>
            </a:r>
            <a:endParaRPr lang="zh-HK" altLang="en-US" dirty="0"/>
          </a:p>
          <a:p>
            <a:endParaRPr lang="en-US" altLang="zh-HK" b="0" i="0" dirty="0">
              <a:solidFill>
                <a:srgbClr val="050E17"/>
              </a:solidFill>
              <a:effectLst/>
              <a:latin typeface="-apple-system"/>
            </a:endParaRPr>
          </a:p>
          <a:p>
            <a:endParaRPr lang="en-US" altLang="zh-HK" dirty="0">
              <a:solidFill>
                <a:srgbClr val="050E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8303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1876-37CC-7C69-E546-39DD8E05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t-</a:t>
            </a:r>
            <a:r>
              <a:rPr lang="en-US" altLang="zh-HK" dirty="0" err="1"/>
              <a:t>sne</a:t>
            </a:r>
            <a:r>
              <a:rPr lang="en-US" altLang="zh-HK" dirty="0"/>
              <a:t> visualization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617A-8C1D-E808-7AD2-5580092E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Dimension reduction:</a:t>
            </a:r>
          </a:p>
          <a:p>
            <a:pPr lvl="1"/>
            <a:r>
              <a:rPr lang="en-US" altLang="zh-HK" dirty="0"/>
              <a:t>Used t-SNE to reduce dimensionality of the data to 2D</a:t>
            </a:r>
          </a:p>
          <a:p>
            <a:endParaRPr lang="en-US" altLang="zh-HK" dirty="0"/>
          </a:p>
          <a:p>
            <a:pPr lvl="1"/>
            <a:r>
              <a:rPr lang="en-US" altLang="zh-HK" dirty="0"/>
              <a:t>Benefits: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/>
              <a:t>Reduces redundancy in high-dimensional data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/>
              <a:t>improves visualization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/>
              <a:t>reduces training times</a:t>
            </a:r>
          </a:p>
        </p:txBody>
      </p:sp>
    </p:spTree>
    <p:extLst>
      <p:ext uri="{BB962C8B-B14F-4D97-AF65-F5344CB8AC3E}">
        <p14:creationId xmlns:p14="http://schemas.microsoft.com/office/powerpoint/2010/main" val="408064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6E96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21DB8-6000-AF40-2867-049C3301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altLang="zh-HK" dirty="0"/>
              <a:t>t-</a:t>
            </a:r>
            <a:r>
              <a:rPr lang="en-US" altLang="zh-HK" dirty="0" err="1"/>
              <a:t>sne</a:t>
            </a:r>
            <a:r>
              <a:rPr lang="en-US" altLang="zh-HK" dirty="0"/>
              <a:t> visualization</a:t>
            </a:r>
            <a:endParaRPr lang="zh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84E9F-8A7A-503D-D025-F7D01D59C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177" y="1090745"/>
            <a:ext cx="5191802" cy="467651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5D57-56BF-0F41-F3D4-2809E3E9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 lnSpcReduction="10000"/>
          </a:bodyPr>
          <a:lstStyle/>
          <a:p>
            <a:r>
              <a:rPr lang="en-US" altLang="zh-HK" sz="2400" dirty="0"/>
              <a:t>Visualization: </a:t>
            </a:r>
          </a:p>
          <a:p>
            <a:pPr marL="0" indent="0">
              <a:buNone/>
            </a:pPr>
            <a:r>
              <a:rPr lang="en-US" altLang="zh-HK" sz="2400" dirty="0"/>
              <a:t>Created scatterplot before t-SNE to visualize relationship between "Danceability" and "Energy" variables.</a:t>
            </a:r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r>
              <a:rPr lang="en-US" altLang="zh-HK" sz="2400" dirty="0"/>
              <a:t>Scatterplot showed </a:t>
            </a:r>
          </a:p>
          <a:p>
            <a:r>
              <a:rPr lang="en-US" altLang="zh-HK" sz="2400" dirty="0"/>
              <a:t>variables were somewhat uncorrelated </a:t>
            </a:r>
          </a:p>
          <a:p>
            <a:r>
              <a:rPr lang="en-US" altLang="zh-HK" sz="2400" dirty="0"/>
              <a:t>each may be important in predicting target variable.</a:t>
            </a:r>
            <a:endParaRPr lang="zh-HK" altLang="en-US" sz="2400" dirty="0"/>
          </a:p>
          <a:p>
            <a:pPr marL="0" indent="0">
              <a:buNone/>
            </a:pP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340843951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31"/>
      </a:dk2>
      <a:lt2>
        <a:srgbClr val="E8E6E2"/>
      </a:lt2>
      <a:accent1>
        <a:srgbClr val="6E96EE"/>
      </a:accent1>
      <a:accent2>
        <a:srgbClr val="5F4EEB"/>
      </a:accent2>
      <a:accent3>
        <a:srgbClr val="B16EEE"/>
      </a:accent3>
      <a:accent4>
        <a:srgbClr val="E14EEB"/>
      </a:accent4>
      <a:accent5>
        <a:srgbClr val="EE6EC1"/>
      </a:accent5>
      <a:accent6>
        <a:srgbClr val="EB4E71"/>
      </a:accent6>
      <a:hlink>
        <a:srgbClr val="93815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1082</Words>
  <Application>Microsoft Office PowerPoint</Application>
  <PresentationFormat>Widescreen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-apple-system</vt:lpstr>
      <vt:lpstr>Century Gothic (Body</vt:lpstr>
      <vt:lpstr>Arial</vt:lpstr>
      <vt:lpstr>Century Gothic</vt:lpstr>
      <vt:lpstr>BrushVTI</vt:lpstr>
      <vt:lpstr>Exploring Music Genre Association</vt:lpstr>
      <vt:lpstr>Introduction</vt:lpstr>
      <vt:lpstr>Introduction</vt:lpstr>
      <vt:lpstr>Data Product</vt:lpstr>
      <vt:lpstr>Data Product</vt:lpstr>
      <vt:lpstr>Data Product</vt:lpstr>
      <vt:lpstr>Data Preprocessing</vt:lpstr>
      <vt:lpstr>t-sne visualization</vt:lpstr>
      <vt:lpstr>t-sne visualization</vt:lpstr>
      <vt:lpstr>t-sne visualization</vt:lpstr>
      <vt:lpstr>Regression Analysis</vt:lpstr>
      <vt:lpstr>Views Model</vt:lpstr>
      <vt:lpstr>Views Model</vt:lpstr>
      <vt:lpstr>An example using the views model</vt:lpstr>
      <vt:lpstr>An example using the views model</vt:lpstr>
      <vt:lpstr>Model on stream</vt:lpstr>
      <vt:lpstr>Model on stream</vt:lpstr>
      <vt:lpstr>Clustering Analysis</vt:lpstr>
      <vt:lpstr>Before K-mean clustering </vt:lpstr>
      <vt:lpstr>Iteration 1</vt:lpstr>
      <vt:lpstr>Iteration 2:</vt:lpstr>
      <vt:lpstr>Clustering Analysis</vt:lpstr>
      <vt:lpstr>Clustering Analysis</vt:lpstr>
      <vt:lpstr>Association Rule Mining</vt:lpstr>
      <vt:lpstr>Association Rule Mining</vt:lpstr>
      <vt:lpstr>Recommendation System</vt:lpstr>
      <vt:lpstr>Recommendation System</vt:lpstr>
      <vt:lpstr>Recommendation System</vt:lpstr>
      <vt:lpstr>Future Steps</vt:lpstr>
      <vt:lpstr>Conclusion</vt:lpstr>
      <vt:lpstr>Q &amp; 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Music Genre Association</dc:title>
  <dc:creator>Ka Ho NG</dc:creator>
  <cp:lastModifiedBy>Ka Ho NG</cp:lastModifiedBy>
  <cp:revision>1</cp:revision>
  <dcterms:created xsi:type="dcterms:W3CDTF">2023-05-01T09:24:48Z</dcterms:created>
  <dcterms:modified xsi:type="dcterms:W3CDTF">2023-05-01T10:46:56Z</dcterms:modified>
</cp:coreProperties>
</file>