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6" r:id="rId10"/>
    <p:sldId id="262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28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53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01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19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HK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8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2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5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9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4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0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HK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2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85584D-7D79-4248-9986-4CA35242F944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7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7A23D15F-654E-257E-C49C-F5E3F5114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50" b="6969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E3D6A0-2262-BDA1-1CAF-16F336630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253" y="1942391"/>
            <a:ext cx="7113494" cy="1486609"/>
          </a:xfrm>
        </p:spPr>
        <p:txBody>
          <a:bodyPr>
            <a:normAutofit fontScale="90000"/>
          </a:bodyPr>
          <a:lstStyle/>
          <a:p>
            <a:r>
              <a:rPr lang="en-US" altLang="zh-HK" dirty="0"/>
              <a:t>Numerical algorithms in image processing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268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26B6-B0F7-659E-F187-22E7210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DD310-9D81-0CF3-6334-7956742FB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zh-TW" altLang="zh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HK" sz="1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𝜙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HK" dirty="0"/>
                  <a:t> represents the length term</a:t>
                </a:r>
              </a:p>
              <a:p>
                <a:r>
                  <a:rPr lang="en-US" altLang="zh-HK" sz="2400" dirty="0">
                    <a:latin typeface="Cambria" pitchFamily="18" charset="0"/>
                  </a:rPr>
                  <a:t>Where, </a:t>
                </a:r>
                <a:r>
                  <a:rPr lang="en-US" altLang="zh-HK" sz="2400" i="1" dirty="0">
                    <a:latin typeface="Cambria" pitchFamily="18" charset="0"/>
                  </a:rPr>
                  <a:t>H</a:t>
                </a:r>
                <a:r>
                  <a:rPr lang="en-US" altLang="zh-HK" sz="2400" dirty="0">
                    <a:latin typeface="Cambria" pitchFamily="18" charset="0"/>
                  </a:rPr>
                  <a:t>(x) is the </a:t>
                </a:r>
                <a:r>
                  <a:rPr lang="en-US" altLang="zh-HK" sz="2400" dirty="0">
                    <a:solidFill>
                      <a:srgbClr val="C00000"/>
                    </a:solidFill>
                    <a:latin typeface="Cambria" pitchFamily="18" charset="0"/>
                  </a:rPr>
                  <a:t>Heaviside function</a:t>
                </a:r>
                <a:r>
                  <a:rPr lang="en-US" altLang="zh-HK" sz="2400" dirty="0">
                    <a:latin typeface="Cambria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HK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1, 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0, 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HK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zh-HK" sz="1800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HK" sz="2400" dirty="0">
                  <a:latin typeface="Cambria" pitchFamily="18" charset="0"/>
                </a:endParaRPr>
              </a:p>
              <a:p>
                <a:r>
                  <a:rPr lang="en-US" altLang="zh-HK" dirty="0"/>
                  <a:t>And δ(x) is the </a:t>
                </a:r>
                <a:r>
                  <a:rPr lang="en-US" altLang="zh-HK" dirty="0">
                    <a:solidFill>
                      <a:schemeClr val="accent4"/>
                    </a:solidFill>
                  </a:rPr>
                  <a:t>Dirac function</a:t>
                </a:r>
                <a:r>
                  <a:rPr lang="en-US" altLang="zh-HK" b="1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180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HK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HK" b="1" dirty="0"/>
              </a:p>
              <a:p>
                <a:pPr marL="0" indent="0">
                  <a:buNone/>
                </a:pPr>
                <a:endParaRPr lang="en-US" altLang="zh-HK" dirty="0"/>
              </a:p>
              <a:p>
                <a:endParaRPr lang="en-US" altLang="zh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DD310-9D81-0CF3-6334-7956742FB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091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928EF97-E96C-5A4E-8E40-74236E4AC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414" y="2819400"/>
            <a:ext cx="2908299" cy="204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35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521E-0C09-A8E7-5065-B0D5383C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75AEA-0050-4130-EF06-F84C13C0B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zh-TW" altLang="zh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HK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zh-HK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altLang="zh-HK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𝑑𝑥𝑑𝑦</m:t>
                        </m:r>
                      </m:e>
                    </m:nary>
                    <m:r>
                      <a:rPr lang="en-US" altLang="zh-HK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represent the area of the region where Φ(x, y) ≥ 0</a:t>
                </a:r>
              </a:p>
              <a:p>
                <a:endParaRPr lang="en-US" altLang="zh-HK" dirty="0"/>
              </a:p>
              <a:p>
                <a14:m>
                  <m:oMath xmlns:m="http://schemas.openxmlformats.org/officeDocument/2006/math">
                    <m:r>
                      <a:rPr lang="zh-TW" altLang="zh-HK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zh-TW" altLang="zh-HK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HK" sz="1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HK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HK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HK" sz="18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HK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HK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𝑑𝑥𝑑𝑦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HK" sz="1800" i="1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, considering only the region in which Φ(x, y) &gt; 0</a:t>
                </a:r>
              </a:p>
              <a:p>
                <a:endParaRPr lang="en-US" altLang="zh-HK" dirty="0"/>
              </a:p>
              <a:p>
                <a:r>
                  <a:rPr lang="en-US" altLang="zh-TW" dirty="0">
                    <a:ea typeface="Cambria Math" panose="020405030504060302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zh-TW" altLang="zh-HK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Ω</m:t>
                        </m:r>
                        <m:r>
                          <a:rPr lang="en-US" altLang="zh-HK" sz="18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 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TW" altLang="zh-HK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HK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HK" sz="18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TW" altLang="zh-HK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HK" sz="18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HK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zh-TW" altLang="zh-HK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HK" sz="1800" i="1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HK" sz="1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altLang="zh-HK" dirty="0"/>
                  <a:t> ,considering only the region in which Φ(x, y) &lt; 0</a:t>
                </a:r>
              </a:p>
              <a:p>
                <a:endParaRPr lang="en-US" altLang="zh-HK" dirty="0"/>
              </a:p>
              <a:p>
                <a:endParaRPr lang="en-US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F75AEA-0050-4130-EF06-F84C13C0B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4815" r="-73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2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BF8D-70EC-98CD-1C02-59A77702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FED9D-FA54-1D4B-EB59-19E4B741E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HK" dirty="0"/>
                  <a:t>Keep </a:t>
                </a:r>
                <a14:m>
                  <m:oMath xmlns:m="http://schemas.openxmlformats.org/officeDocument/2006/math">
                    <m:r>
                      <a:rPr lang="en-US" altLang="zh-HK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HK" dirty="0"/>
                  <a:t> fixed and </a:t>
                </a:r>
                <a:r>
                  <a:rPr lang="en-US" altLang="zh-HK" dirty="0">
                    <a:solidFill>
                      <a:schemeClr val="accent4"/>
                    </a:solidFill>
                  </a:rPr>
                  <a:t>minimizing the energy function </a:t>
                </a:r>
                <a:r>
                  <a:rPr lang="en-US" altLang="zh-HK" dirty="0"/>
                  <a:t>respect to the constants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find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HK" dirty="0"/>
                      <m:t> </m:t>
                    </m:r>
                    <m:r>
                      <m:rPr>
                        <m:nor/>
                      </m:rPr>
                      <a:rPr lang="en-US" altLang="zh-HK" dirty="0"/>
                      <m:t>and</m:t>
                    </m:r>
                    <m:r>
                      <m:rPr>
                        <m:nor/>
                      </m:rPr>
                      <a:rPr lang="en-US" altLang="zh-HK" dirty="0"/>
                      <m:t> </m:t>
                    </m:r>
                    <m:sSub>
                      <m:sSubPr>
                        <m:ctrlPr>
                          <a:rPr lang="zh-TW" altLang="zh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HK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HK"/>
                      <m:t>easily</m:t>
                    </m:r>
                  </m:oMath>
                </a14:m>
                <a:endParaRPr lang="en-US" altLang="zh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d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ctrlPr>
                              <a:rPr lang="zh-TW" altLang="zh-HK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HK" sz="18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ctrlPr>
                              <a:rPr lang="zh-TW" altLang="zh-HK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HK" sz="18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TW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𝑎𝑣𝑒𝑟𝑎𝑔𝑒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𝑜𝑏𝑗𝑒𝑐𝑡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18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HK" sz="1800" b="0" i="1" kern="100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d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subSup"/>
                            <m:ctrlPr>
                              <a:rPr lang="zh-TW" altLang="zh-HK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HK" sz="18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d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subSup"/>
                            <m:ctrlPr>
                              <a:rPr lang="zh-TW" altLang="zh-HK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Ω</m:t>
                            </m:r>
                            <m:r>
                              <a:rPr lang="en-US" altLang="zh-HK" sz="1800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  <m:sup/>
                          <m:e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zh-TW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zh-TW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HK" sz="1800" i="1" kern="100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𝑑𝑥𝑑𝑦</m:t>
                            </m:r>
                            <m:r>
                              <a:rPr lang="en-US" altLang="zh-HK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𝑎𝑣𝑒𝑟𝑎𝑔𝑒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HK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HK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𝑡h𝑒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𝑜𝑏𝑗𝑒𝑐𝑡</m:t>
                    </m:r>
                    <m:r>
                      <a:rPr lang="en-US" altLang="zh-HK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HK" sz="18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HK" sz="1800" kern="100" dirty="0"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r>
                  <a:rPr lang="en-US" altLang="zh-HK" sz="1800" kern="100" dirty="0"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In python, it is easier to find the average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HK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HK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FED9D-FA54-1D4B-EB59-19E4B741E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8" t="-1130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E85BF-D810-9966-4E95-42C6A91C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BA276-0B12-ADDB-00F8-3895ED857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HK" dirty="0"/>
                  <a:t>The </a:t>
                </a:r>
                <a:r>
                  <a:rPr lang="en-US" altLang="zh-HK" dirty="0">
                    <a:solidFill>
                      <a:schemeClr val="accent4"/>
                    </a:solidFill>
                  </a:rPr>
                  <a:t>Euler-Lagrange equation </a:t>
                </a:r>
                <a:r>
                  <a:rPr lang="en-US" altLang="zh-HK" dirty="0"/>
                  <a:t>and the </a:t>
                </a:r>
                <a:r>
                  <a:rPr lang="en-US" altLang="zh-HK" dirty="0">
                    <a:solidFill>
                      <a:schemeClr val="accent4"/>
                    </a:solidFill>
                  </a:rPr>
                  <a:t>gradient-descent method </a:t>
                </a:r>
                <a:r>
                  <a:rPr lang="en-US" altLang="zh-HK" dirty="0"/>
                  <a:t>are used to derive equation for the level set function </a:t>
                </a:r>
                <a14:m>
                  <m:oMath xmlns:m="http://schemas.openxmlformats.org/officeDocument/2006/math">
                    <m:r>
                      <a:rPr lang="en-US" altLang="zh-HK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en-US" altLang="zh-HK" dirty="0"/>
                  <a:t> that minimizes fitting energy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H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zh-HK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altLang="zh-HK">
                                      <a:latin typeface="Cambria Math" panose="02040503050406030204" pitchFamily="18" charset="0"/>
                                    </a:rPr>
                                    <m:t>·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𝑑𝑖𝑣</m:t>
                                  </m:r>
                                  <m:d>
                                    <m:d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zh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HK" i="1">
                                              <a:latin typeface="Cambria Math" panose="02040503050406030204" pitchFamily="18" charset="0"/>
                                            </a:rPr>
                                            <m:t>𝛻𝜙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𝛻𝜙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HK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H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HK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HK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HK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H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HK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r>
                                <a:rPr lang="en-US" altLang="zh-H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HK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TW" altLang="zh-H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HK" i="1">
                                          <a:latin typeface="Cambria Math" panose="02040503050406030204" pitchFamily="18" charset="0"/>
                                        </a:rPr>
                                        <m:t>𝛻𝜙</m:t>
                                      </m:r>
                                    </m:e>
                                  </m:d>
                                </m:den>
                              </m:f>
                              <m:f>
                                <m:fPr>
                                  <m:ctrlPr>
                                    <a:rPr lang="zh-TW" altLang="zh-HK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𝜕𝜙</m:t>
                                  </m:r>
                                </m:num>
                                <m:den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HK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HK" i="1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which Ω is the domain of the object in the image and ∂Ω is the boundary of Ω.</a:t>
                </a:r>
              </a:p>
              <a:p>
                <a:pPr marL="0" indent="0">
                  <a:buNone/>
                </a:pPr>
                <a:endParaRPr lang="en-US" altLang="zh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BA276-0B12-ADDB-00F8-3895ED857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3450" r="-1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76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8AD8-4EAE-10BC-C2F2-DFDB2C6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Steps on gradient-descent method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BEAB-C82E-2ECD-54BE-7A53542C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K" dirty="0"/>
              <a:t>Initialization</a:t>
            </a:r>
          </a:p>
          <a:p>
            <a:r>
              <a:rPr lang="en-US" altLang="zh-HK" dirty="0"/>
              <a:t>Compute Gradient</a:t>
            </a:r>
          </a:p>
          <a:p>
            <a:r>
              <a:rPr lang="en-US" altLang="zh-HK" dirty="0"/>
              <a:t>Determine Step Size</a:t>
            </a:r>
          </a:p>
          <a:p>
            <a:r>
              <a:rPr lang="en-US" altLang="zh-HK" dirty="0"/>
              <a:t>Update Variable</a:t>
            </a:r>
          </a:p>
          <a:p>
            <a:r>
              <a:rPr lang="en-US" altLang="zh-HK" dirty="0"/>
              <a:t>Repeat until convergence</a:t>
            </a:r>
          </a:p>
          <a:p>
            <a:endParaRPr lang="en-US" altLang="zh-HK" dirty="0"/>
          </a:p>
          <a:p>
            <a:r>
              <a:rPr lang="en-US" altLang="zh-HK" dirty="0"/>
              <a:t>By using gradient-descent method , the coordinates of that point will be the optimal weights of the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D7F5A-5C27-28F2-A844-A6F7F4CA9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510" y="2225770"/>
            <a:ext cx="4142939" cy="24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7F11-BED3-D2A6-6DE6-8A0CCF45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EFEEE-7CF9-734F-5EC6-2ED2BA871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31470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altLang="zh-HK" dirty="0"/>
                  <a:t>In practice, we will use </a:t>
                </a:r>
                <a:r>
                  <a:rPr lang="en-US" altLang="zh-HK" dirty="0">
                    <a:solidFill>
                      <a:schemeClr val="accent4"/>
                    </a:solidFill>
                  </a:rPr>
                  <a:t>smoothed versions </a:t>
                </a:r>
                <a:r>
                  <a:rPr lang="en-US" altLang="zh-HK" dirty="0"/>
                  <a:t>of H and δ</a:t>
                </a:r>
              </a:p>
              <a:p>
                <a:endParaRPr lang="en-US" altLang="zh-HK" dirty="0"/>
              </a:p>
              <a:p>
                <a:r>
                  <a:rPr lang="en-US" altLang="zh-HK" dirty="0"/>
                  <a:t>We define regularizations of the Heaviside and Dirac delta function:</a:t>
                </a:r>
              </a:p>
              <a:p>
                <a:pPr marL="0" marR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HK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TW" altLang="zh-HK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func>
                            <m:funcPr>
                              <m:ctrlPr>
                                <a:rPr lang="zh-TW" altLang="zh-HK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arctan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TW" altLang="zh-HK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TW" altLang="zh-HK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HK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HK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zh-TW" altLang="zh-HK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marR="1524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HK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HK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HK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zh-TW" altLang="zh-HK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HK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HK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HK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HK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TW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marR="152400" indent="0">
                  <a:buNone/>
                </a:pPr>
                <a:r>
                  <a:rPr lang="en-US" altLang="zh-TW" kern="100" dirty="0">
                    <a:solidFill>
                      <a:schemeClr val="accent4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larger </a:t>
                </a:r>
                <a:r>
                  <a:rPr lang="zh-TW" altLang="en-US" kern="100" dirty="0">
                    <a:solidFill>
                      <a:schemeClr val="accent4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𝜀 </a:t>
                </a:r>
                <a:r>
                  <a:rPr lang="en-US" altLang="zh-TW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will give a smoother transition</a:t>
                </a:r>
              </a:p>
              <a:p>
                <a:pPr marL="0" marR="152400" indent="0">
                  <a:buNone/>
                </a:pPr>
                <a:r>
                  <a:rPr lang="en-US" altLang="zh-TW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But if </a:t>
                </a:r>
                <a:r>
                  <a:rPr lang="zh-TW" altLang="en-US" kern="100" dirty="0">
                    <a:solidFill>
                      <a:schemeClr val="accent4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𝜀 </a:t>
                </a:r>
                <a:r>
                  <a:rPr lang="en-US" altLang="zh-TW" kern="100" dirty="0">
                    <a:solidFill>
                      <a:schemeClr val="accent4"/>
                    </a:solidFill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too large</a:t>
                </a:r>
                <a:r>
                  <a:rPr lang="en-US" altLang="zh-TW" kern="100" dirty="0">
                    <a:effectLst/>
                    <a:latin typeface="Calibri" panose="020F050202020403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it will lose the features of the original functions</a:t>
                </a:r>
                <a:endParaRPr lang="zh-TW" altLang="zh-HK" kern="10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endParaRPr lang="en-US" altLang="zh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EFEEE-7CF9-734F-5EC6-2ED2BA871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314701"/>
              </a:xfrm>
              <a:blipFill>
                <a:blip r:embed="rId2"/>
                <a:stretch>
                  <a:fillRect l="-1034" t="-86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0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D372-18B5-4B58-603E-6B05B390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altLang="zh-HK"/>
              <a:t>Results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3692-7D9C-493E-EB26-9E01BB18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First, we applied the Chan-</a:t>
            </a:r>
            <a:r>
              <a:rPr lang="en-US" altLang="zh-HK" kern="100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Vese</a:t>
            </a: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model to segment an </a:t>
            </a:r>
            <a:r>
              <a:rPr lang="en-US" altLang="zh-HK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easy image </a:t>
            </a: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containing rectangle inside the circle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HK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As can be seen from the figures, a </a:t>
            </a:r>
            <a:r>
              <a:rPr lang="en-US" altLang="zh-HK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good segmentation</a:t>
            </a: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was achieved</a:t>
            </a:r>
            <a:endParaRPr lang="zh-TW" altLang="zh-HK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zh-HK" altLang="en-US" sz="1300" dirty="0"/>
          </a:p>
        </p:txBody>
      </p:sp>
      <p:pic>
        <p:nvPicPr>
          <p:cNvPr id="6" name="Picture 5" descr="A blue square in a white circle&#10;&#10;Description automatically generated">
            <a:extLst>
              <a:ext uri="{FF2B5EF4-FFF2-40B4-BE49-F238E27FC236}">
                <a16:creationId xmlns:a16="http://schemas.microsoft.com/office/drawing/2014/main" id="{BF0C3048-8CD6-98CB-8412-D05A835E26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958" y="645285"/>
            <a:ext cx="2800048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Picture 4" descr="A diagram of a circle with a red line&#10;&#10;Description automatically generated">
            <a:extLst>
              <a:ext uri="{FF2B5EF4-FFF2-40B4-BE49-F238E27FC236}">
                <a16:creationId xmlns:a16="http://schemas.microsoft.com/office/drawing/2014/main" id="{E27AF437-AB78-B513-D210-6006A89D9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304" y="3423522"/>
            <a:ext cx="2753357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7731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5D7D0-41FF-40FE-FD17-805743C55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altLang="zh-HK" dirty="0"/>
              <a:t>Results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830E-5EBC-D55B-EB84-1857FEFCA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Let's see another example on how it segments an </a:t>
            </a:r>
            <a:r>
              <a:rPr lang="en-US" altLang="zh-HK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MRI image</a:t>
            </a:r>
            <a:r>
              <a:rPr lang="en-US" altLang="zh-HK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</a:t>
            </a:r>
            <a:endParaRPr lang="en-US" altLang="zh-HK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en-US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It can </a:t>
            </a:r>
            <a:r>
              <a:rPr lang="en-US" altLang="zh-TW" kern="100" dirty="0">
                <a:solidFill>
                  <a:srgbClr val="FF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do well 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 MRI image mean it can be used on medical image processing</a:t>
            </a:r>
          </a:p>
        </p:txBody>
      </p:sp>
      <p:pic>
        <p:nvPicPr>
          <p:cNvPr id="5" name="Picture 4" descr="A close-up of a brain&#10;&#10;Description automatically generated">
            <a:extLst>
              <a:ext uri="{FF2B5EF4-FFF2-40B4-BE49-F238E27FC236}">
                <a16:creationId xmlns:a16="http://schemas.microsoft.com/office/drawing/2014/main" id="{B7ECD564-84D5-F79E-0EF1-0F7C24DA4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961" y="645285"/>
            <a:ext cx="2520043" cy="2520043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 descr="A close-up of a brain&#10;&#10;Description automatically generated">
            <a:extLst>
              <a:ext uri="{FF2B5EF4-FFF2-40B4-BE49-F238E27FC236}">
                <a16:creationId xmlns:a16="http://schemas.microsoft.com/office/drawing/2014/main" id="{E23EEC87-6E99-A177-4F16-2324E02F4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629" y="3423522"/>
            <a:ext cx="2586707" cy="245737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1728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E195-D1C5-6266-3AB1-5C71627F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altLang="zh-HK" dirty="0"/>
              <a:t>Results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44DD-05E4-015B-1FCD-A366A0BD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 lnSpcReduction="10000"/>
          </a:bodyPr>
          <a:lstStyle/>
          <a:p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One of the advantages of the Chan-</a:t>
            </a:r>
            <a:r>
              <a:rPr lang="en-US" altLang="zh-HK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Vese</a:t>
            </a: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algorithm is a </a:t>
            </a:r>
            <a:r>
              <a:rPr lang="en-US" altLang="zh-HK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region-based image segmentation method</a:t>
            </a:r>
          </a:p>
          <a:p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Chan-</a:t>
            </a:r>
            <a:r>
              <a:rPr lang="en-US" altLang="zh-HK" dirty="0" err="1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Vese</a:t>
            </a: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algorithm considers the entire region inside the contour as an </a:t>
            </a:r>
            <a:r>
              <a:rPr lang="en-US" altLang="zh-HK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object</a:t>
            </a:r>
            <a:r>
              <a:rPr lang="en-US" altLang="zh-HK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rather than depend on </a:t>
            </a:r>
            <a:r>
              <a:rPr lang="en-US" altLang="zh-HK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edge information</a:t>
            </a:r>
          </a:p>
          <a:p>
            <a:r>
              <a:rPr lang="en-US" altLang="zh-HK" dirty="0"/>
              <a:t>it achieves </a:t>
            </a:r>
            <a:r>
              <a:rPr lang="en-US" altLang="zh-HK" dirty="0">
                <a:solidFill>
                  <a:srgbClr val="FF0000"/>
                </a:solidFill>
              </a:rPr>
              <a:t>good results </a:t>
            </a:r>
            <a:r>
              <a:rPr lang="en-US" altLang="zh-HK" dirty="0"/>
              <a:t>even when the image is </a:t>
            </a:r>
            <a:r>
              <a:rPr lang="en-US" altLang="zh-HK" dirty="0">
                <a:solidFill>
                  <a:srgbClr val="FF0000"/>
                </a:solidFill>
              </a:rPr>
              <a:t>blurred</a:t>
            </a:r>
            <a:endParaRPr lang="zh-HK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A black and red circles with white text&#10;&#10;Description automatically generated">
            <a:extLst>
              <a:ext uri="{FF2B5EF4-FFF2-40B4-BE49-F238E27FC236}">
                <a16:creationId xmlns:a16="http://schemas.microsoft.com/office/drawing/2014/main" id="{E4D10CC3-7EF1-BDE7-C5DE-9365F745C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672" y="3707533"/>
            <a:ext cx="3950079" cy="20836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4" name="Picture 3" descr="A black and white blurry circles&#10;&#10;Description automatically generated">
            <a:extLst>
              <a:ext uri="{FF2B5EF4-FFF2-40B4-BE49-F238E27FC236}">
                <a16:creationId xmlns:a16="http://schemas.microsoft.com/office/drawing/2014/main" id="{C57F8244-9C5D-E8B9-0694-D904559C3A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flipV="1">
            <a:off x="7433671" y="1509089"/>
            <a:ext cx="3950079" cy="1676407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6834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6338-918F-1AD2-E818-64168400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altLang="zh-HK" dirty="0"/>
              <a:t>Limitation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49AB-6C9D-6EAD-F1CC-AE60B55F4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There is the example on limitation:</a:t>
            </a:r>
          </a:p>
          <a:p>
            <a:endParaRPr lang="en-US" altLang="zh-HK" dirty="0"/>
          </a:p>
          <a:p>
            <a:r>
              <a:rPr lang="en-US" altLang="zh-HK" dirty="0"/>
              <a:t>It show the segmentation result on breast cancer</a:t>
            </a:r>
          </a:p>
          <a:p>
            <a:endParaRPr lang="en-US" altLang="zh-HK" dirty="0"/>
          </a:p>
          <a:p>
            <a:r>
              <a:rPr lang="en-US" altLang="zh-HK" dirty="0"/>
              <a:t>We interested on cancer, but the red line cut more thing inside</a:t>
            </a:r>
          </a:p>
        </p:txBody>
      </p:sp>
      <p:pic>
        <p:nvPicPr>
          <p:cNvPr id="7" name="Picture 6" descr="A close-up of a body&#10;&#10;Description automatically generated">
            <a:extLst>
              <a:ext uri="{FF2B5EF4-FFF2-40B4-BE49-F238E27FC236}">
                <a16:creationId xmlns:a16="http://schemas.microsoft.com/office/drawing/2014/main" id="{6ACD171A-7E42-7E27-F9AC-973FAFD1B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45" y="685800"/>
            <a:ext cx="2843730" cy="23816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6C714-C284-E9C6-B56E-7E4BADB25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124" y="3429000"/>
            <a:ext cx="3036973" cy="26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0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373D-D87E-23BC-A5C2-37563B55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What is image segmentation 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23C5E-D2CB-9289-63EF-F818A5286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fundamental task in </a:t>
            </a:r>
            <a:r>
              <a:rPr lang="en-US" altLang="zh-HK" dirty="0">
                <a:solidFill>
                  <a:srgbClr val="FF0000"/>
                </a:solidFill>
              </a:rPr>
              <a:t>computer vision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rgbClr val="FF0000"/>
                </a:solidFill>
              </a:rPr>
              <a:t>image processing</a:t>
            </a:r>
          </a:p>
          <a:p>
            <a:endParaRPr lang="en-US" altLang="zh-HK" dirty="0"/>
          </a:p>
          <a:p>
            <a:r>
              <a:rPr lang="en-US" altLang="zh-HK" dirty="0"/>
              <a:t>Accurate and efficient image Segmentation algorithms give</a:t>
            </a:r>
            <a:r>
              <a:rPr lang="zh-TW" altLang="en-US" dirty="0"/>
              <a:t> </a:t>
            </a:r>
            <a:r>
              <a:rPr lang="en-US" altLang="zh-HK" dirty="0">
                <a:solidFill>
                  <a:srgbClr val="FF0000"/>
                </a:solidFill>
              </a:rPr>
              <a:t>valuable information</a:t>
            </a:r>
            <a:r>
              <a:rPr lang="en-US" altLang="zh-HK" dirty="0"/>
              <a:t> and enabling </a:t>
            </a:r>
            <a:r>
              <a:rPr lang="en-US" altLang="zh-HK" dirty="0">
                <a:solidFill>
                  <a:srgbClr val="FF0000"/>
                </a:solidFill>
              </a:rPr>
              <a:t>higher-level analysis of images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19905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0245-FB55-2E7D-253C-D2CC9E3C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Future work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4F5E-6ACB-8DE9-94C7-41C96238F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Calculate the performance: For a more objective assessment of the segmentation quality. We can’t just use eyes to determine it is good or not</a:t>
            </a:r>
          </a:p>
          <a:p>
            <a:endParaRPr lang="en-US" altLang="zh-HK" dirty="0"/>
          </a:p>
          <a:p>
            <a:r>
              <a:rPr lang="en-US" altLang="zh-HK" dirty="0"/>
              <a:t>Semantic Segmentation: Assigns labels to each pixel. It make our more understand the image content. We can achieve by using deep learning (like U-Net)</a:t>
            </a:r>
          </a:p>
          <a:p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228600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B870-9C47-C76A-0C3E-A6C0EA29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E6DCE-D458-6D34-FDB2-42ECB2C6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The results obtained from the segmentation process showcase the model's ability to accurately separate objects from the background</a:t>
            </a:r>
          </a:p>
          <a:p>
            <a:endParaRPr lang="en-US" altLang="zh-HK" dirty="0"/>
          </a:p>
          <a:p>
            <a:r>
              <a:rPr lang="en-US" altLang="zh-HK" dirty="0"/>
              <a:t>By improving </a:t>
            </a:r>
            <a:r>
              <a:rPr lang="en-US" altLang="zh-HK"/>
              <a:t>the algorithm, </a:t>
            </a:r>
            <a:r>
              <a:rPr lang="en-US" altLang="zh-HK" dirty="0"/>
              <a:t>the model can be further improved for a wide range of applications.</a:t>
            </a:r>
          </a:p>
          <a:p>
            <a:endParaRPr lang="en-US" altLang="zh-HK" dirty="0"/>
          </a:p>
          <a:p>
            <a:r>
              <a:rPr lang="en-US" altLang="zh-HK" dirty="0"/>
              <a:t>It offers potential on medical image analysis, object recognition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90700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2" descr="the end鸡毛笔写字效果ppt模板,ppt特效- 51PPT模板网">
            <a:extLst>
              <a:ext uri="{FF2B5EF4-FFF2-40B4-BE49-F238E27FC236}">
                <a16:creationId xmlns:a16="http://schemas.microsoft.com/office/drawing/2014/main" id="{88D44AA3-49F2-D275-3639-B555DF8FC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9" r="-1" b="19413"/>
          <a:stretch/>
        </p:blipFill>
        <p:spPr bwMode="auto">
          <a:xfrm>
            <a:off x="2894012" y="1468356"/>
            <a:ext cx="8284549" cy="36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1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8B9B-18F2-8C3D-AEAD-C27B3844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Introduction to Chan-</a:t>
            </a:r>
            <a:r>
              <a:rPr lang="en-US" altLang="zh-HK" dirty="0" err="1"/>
              <a:t>Vese</a:t>
            </a:r>
            <a:r>
              <a:rPr lang="en-US" altLang="zh-HK" dirty="0"/>
              <a:t> model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6749-4F28-8AFA-FE4F-61827E8F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It is an Active Contour Model without Edges (Energy minimization)</a:t>
            </a:r>
          </a:p>
          <a:p>
            <a:endParaRPr lang="en-US" altLang="zh-HK" dirty="0"/>
          </a:p>
          <a:p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It will not be </a:t>
            </a:r>
            <a:r>
              <a:rPr lang="en-US" altLang="zh-HK" b="0" i="0" dirty="0">
                <a:solidFill>
                  <a:srgbClr val="FF0000"/>
                </a:solidFill>
                <a:effectLst/>
                <a:latin typeface="-apple-system"/>
              </a:rPr>
              <a:t>challenged </a:t>
            </a:r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by </a:t>
            </a:r>
            <a:r>
              <a:rPr lang="en-US" altLang="zh-HK" b="0" i="0" dirty="0">
                <a:solidFill>
                  <a:schemeClr val="tx2"/>
                </a:solidFill>
                <a:effectLst/>
                <a:latin typeface="-apple-system"/>
              </a:rPr>
              <a:t>noise</a:t>
            </a:r>
            <a:r>
              <a:rPr lang="en-US" altLang="zh-HK" b="0" i="0" dirty="0">
                <a:solidFill>
                  <a:srgbClr val="000000"/>
                </a:solidFill>
                <a:effectLst/>
                <a:latin typeface="-apple-system"/>
              </a:rPr>
              <a:t> or irregular object shapes</a:t>
            </a:r>
          </a:p>
          <a:p>
            <a:endParaRPr lang="en-US" altLang="zh-HK" dirty="0"/>
          </a:p>
          <a:p>
            <a:r>
              <a:rPr lang="en-US" altLang="zh-HK" dirty="0"/>
              <a:t>The segmented image can used on </a:t>
            </a:r>
            <a:r>
              <a:rPr lang="en-US" altLang="zh-HK" dirty="0">
                <a:solidFill>
                  <a:schemeClr val="accent4"/>
                </a:solidFill>
              </a:rPr>
              <a:t>medical imaging </a:t>
            </a:r>
            <a:r>
              <a:rPr lang="en-US" altLang="zh-HK" dirty="0"/>
              <a:t>and</a:t>
            </a:r>
            <a:r>
              <a:rPr lang="en-US" altLang="zh-HK" dirty="0">
                <a:solidFill>
                  <a:schemeClr val="accent4"/>
                </a:solidFill>
              </a:rPr>
              <a:t> object recognition</a:t>
            </a:r>
            <a:endParaRPr lang="zh-HK" altLang="en-US" dirty="0">
              <a:solidFill>
                <a:schemeClr val="accent4"/>
              </a:solidFill>
            </a:endParaRPr>
          </a:p>
        </p:txBody>
      </p:sp>
      <p:pic>
        <p:nvPicPr>
          <p:cNvPr id="4" name="Picture 2" descr="Periodic noise in images">
            <a:extLst>
              <a:ext uri="{FF2B5EF4-FFF2-40B4-BE49-F238E27FC236}">
                <a16:creationId xmlns:a16="http://schemas.microsoft.com/office/drawing/2014/main" id="{44DD70C7-D9FA-1F37-527D-D8F6DE82A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879" y="3429000"/>
            <a:ext cx="1739704" cy="1739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14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6F0A-BAA7-C2F3-22D9-6B123B62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Gaussian Filtering and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77CF9-111F-D136-FCC6-D2E828E2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Gaussian filtering used to achieve </a:t>
            </a:r>
            <a:r>
              <a:rPr lang="en-US" altLang="zh-HK" dirty="0">
                <a:solidFill>
                  <a:srgbClr val="FF0000"/>
                </a:solidFill>
              </a:rPr>
              <a:t>smoother results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 noise</a:t>
            </a:r>
            <a:r>
              <a:rPr lang="en-US" altLang="zh-HK" dirty="0">
                <a:solidFill>
                  <a:schemeClr val="accent4"/>
                </a:solidFill>
              </a:rPr>
              <a:t> </a:t>
            </a:r>
            <a:r>
              <a:rPr lang="en-US" altLang="zh-HK" dirty="0"/>
              <a:t>in the image</a:t>
            </a:r>
          </a:p>
          <a:p>
            <a:endParaRPr lang="en-US" altLang="zh-HK" dirty="0"/>
          </a:p>
          <a:p>
            <a:r>
              <a:rPr lang="en-US" altLang="zh-HK" dirty="0"/>
              <a:t>This technique applies a Gaussian kernel to convolve with the image which effectively </a:t>
            </a:r>
            <a:r>
              <a:rPr lang="en-US" altLang="zh-HK" dirty="0">
                <a:solidFill>
                  <a:srgbClr val="FF0000"/>
                </a:solidFill>
              </a:rPr>
              <a:t>blurring</a:t>
            </a:r>
            <a:r>
              <a:rPr lang="en-US" altLang="zh-HK" dirty="0"/>
              <a:t> the pixel values</a:t>
            </a:r>
          </a:p>
          <a:p>
            <a:endParaRPr lang="en-US" altLang="zh-HK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83606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3E22-43EA-1175-473C-D305B5E7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Gaussian Filtering and Convolution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27313-5D98-310D-FB7A-B5CBA5DB7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594101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dirty="0"/>
                  <a:t>The 5x5 Gaussian Kernel we will be like this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HK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HK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273</m:t>
                          </m:r>
                        </m:den>
                      </m:f>
                      <m:d>
                        <m:dPr>
                          <m:ctrlPr>
                            <a:rPr lang="zh-TW" altLang="zh-HK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HK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HK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HK" dirty="0"/>
              </a:p>
              <a:p>
                <a:r>
                  <a:rPr lang="en-US" altLang="zh-HK" dirty="0"/>
                  <a:t>Middle part have </a:t>
                </a:r>
                <a:r>
                  <a:rPr lang="en-US" altLang="zh-HK" dirty="0">
                    <a:solidFill>
                      <a:srgbClr val="FF0000"/>
                    </a:solidFill>
                  </a:rPr>
                  <a:t>more weighting</a:t>
                </a:r>
                <a:r>
                  <a:rPr lang="en-US" altLang="zh-HK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627313-5D98-310D-FB7A-B5CBA5DB7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594101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81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1E93-343F-342B-6F30-44A48A2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Example on Convolution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16A66-6DF5-4D85-809C-59551DB9A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666999"/>
                <a:ext cx="10018713" cy="373380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HK" sz="2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zh-TW" altLang="zh-HK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zh-HK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TW" altLang="zh-HK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zh-TW" altLang="zh-HK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eqArr>
                      </m:sub>
                      <m:sup/>
                      <m:e>
                        <m:sSub>
                          <m:sSubPr>
                            <m:ctrlPr>
                              <a:rPr lang="zh-TW" altLang="zh-HK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HK" sz="24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US" altLang="zh-HK" sz="24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HK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HK" sz="24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Matrix of image :</a:t>
                </a:r>
                <a:r>
                  <a:rPr lang="zh-TW" altLang="zh-HK" sz="24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HK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zh-TW" altLang="zh-HK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HK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sz="2400" b="0" i="1" kern="10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Kernel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K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HK" dirty="0"/>
              </a:p>
              <a:p>
                <a:pPr marL="0" indent="0">
                  <a:buNone/>
                </a:pPr>
                <a:r>
                  <a:rPr lang="en-US" altLang="zh-HK" dirty="0"/>
                  <a:t>How to get first of Convolved Feature?</a:t>
                </a:r>
              </a:p>
              <a:p>
                <a:pPr marL="0" indent="0">
                  <a:buNone/>
                </a:pPr>
                <a:r>
                  <a:rPr lang="en-US" altLang="zh-HK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HK" sz="2400" kern="100" dirty="0">
                    <a:solidFill>
                      <a:srgbClr val="FF0000"/>
                    </a:solidFill>
                    <a:effectLst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</a:rPr>
                  <a:t>1 + 1</a:t>
                </a:r>
                <a:r>
                  <a:rPr lang="en-US" altLang="zh-HK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</a:rPr>
                  <a:t>1 + 1</a:t>
                </a:r>
                <a:r>
                  <a:rPr lang="en-US" altLang="zh-HK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</a:rPr>
                  <a:t>1 +1</a:t>
                </a:r>
                <a:r>
                  <a:rPr lang="en-US" altLang="zh-HK" kern="1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·</m:t>
                    </m:r>
                  </m:oMath>
                </a14:m>
                <a:r>
                  <a:rPr lang="en-US" altLang="zh-HK" dirty="0">
                    <a:solidFill>
                      <a:srgbClr val="FF0000"/>
                    </a:solidFill>
                  </a:rPr>
                  <a:t>1 = 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16A66-6DF5-4D85-809C-59551DB9A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666999"/>
                <a:ext cx="10018713" cy="3733806"/>
              </a:xfrm>
              <a:blipFill>
                <a:blip r:embed="rId2"/>
                <a:stretch>
                  <a:fillRect l="-608" t="-14845" b="-26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3x3 convolution filters — A popular choice | by IceCream Labs | Medium">
            <a:extLst>
              <a:ext uri="{FF2B5EF4-FFF2-40B4-BE49-F238E27FC236}">
                <a16:creationId xmlns:a16="http://schemas.microsoft.com/office/drawing/2014/main" id="{21460DFD-2CF8-4699-74F8-9127EB07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1884" y="2590802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9B42-5FAD-0ECB-7415-017048B9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Gaussian Filtering and Convolution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691DA-378F-BA1D-4481-088B3C542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Gaussian filtering and convolution steps serve as preprocessing stages in the image segmentation pipeline</a:t>
            </a:r>
          </a:p>
          <a:p>
            <a:endParaRPr lang="en-US" altLang="zh-HK" dirty="0"/>
          </a:p>
          <a:p>
            <a:r>
              <a:rPr lang="en-US" altLang="zh-HK" dirty="0"/>
              <a:t>We will talk about level set evolution process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58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12B-5167-1A89-C79D-AEE7224F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92F6-89ED-3689-9824-9EA67AF1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objective is to </a:t>
            </a:r>
            <a:r>
              <a:rPr lang="en-US" altLang="zh-HK" dirty="0">
                <a:solidFill>
                  <a:srgbClr val="FF0000"/>
                </a:solidFill>
              </a:rPr>
              <a:t>minimize</a:t>
            </a:r>
            <a:r>
              <a:rPr lang="en-US" altLang="zh-HK" dirty="0"/>
              <a:t> the energy functional F(</a:t>
            </a:r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Φ 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zh-HK" dirty="0"/>
              <a:t>c1, c2):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	</a:t>
            </a:r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Where, µ ≥0, v≥0, λ1, λ2 &gt;0 are fixed parameters.</a:t>
            </a:r>
          </a:p>
          <a:p>
            <a:endParaRPr lang="zh-HK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A813A-D11B-D3A6-50E3-F87708AE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2" y="3429000"/>
            <a:ext cx="775443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70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9649-68C2-E724-DA99-9C5FFA34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Level Set Evolution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BDC6-141F-7360-29E6-1C1760EA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>
                <a:latin typeface="Cambria" pitchFamily="18" charset="0"/>
              </a:rPr>
              <a:t>Curve C is represented by </a:t>
            </a:r>
            <a:r>
              <a:rPr lang="en-US" altLang="zh-HK" sz="2400" dirty="0">
                <a:solidFill>
                  <a:srgbClr val="C00000"/>
                </a:solidFill>
                <a:latin typeface="Cambria" pitchFamily="18" charset="0"/>
              </a:rPr>
              <a:t>zero level set </a:t>
            </a:r>
            <a:r>
              <a:rPr lang="en-US" altLang="zh-HK" sz="2400" dirty="0">
                <a:latin typeface="Cambria" pitchFamily="18" charset="0"/>
              </a:rPr>
              <a:t>of some  function, </a:t>
            </a:r>
          </a:p>
          <a:p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: </a:t>
            </a:r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Ω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⟶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HK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HK" sz="2400" dirty="0">
                <a:latin typeface="Cambria" pitchFamily="18" charset="0"/>
              </a:rPr>
              <a:t>such that:</a:t>
            </a:r>
          </a:p>
          <a:p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&gt;0, Inside curve C</a:t>
            </a:r>
          </a:p>
          <a:p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altLang="zh-HK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0, Outside curve C</a:t>
            </a:r>
          </a:p>
          <a:p>
            <a:r>
              <a:rPr lang="el-GR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Φ</a:t>
            </a:r>
            <a:r>
              <a:rPr lang="en-US" altLang="zh-HK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HK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0, On curve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6AC76-1467-AD2F-62FA-6269D6EC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36" y="3812919"/>
            <a:ext cx="4286849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03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934</TotalTime>
  <Words>821</Words>
  <Application>Microsoft Office PowerPoint</Application>
  <PresentationFormat>Widescreen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Arial</vt:lpstr>
      <vt:lpstr>Calibri</vt:lpstr>
      <vt:lpstr>Cambria</vt:lpstr>
      <vt:lpstr>Cambria Math</vt:lpstr>
      <vt:lpstr>Corbel</vt:lpstr>
      <vt:lpstr>Parallax</vt:lpstr>
      <vt:lpstr>Numerical algorithms in image processing</vt:lpstr>
      <vt:lpstr>What is image segmentation </vt:lpstr>
      <vt:lpstr>Introduction to Chan-Vese model</vt:lpstr>
      <vt:lpstr>Gaussian Filtering and Convolution</vt:lpstr>
      <vt:lpstr>Gaussian Filtering and Convolution</vt:lpstr>
      <vt:lpstr>Example on Convolution</vt:lpstr>
      <vt:lpstr>Gaussian Filtering and Convolution</vt:lpstr>
      <vt:lpstr>Level Set Evolution</vt:lpstr>
      <vt:lpstr>Level Set Evolution</vt:lpstr>
      <vt:lpstr>Level Set Evolution</vt:lpstr>
      <vt:lpstr>Level Set Evolution</vt:lpstr>
      <vt:lpstr>Level Set Evolution</vt:lpstr>
      <vt:lpstr>Level Set Evolution</vt:lpstr>
      <vt:lpstr>Steps on gradient-descent method</vt:lpstr>
      <vt:lpstr>Level Set Evolution</vt:lpstr>
      <vt:lpstr>Results</vt:lpstr>
      <vt:lpstr>Results</vt:lpstr>
      <vt:lpstr>Results</vt:lpstr>
      <vt:lpstr>Limitation </vt:lpstr>
      <vt:lpstr>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algorithms in image processing</dc:title>
  <dc:creator>Ka Ho NG</dc:creator>
  <cp:lastModifiedBy>Ka Ho NG</cp:lastModifiedBy>
  <cp:revision>9</cp:revision>
  <dcterms:created xsi:type="dcterms:W3CDTF">2023-12-30T12:19:13Z</dcterms:created>
  <dcterms:modified xsi:type="dcterms:W3CDTF">2024-01-02T01:43:11Z</dcterms:modified>
</cp:coreProperties>
</file>