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8" r:id="rId11"/>
    <p:sldId id="265" r:id="rId12"/>
    <p:sldId id="267" r:id="rId13"/>
  </p:sldIdLst>
  <p:sldSz cx="12192000" cy="6858000"/>
  <p:notesSz cx="6858000" cy="9144000"/>
  <p:embeddedFontLst>
    <p:embeddedFont>
      <p:font typeface="KoPubWorld돋움체 Medium" panose="020B0600000101010101" charset="-127"/>
      <p:regular r:id="rId14"/>
    </p:embeddedFont>
    <p:embeddedFont>
      <p:font typeface="KoPub돋움체 Medium" panose="02020603020101020101" pitchFamily="18" charset="-127"/>
      <p:regular r:id="rId15"/>
    </p:embeddedFont>
    <p:embeddedFont>
      <p:font typeface="Pretendard ExtraBold" panose="020B0600000101010101" charset="-127"/>
      <p:bold r:id="rId16"/>
    </p:embeddedFont>
    <p:embeddedFont>
      <p:font typeface="Pretendard SemiBold" panose="020B0600000101010101" charset="-127"/>
      <p:bold r:id="rId17"/>
    </p:embeddedFont>
    <p:embeddedFont>
      <p:font typeface="Y 너만을 비춤체OTF" panose="020B0600000101010101" charset="-127"/>
      <p:regular r:id="rId18"/>
    </p:embeddedFont>
    <p:embeddedFont>
      <p:font typeface="맑은 고딕" panose="020B0503020000020004" pitchFamily="50" charset="-127"/>
      <p:regular r:id="rId19"/>
      <p:bold r:id="rId20"/>
    </p:embeddedFont>
    <p:embeddedFont>
      <p:font typeface="위메프OTF Bold" panose="020B0600000101010101" charset="-127"/>
      <p:bold r:id="rId21"/>
    </p:embeddedFont>
    <p:embeddedFont>
      <p:font typeface="한컴 울주 천전리 각석체" panose="020B0503000000000000" pitchFamily="50" charset="-127"/>
      <p:regular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C4F"/>
    <a:srgbClr val="484D64"/>
    <a:srgbClr val="E3E7E9"/>
    <a:srgbClr val="7D85A3"/>
    <a:srgbClr val="CCD3DA"/>
    <a:srgbClr val="575F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3168B9-E442-7137-5E47-FFCB816D3D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2BFE3D-1CC5-16E5-92C1-2E0016482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069017-1E7E-713F-3B91-463E75B4F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BE5B-A58B-421E-A53A-B332F2826FC8}" type="datetimeFigureOut">
              <a:rPr lang="ko-KR" altLang="en-US" smtClean="0"/>
              <a:t>2024-09-22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78A134-38C5-FF87-D162-4F1D680A9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13E86F-8B5B-B2C2-3E41-D7780B729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C542-FB1D-46F6-B0E0-F47DE73E6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808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15EA5-012C-CAD8-482A-11CF5FC9E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4BEDCF-735B-8536-56DB-69B740AF5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88115A-55AC-341B-4E22-5B9EC4AC4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BE5B-A58B-421E-A53A-B332F2826FC8}" type="datetimeFigureOut">
              <a:rPr lang="ko-KR" altLang="en-US" smtClean="0"/>
              <a:t>2024-09-22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4EC98F-F038-4119-904F-738B414B5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FA8BC8-1DE6-2854-FCF6-C10EE288E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C542-FB1D-46F6-B0E0-F47DE73E6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276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C418E78-B670-76F1-655F-01375D3E1B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C34829-4776-9881-D9A9-C972CF74E8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2764C9-61DB-6FE5-2992-ED8EECB63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BE5B-A58B-421E-A53A-B332F2826FC8}" type="datetimeFigureOut">
              <a:rPr lang="ko-KR" altLang="en-US" smtClean="0"/>
              <a:t>2024-09-22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2C0925-7D8D-A601-87FA-04942315C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465A52-AFBA-2B1B-51F5-191BDA298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C542-FB1D-46F6-B0E0-F47DE73E6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34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BA2F3-4817-8ED6-3293-E67CA637E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A3BEA9-BB39-D7EB-ABC4-EDE7E9B9B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DC55E7-B412-A2C8-D90A-659A4763D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BE5B-A58B-421E-A53A-B332F2826FC8}" type="datetimeFigureOut">
              <a:rPr lang="ko-KR" altLang="en-US" smtClean="0"/>
              <a:t>2024-09-22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ACA6BA-D070-67D7-2E58-4D4E8B687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F76D17-3AF7-8288-D8AB-6A29504F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C542-FB1D-46F6-B0E0-F47DE73E6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530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CFE0AD-2B86-A4F9-BA93-3E0A1DC6C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92B5E1-77E6-7D93-8007-B8E72BC53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47AD8D-A59E-F856-70D7-E69432D62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BE5B-A58B-421E-A53A-B332F2826FC8}" type="datetimeFigureOut">
              <a:rPr lang="ko-KR" altLang="en-US" smtClean="0"/>
              <a:t>2024-09-22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932711-5A92-F982-1D3C-B9397303A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A56AC0-4B75-4F49-AA15-9FBE64038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C542-FB1D-46F6-B0E0-F47DE73E6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257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D2849C-1F14-428C-E37E-3C784A9F1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8ACA91-4A5B-84CB-95CC-E11969F3E6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D181F3-0FEC-2F8B-ACFB-7D442782B2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04BF41-BCAC-331E-42B0-46852A942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BE5B-A58B-421E-A53A-B332F2826FC8}" type="datetimeFigureOut">
              <a:rPr lang="ko-KR" altLang="en-US" smtClean="0"/>
              <a:t>2024-09-22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95BB1D-1752-C58F-C187-DF22A37DC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B2E85F-F46C-2805-043C-7265614D2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C542-FB1D-46F6-B0E0-F47DE73E6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454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FF8BED-69FB-56A7-BECA-B1B1D0851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20FF86-2C59-9FEE-7B9C-115078B54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0B2734-A880-7D6B-C0B7-FE8812474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4F73BD1-8194-3858-C231-DE5B15BACE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B266B2-BC03-252B-76F6-4B7FE3828D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DCBE4C-F46B-2CC2-6268-67EA23E7C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BE5B-A58B-421E-A53A-B332F2826FC8}" type="datetimeFigureOut">
              <a:rPr lang="ko-KR" altLang="en-US" smtClean="0"/>
              <a:t>2024-09-22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C3C169-24B9-1C47-987D-9E1F146EE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64392E-DEE2-93C1-F0B3-8381CED50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C542-FB1D-46F6-B0E0-F47DE73E6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122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9428A-2FD2-D519-17BC-74689ACD8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DDAF009-0FEC-88FF-4883-2FBC5D81A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BE5B-A58B-421E-A53A-B332F2826FC8}" type="datetimeFigureOut">
              <a:rPr lang="ko-KR" altLang="en-US" smtClean="0"/>
              <a:t>2024-09-22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BBB52C-A53F-FBA4-5C36-E156AFD71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2E3D6D-A9BB-3CE9-CC89-2A5B8D9D9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C542-FB1D-46F6-B0E0-F47DE73E6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00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4D6686-38DE-909F-CBFA-5BF3EA2E2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BE5B-A58B-421E-A53A-B332F2826FC8}" type="datetimeFigureOut">
              <a:rPr lang="ko-KR" altLang="en-US" smtClean="0"/>
              <a:t>2024-09-22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5F74A90-043A-C339-5C6E-C13521900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4AFB76-4E92-5F9D-3752-CA2F1E2BC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C542-FB1D-46F6-B0E0-F47DE73E6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071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0BDEAD-7D99-AF8F-E63F-B63DF5893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9DAF89-E210-096D-A0F8-DAE5B3EAC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19CA17-1661-816A-1DE6-0500E6181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21AAC5-F386-60DC-8B9F-828B07D16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BE5B-A58B-421E-A53A-B332F2826FC8}" type="datetimeFigureOut">
              <a:rPr lang="ko-KR" altLang="en-US" smtClean="0"/>
              <a:t>2024-09-22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2D68E4-2110-E75E-54DC-08FF8F16C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FC868D-90CE-F2DD-CD18-40CF3E97A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C542-FB1D-46F6-B0E0-F47DE73E6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046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280D4C-CEC7-1D67-1808-A08A91181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6EED7F3-16EB-65E2-BE16-04C5DE9A1B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D24870-2987-F0FE-C4C3-6B8CF7A81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91292C-3498-BD67-D747-FC78DE50F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BE5B-A58B-421E-A53A-B332F2826FC8}" type="datetimeFigureOut">
              <a:rPr lang="ko-KR" altLang="en-US" smtClean="0"/>
              <a:t>2024-09-22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144205-5692-0F16-B781-D9C251F6B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067A58-4F2E-F41A-82EF-79C2CB731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C542-FB1D-46F6-B0E0-F47DE73E6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51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1E7A000-2915-6458-B493-A2BFAB97C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7E9433-1FFE-FF43-0F74-86FFF6306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0F2A69-4BC8-C93B-5993-79C2D10D9E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9ABE5B-A58B-421E-A53A-B332F2826FC8}" type="datetimeFigureOut">
              <a:rPr lang="ko-KR" altLang="en-US" smtClean="0"/>
              <a:t>2024-09-22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724CBA-0A9E-41DE-230D-4A47CF95E3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413D91-BCC8-F365-96EE-21908B48C4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E5C542-FB1D-46F6-B0E0-F47DE73E6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075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C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65EEAC7D-A4F3-12A1-2870-CA61E71465F2}"/>
              </a:ext>
            </a:extLst>
          </p:cNvPr>
          <p:cNvGrpSpPr/>
          <p:nvPr/>
        </p:nvGrpSpPr>
        <p:grpSpPr>
          <a:xfrm>
            <a:off x="0" y="3255962"/>
            <a:ext cx="12192001" cy="3602038"/>
            <a:chOff x="0" y="3255962"/>
            <a:chExt cx="12192001" cy="3602038"/>
          </a:xfrm>
          <a:solidFill>
            <a:srgbClr val="575F7B"/>
          </a:solidFill>
        </p:grpSpPr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488E8C9A-22F6-2B81-92F4-B670C9E9964D}"/>
                </a:ext>
              </a:extLst>
            </p:cNvPr>
            <p:cNvSpPr/>
            <p:nvPr/>
          </p:nvSpPr>
          <p:spPr>
            <a:xfrm>
              <a:off x="0" y="3255962"/>
              <a:ext cx="12192001" cy="190269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DEB8FB4-1573-DB8D-BEE8-4857BF5FD331}"/>
                </a:ext>
              </a:extLst>
            </p:cNvPr>
            <p:cNvSpPr/>
            <p:nvPr/>
          </p:nvSpPr>
          <p:spPr>
            <a:xfrm>
              <a:off x="0" y="5158653"/>
              <a:ext cx="12192000" cy="16993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8DCDA58D-969C-7BF3-3B5C-02FA310EF6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99347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ko-KR" altLang="en-US" sz="6000" b="1" dirty="0">
                <a:solidFill>
                  <a:schemeClr val="bg1"/>
                </a:solidFill>
                <a:latin typeface="위메프OTF Bold" panose="020B0600000101010101" pitchFamily="34" charset="-127"/>
                <a:ea typeface="위메프OTF Bold" panose="020B0600000101010101" pitchFamily="34" charset="-127"/>
              </a:rPr>
              <a:t>캘린더형 </a:t>
            </a:r>
            <a:r>
              <a:rPr lang="ko-KR" altLang="en-US" sz="6000" b="1" dirty="0" err="1">
                <a:solidFill>
                  <a:schemeClr val="bg1"/>
                </a:solidFill>
                <a:latin typeface="위메프OTF Bold" panose="020B0600000101010101" pitchFamily="34" charset="-127"/>
                <a:ea typeface="위메프OTF Bold" panose="020B0600000101010101" pitchFamily="34" charset="-127"/>
              </a:rPr>
              <a:t>복약기</a:t>
            </a:r>
            <a:r>
              <a:rPr lang="ko-KR" altLang="en-US" sz="6000" b="1" dirty="0">
                <a:solidFill>
                  <a:schemeClr val="bg1"/>
                </a:solidFill>
                <a:latin typeface="위메프OTF Bold" panose="020B0600000101010101" pitchFamily="34" charset="-127"/>
                <a:ea typeface="위메프OTF Bold" panose="020B0600000101010101" pitchFamily="34" charset="-127"/>
              </a:rPr>
              <a:t> 모니터링 앱 </a:t>
            </a:r>
            <a:br>
              <a:rPr lang="en-US" altLang="ko-KR" sz="6000" b="1" dirty="0"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9A2739-D79D-BDE5-6947-78030A6862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86947"/>
            <a:ext cx="9144000" cy="1655762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Y 너만을 비춤체OTF" panose="020B0600000101010101" pitchFamily="34" charset="-127"/>
                <a:ea typeface="Y 너만을 비춤체OTF" panose="020B0600000101010101" pitchFamily="34" charset="-127"/>
                <a:cs typeface="Pretendard SemiBold" panose="02000703000000020004" pitchFamily="50" charset="-127"/>
              </a:rPr>
              <a:t>중간 발표</a:t>
            </a:r>
            <a:r>
              <a:rPr lang="en-US" altLang="ko-KR" dirty="0">
                <a:solidFill>
                  <a:schemeClr val="bg1"/>
                </a:solidFill>
                <a:latin typeface="Y 너만을 비춤체OTF" panose="020B0600000101010101" pitchFamily="34" charset="-127"/>
                <a:ea typeface="Y 너만을 비춤체OTF" panose="020B0600000101010101" pitchFamily="34" charset="-127"/>
                <a:cs typeface="Pretendard SemiBold" panose="02000703000000020004" pitchFamily="50" charset="-127"/>
              </a:rPr>
              <a:t>(1)</a:t>
            </a:r>
          </a:p>
        </p:txBody>
      </p:sp>
      <p:sp>
        <p:nvSpPr>
          <p:cNvPr id="13" name="부제목 2">
            <a:extLst>
              <a:ext uri="{FF2B5EF4-FFF2-40B4-BE49-F238E27FC236}">
                <a16:creationId xmlns:a16="http://schemas.microsoft.com/office/drawing/2014/main" id="{9AC1B30A-F7F2-3890-B335-2A7CF74D90C1}"/>
              </a:ext>
            </a:extLst>
          </p:cNvPr>
          <p:cNvSpPr txBox="1">
            <a:spLocks/>
          </p:cNvSpPr>
          <p:nvPr/>
        </p:nvSpPr>
        <p:spPr>
          <a:xfrm>
            <a:off x="8465127" y="6309296"/>
            <a:ext cx="3726873" cy="355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solidFill>
                  <a:schemeClr val="bg1"/>
                </a:solidFill>
                <a:latin typeface="Y 너만을 비춤체OTF" panose="020B0600000101010101" pitchFamily="34" charset="-127"/>
                <a:ea typeface="Y 너만을 비춤체OTF" panose="020B0600000101010101" pitchFamily="34" charset="-127"/>
                <a:cs typeface="Pretendard SemiBold" panose="02000703000000020004" pitchFamily="50" charset="-127"/>
              </a:rPr>
              <a:t>3</a:t>
            </a:r>
            <a:r>
              <a:rPr lang="ko-KR" altLang="en-US" sz="1800" dirty="0">
                <a:solidFill>
                  <a:schemeClr val="bg1"/>
                </a:solidFill>
                <a:latin typeface="Y 너만을 비춤체OTF" panose="020B0600000101010101" pitchFamily="34" charset="-127"/>
                <a:ea typeface="Y 너만을 비춤체OTF" panose="020B0600000101010101" pitchFamily="34" charset="-127"/>
                <a:cs typeface="Pretendard SemiBold" panose="02000703000000020004" pitchFamily="50" charset="-127"/>
              </a:rPr>
              <a:t>조 곽민서 </a:t>
            </a:r>
            <a:r>
              <a:rPr lang="ko-KR" altLang="en-US" sz="1800" dirty="0" err="1">
                <a:solidFill>
                  <a:schemeClr val="bg1"/>
                </a:solidFill>
                <a:latin typeface="Y 너만을 비춤체OTF" panose="020B0600000101010101" pitchFamily="34" charset="-127"/>
                <a:ea typeface="Y 너만을 비춤체OTF" panose="020B0600000101010101" pitchFamily="34" charset="-127"/>
                <a:cs typeface="Pretendard SemiBold" panose="02000703000000020004" pitchFamily="50" charset="-127"/>
              </a:rPr>
              <a:t>구교웅</a:t>
            </a:r>
            <a:r>
              <a:rPr lang="ko-KR" altLang="en-US" sz="1800" dirty="0">
                <a:solidFill>
                  <a:schemeClr val="bg1"/>
                </a:solidFill>
                <a:latin typeface="Y 너만을 비춤체OTF" panose="020B0600000101010101" pitchFamily="34" charset="-127"/>
                <a:ea typeface="Y 너만을 비춤체OTF" panose="020B0600000101010101" pitchFamily="34" charset="-127"/>
                <a:cs typeface="Pretendard SemiBold" panose="02000703000000020004" pitchFamily="50" charset="-127"/>
              </a:rPr>
              <a:t> </a:t>
            </a:r>
            <a:r>
              <a:rPr lang="ko-KR" altLang="en-US" sz="1800" dirty="0" err="1">
                <a:solidFill>
                  <a:schemeClr val="bg1"/>
                </a:solidFill>
                <a:latin typeface="Y 너만을 비춤체OTF" panose="020B0600000101010101" pitchFamily="34" charset="-127"/>
                <a:ea typeface="Y 너만을 비춤체OTF" panose="020B0600000101010101" pitchFamily="34" charset="-127"/>
                <a:cs typeface="Pretendard SemiBold" panose="02000703000000020004" pitchFamily="50" charset="-127"/>
              </a:rPr>
              <a:t>김성덕</a:t>
            </a:r>
            <a:r>
              <a:rPr lang="ko-KR" altLang="en-US" sz="1800" dirty="0">
                <a:solidFill>
                  <a:schemeClr val="bg1"/>
                </a:solidFill>
                <a:latin typeface="Y 너만을 비춤체OTF" panose="020B0600000101010101" pitchFamily="34" charset="-127"/>
                <a:ea typeface="Y 너만을 비춤체OTF" panose="020B0600000101010101" pitchFamily="34" charset="-127"/>
                <a:cs typeface="Pretendard SemiBold" panose="02000703000000020004" pitchFamily="50" charset="-127"/>
              </a:rPr>
              <a:t> 이현성</a:t>
            </a:r>
            <a:endParaRPr lang="en-US" altLang="ko-KR" sz="1800" dirty="0">
              <a:solidFill>
                <a:schemeClr val="bg1"/>
              </a:solidFill>
              <a:latin typeface="Y 너만을 비춤체OTF" panose="020B0600000101010101" pitchFamily="34" charset="-127"/>
              <a:ea typeface="Y 너만을 비춤체OTF" panose="020B0600000101010101" pitchFamily="34" charset="-127"/>
              <a:cs typeface="Pretendard SemiBold" panose="02000703000000020004" pitchFamily="50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BFE18BE-01CF-CF62-E492-F6EDDD41CB1E}"/>
              </a:ext>
            </a:extLst>
          </p:cNvPr>
          <p:cNvCxnSpPr>
            <a:cxnSpLocks/>
          </p:cNvCxnSpPr>
          <p:nvPr/>
        </p:nvCxnSpPr>
        <p:spPr>
          <a:xfrm>
            <a:off x="4904508" y="3650386"/>
            <a:ext cx="238298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373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C22B1A8-71FB-A69A-B944-57EB0432C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1305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333C4F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이슈 사항</a:t>
            </a:r>
            <a:endParaRPr lang="ko-KR" altLang="en-US" sz="3200" dirty="0">
              <a:solidFill>
                <a:srgbClr val="333C4F"/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D9F8A22-7DF4-E6F6-BE56-F5C4A8C0D7D9}"/>
              </a:ext>
            </a:extLst>
          </p:cNvPr>
          <p:cNvCxnSpPr/>
          <p:nvPr/>
        </p:nvCxnSpPr>
        <p:spPr>
          <a:xfrm>
            <a:off x="235527" y="365125"/>
            <a:ext cx="11720945" cy="0"/>
          </a:xfrm>
          <a:prstGeom prst="line">
            <a:avLst/>
          </a:prstGeom>
          <a:ln w="76200">
            <a:solidFill>
              <a:srgbClr val="333C4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06124E3-10B6-CC7E-8554-877A46D13E23}"/>
              </a:ext>
            </a:extLst>
          </p:cNvPr>
          <p:cNvCxnSpPr>
            <a:cxnSpLocks/>
          </p:cNvCxnSpPr>
          <p:nvPr/>
        </p:nvCxnSpPr>
        <p:spPr>
          <a:xfrm flipH="1">
            <a:off x="6031345" y="1671791"/>
            <a:ext cx="9237" cy="4174826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BED6541-DFBC-12B7-C9FA-00440D4E4EC4}"/>
              </a:ext>
            </a:extLst>
          </p:cNvPr>
          <p:cNvSpPr txBox="1"/>
          <p:nvPr/>
        </p:nvSpPr>
        <p:spPr>
          <a:xfrm>
            <a:off x="838200" y="1443205"/>
            <a:ext cx="10004320" cy="4811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>
              <a:solidFill>
                <a:srgbClr val="484D64"/>
              </a:solidFill>
              <a:latin typeface="KoPubWorld돋움체 Medium" panose="020B0600000101010101" charset="-127"/>
              <a:ea typeface="KoPubWorld돋움체 Medium" panose="020B0600000101010101" charset="-127"/>
              <a:cs typeface="KoPubWorld돋움체 Medium" panose="020B0600000101010101" charset="-127"/>
            </a:endParaRPr>
          </a:p>
          <a:p>
            <a:pPr marL="333000" lvl="0" indent="-333000">
              <a:lnSpc>
                <a:spcPct val="150000"/>
              </a:lnSpc>
              <a:buAutoNum type="arabicPeriod"/>
              <a:defRPr/>
            </a:pPr>
            <a:r>
              <a:rPr lang="ko-KR" altLang="en-US" sz="2000" b="1" dirty="0">
                <a:solidFill>
                  <a:srgbClr val="333C4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Medium" panose="020B0600000101010101" charset="-127"/>
              </a:rPr>
              <a:t>알림 설정 관련 이슈</a:t>
            </a:r>
          </a:p>
          <a:p>
            <a:pPr marL="790200" lvl="1" indent="-333000">
              <a:lnSpc>
                <a:spcPct val="150000"/>
              </a:lnSpc>
              <a:buAutoNum type="alphaLcPeriod"/>
              <a:defRPr/>
            </a:pPr>
            <a:r>
              <a:rPr lang="ko-KR" altLang="en-US" sz="2000" dirty="0">
                <a:solidFill>
                  <a:srgbClr val="333C4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Medium" panose="020B0600000101010101" charset="-127"/>
              </a:rPr>
              <a:t>알림 기능을 효율적으로 구현할 수 있는 방법</a:t>
            </a:r>
          </a:p>
          <a:p>
            <a:pPr marL="790200" lvl="1" indent="-333000">
              <a:lnSpc>
                <a:spcPct val="150000"/>
              </a:lnSpc>
              <a:spcAft>
                <a:spcPts val="1600"/>
              </a:spcAft>
              <a:buAutoNum type="alphaLcPeriod"/>
              <a:defRPr/>
            </a:pPr>
            <a:r>
              <a:rPr lang="ko-KR" altLang="en-US" sz="2000" dirty="0">
                <a:solidFill>
                  <a:srgbClr val="333C4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Medium" panose="020B0600000101010101" charset="-127"/>
              </a:rPr>
              <a:t>앱을 통해 기기 설정 변경 시 복약기에서 설정이 변경되었다는 알림이 가야 하는가</a:t>
            </a:r>
            <a:r>
              <a:rPr lang="en-US" altLang="ko-KR" sz="2000" dirty="0">
                <a:solidFill>
                  <a:srgbClr val="333C4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Medium" panose="020B0600000101010101" charset="-127"/>
              </a:rPr>
              <a:t>?</a:t>
            </a:r>
          </a:p>
          <a:p>
            <a:pPr marL="333000" lvl="0" indent="-333000">
              <a:lnSpc>
                <a:spcPct val="150000"/>
              </a:lnSpc>
              <a:buAutoNum type="arabicPeriod"/>
              <a:defRPr/>
            </a:pPr>
            <a:r>
              <a:rPr lang="ko-KR" altLang="en-US" sz="2000" b="1" dirty="0">
                <a:solidFill>
                  <a:srgbClr val="333C4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Medium" panose="020B0600000101010101" charset="-127"/>
              </a:rPr>
              <a:t>기기와의 연동 관련 이슈</a:t>
            </a:r>
          </a:p>
          <a:p>
            <a:pPr marL="790200" lvl="1" indent="-333000">
              <a:lnSpc>
                <a:spcPct val="150000"/>
              </a:lnSpc>
              <a:spcAft>
                <a:spcPts val="1600"/>
              </a:spcAft>
              <a:buAutoNum type="alphaLcPeriod"/>
              <a:defRPr/>
            </a:pPr>
            <a:r>
              <a:rPr lang="ko-KR" altLang="en-US" sz="2000" dirty="0">
                <a:solidFill>
                  <a:srgbClr val="333C4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Medium" panose="020B0600000101010101" charset="-127"/>
              </a:rPr>
              <a:t>측정 기기와 앱이 통신할 때 블루투스를 통해 직접 통신하는 지 서버를 통해서 통신하는 지 구조 파악 필요</a:t>
            </a:r>
          </a:p>
          <a:p>
            <a:pPr marL="333000" lvl="0" indent="-333000">
              <a:lnSpc>
                <a:spcPct val="150000"/>
              </a:lnSpc>
              <a:buAutoNum type="arabicPeriod"/>
              <a:defRPr/>
            </a:pPr>
            <a:r>
              <a:rPr lang="ko-KR" altLang="en-US" sz="2000" b="1" dirty="0">
                <a:solidFill>
                  <a:srgbClr val="333C4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Medium" panose="020B0600000101010101" charset="-127"/>
              </a:rPr>
              <a:t>노약자를 위한 앱 </a:t>
            </a:r>
            <a:r>
              <a:rPr lang="en-US" altLang="ko-KR" sz="2000" b="1" dirty="0">
                <a:solidFill>
                  <a:srgbClr val="333C4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Medium" panose="020B0600000101010101" charset="-127"/>
              </a:rPr>
              <a:t>UI</a:t>
            </a:r>
            <a:r>
              <a:rPr lang="ko-KR" altLang="en-US" sz="2000" b="1" dirty="0">
                <a:solidFill>
                  <a:srgbClr val="333C4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Medium" panose="020B0600000101010101" charset="-127"/>
              </a:rPr>
              <a:t> 설계 방향</a:t>
            </a:r>
          </a:p>
          <a:p>
            <a:pPr marL="790200" lvl="1" indent="-333000">
              <a:lnSpc>
                <a:spcPct val="150000"/>
              </a:lnSpc>
              <a:buAutoNum type="alphaLcPeriod"/>
              <a:defRPr/>
            </a:pPr>
            <a:r>
              <a:rPr lang="ko-KR" altLang="en-US" sz="2000" dirty="0">
                <a:solidFill>
                  <a:srgbClr val="333C4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Medium" panose="020B0600000101010101" charset="-127"/>
              </a:rPr>
              <a:t>글자 크기 조정이나 그래프 굵기 조정을 통한 시각화 향상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484D64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8308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C22B1A8-71FB-A69A-B944-57EB0432C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130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333C4F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향후 일정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D9F8A22-7DF4-E6F6-BE56-F5C4A8C0D7D9}"/>
              </a:ext>
            </a:extLst>
          </p:cNvPr>
          <p:cNvCxnSpPr/>
          <p:nvPr/>
        </p:nvCxnSpPr>
        <p:spPr>
          <a:xfrm>
            <a:off x="235527" y="365125"/>
            <a:ext cx="11720945" cy="0"/>
          </a:xfrm>
          <a:prstGeom prst="line">
            <a:avLst/>
          </a:prstGeom>
          <a:ln w="76200">
            <a:solidFill>
              <a:srgbClr val="333C4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13A0137F-F09F-B2D6-F688-865167783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256" y="1620135"/>
            <a:ext cx="9075850" cy="261354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0D8EC47-627F-56C9-9B53-FC2A83A640C7}"/>
              </a:ext>
            </a:extLst>
          </p:cNvPr>
          <p:cNvSpPr txBox="1"/>
          <p:nvPr/>
        </p:nvSpPr>
        <p:spPr>
          <a:xfrm>
            <a:off x="1016000" y="4980843"/>
            <a:ext cx="9365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333C4F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멘토님과 만남 </a:t>
            </a:r>
            <a:r>
              <a:rPr lang="en-US" altLang="ko-KR" dirty="0">
                <a:solidFill>
                  <a:srgbClr val="333C4F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(9/25)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333C4F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333C4F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세부 내용 설계 후 개발 착수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68B5BAD-395A-4FC3-A4A3-7320945BF880}"/>
              </a:ext>
            </a:extLst>
          </p:cNvPr>
          <p:cNvCxnSpPr/>
          <p:nvPr/>
        </p:nvCxnSpPr>
        <p:spPr>
          <a:xfrm>
            <a:off x="3971636" y="1620135"/>
            <a:ext cx="0" cy="2613543"/>
          </a:xfrm>
          <a:prstGeom prst="line">
            <a:avLst/>
          </a:prstGeom>
          <a:ln w="38100">
            <a:solidFill>
              <a:srgbClr val="333C4F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5BB3734-CC79-92C5-797B-21C8647C3153}"/>
              </a:ext>
            </a:extLst>
          </p:cNvPr>
          <p:cNvCxnSpPr/>
          <p:nvPr/>
        </p:nvCxnSpPr>
        <p:spPr>
          <a:xfrm>
            <a:off x="3971636" y="2743200"/>
            <a:ext cx="3897746" cy="0"/>
          </a:xfrm>
          <a:prstGeom prst="straightConnector1">
            <a:avLst/>
          </a:prstGeom>
          <a:ln w="38100">
            <a:solidFill>
              <a:srgbClr val="333C4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C9BD4E9A-9553-B785-27A5-E1F313EABCC1}"/>
              </a:ext>
            </a:extLst>
          </p:cNvPr>
          <p:cNvSpPr/>
          <p:nvPr/>
        </p:nvSpPr>
        <p:spPr>
          <a:xfrm>
            <a:off x="1096256" y="1620135"/>
            <a:ext cx="2875376" cy="2613543"/>
          </a:xfrm>
          <a:prstGeom prst="rect">
            <a:avLst/>
          </a:prstGeom>
          <a:solidFill>
            <a:srgbClr val="333C4F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764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C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65EEAC7D-A4F3-12A1-2870-CA61E71465F2}"/>
              </a:ext>
            </a:extLst>
          </p:cNvPr>
          <p:cNvGrpSpPr/>
          <p:nvPr/>
        </p:nvGrpSpPr>
        <p:grpSpPr>
          <a:xfrm>
            <a:off x="0" y="3255962"/>
            <a:ext cx="12192001" cy="3602038"/>
            <a:chOff x="0" y="3255962"/>
            <a:chExt cx="12192001" cy="3602038"/>
          </a:xfrm>
          <a:solidFill>
            <a:srgbClr val="575F7B"/>
          </a:solidFill>
        </p:grpSpPr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488E8C9A-22F6-2B81-92F4-B670C9E9964D}"/>
                </a:ext>
              </a:extLst>
            </p:cNvPr>
            <p:cNvSpPr/>
            <p:nvPr/>
          </p:nvSpPr>
          <p:spPr>
            <a:xfrm>
              <a:off x="0" y="3255962"/>
              <a:ext cx="12192001" cy="190269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DEB8FB4-1573-DB8D-BEE8-4857BF5FD331}"/>
                </a:ext>
              </a:extLst>
            </p:cNvPr>
            <p:cNvSpPr/>
            <p:nvPr/>
          </p:nvSpPr>
          <p:spPr>
            <a:xfrm>
              <a:off x="0" y="5158653"/>
              <a:ext cx="12192000" cy="16993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8DCDA58D-969C-7BF3-3B5C-02FA310EF6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56615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6000" b="1" dirty="0">
                <a:solidFill>
                  <a:schemeClr val="bg1"/>
                </a:solidFill>
                <a:latin typeface="위메프OTF Bold" panose="020B0600000101010101" pitchFamily="34" charset="-127"/>
                <a:ea typeface="위메프OTF Bold" panose="020B0600000101010101" pitchFamily="34" charset="-127"/>
              </a:rPr>
              <a:t>감사합니다</a:t>
            </a:r>
            <a:endParaRPr lang="ko-KR" altLang="en-US" dirty="0"/>
          </a:p>
        </p:txBody>
      </p:sp>
      <p:sp>
        <p:nvSpPr>
          <p:cNvPr id="13" name="부제목 2">
            <a:extLst>
              <a:ext uri="{FF2B5EF4-FFF2-40B4-BE49-F238E27FC236}">
                <a16:creationId xmlns:a16="http://schemas.microsoft.com/office/drawing/2014/main" id="{9AC1B30A-F7F2-3890-B335-2A7CF74D90C1}"/>
              </a:ext>
            </a:extLst>
          </p:cNvPr>
          <p:cNvSpPr txBox="1">
            <a:spLocks/>
          </p:cNvSpPr>
          <p:nvPr/>
        </p:nvSpPr>
        <p:spPr>
          <a:xfrm>
            <a:off x="8465127" y="6309296"/>
            <a:ext cx="3726873" cy="355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solidFill>
                  <a:schemeClr val="bg1"/>
                </a:solidFill>
                <a:latin typeface="Y 너만을 비춤체OTF" panose="020B0600000101010101" pitchFamily="34" charset="-127"/>
                <a:ea typeface="Y 너만을 비춤체OTF" panose="020B0600000101010101" pitchFamily="34" charset="-127"/>
                <a:cs typeface="Pretendard SemiBold" panose="02000703000000020004" pitchFamily="50" charset="-127"/>
              </a:rPr>
              <a:t>3</a:t>
            </a:r>
            <a:r>
              <a:rPr lang="ko-KR" altLang="en-US" sz="1800" dirty="0">
                <a:solidFill>
                  <a:schemeClr val="bg1"/>
                </a:solidFill>
                <a:latin typeface="Y 너만을 비춤체OTF" panose="020B0600000101010101" pitchFamily="34" charset="-127"/>
                <a:ea typeface="Y 너만을 비춤체OTF" panose="020B0600000101010101" pitchFamily="34" charset="-127"/>
                <a:cs typeface="Pretendard SemiBold" panose="02000703000000020004" pitchFamily="50" charset="-127"/>
              </a:rPr>
              <a:t>조 곽민서 </a:t>
            </a:r>
            <a:r>
              <a:rPr lang="ko-KR" altLang="en-US" sz="1800" dirty="0" err="1">
                <a:solidFill>
                  <a:schemeClr val="bg1"/>
                </a:solidFill>
                <a:latin typeface="Y 너만을 비춤체OTF" panose="020B0600000101010101" pitchFamily="34" charset="-127"/>
                <a:ea typeface="Y 너만을 비춤체OTF" panose="020B0600000101010101" pitchFamily="34" charset="-127"/>
                <a:cs typeface="Pretendard SemiBold" panose="02000703000000020004" pitchFamily="50" charset="-127"/>
              </a:rPr>
              <a:t>구교웅</a:t>
            </a:r>
            <a:r>
              <a:rPr lang="ko-KR" altLang="en-US" sz="1800" dirty="0">
                <a:solidFill>
                  <a:schemeClr val="bg1"/>
                </a:solidFill>
                <a:latin typeface="Y 너만을 비춤체OTF" panose="020B0600000101010101" pitchFamily="34" charset="-127"/>
                <a:ea typeface="Y 너만을 비춤체OTF" panose="020B0600000101010101" pitchFamily="34" charset="-127"/>
                <a:cs typeface="Pretendard SemiBold" panose="02000703000000020004" pitchFamily="50" charset="-127"/>
              </a:rPr>
              <a:t> </a:t>
            </a:r>
            <a:r>
              <a:rPr lang="ko-KR" altLang="en-US" sz="1800" dirty="0" err="1">
                <a:solidFill>
                  <a:schemeClr val="bg1"/>
                </a:solidFill>
                <a:latin typeface="Y 너만을 비춤체OTF" panose="020B0600000101010101" pitchFamily="34" charset="-127"/>
                <a:ea typeface="Y 너만을 비춤체OTF" panose="020B0600000101010101" pitchFamily="34" charset="-127"/>
                <a:cs typeface="Pretendard SemiBold" panose="02000703000000020004" pitchFamily="50" charset="-127"/>
              </a:rPr>
              <a:t>김성덕</a:t>
            </a:r>
            <a:r>
              <a:rPr lang="ko-KR" altLang="en-US" sz="1800" dirty="0">
                <a:solidFill>
                  <a:schemeClr val="bg1"/>
                </a:solidFill>
                <a:latin typeface="Y 너만을 비춤체OTF" panose="020B0600000101010101" pitchFamily="34" charset="-127"/>
                <a:ea typeface="Y 너만을 비춤체OTF" panose="020B0600000101010101" pitchFamily="34" charset="-127"/>
                <a:cs typeface="Pretendard SemiBold" panose="02000703000000020004" pitchFamily="50" charset="-127"/>
              </a:rPr>
              <a:t> 이현성</a:t>
            </a:r>
            <a:endParaRPr lang="en-US" altLang="ko-KR" sz="1800" dirty="0">
              <a:solidFill>
                <a:schemeClr val="bg1"/>
              </a:solidFill>
              <a:latin typeface="Y 너만을 비춤체OTF" panose="020B0600000101010101" pitchFamily="34" charset="-127"/>
              <a:ea typeface="Y 너만을 비춤체OTF" panose="020B0600000101010101" pitchFamily="34" charset="-127"/>
              <a:cs typeface="Pretendard SemiBold" panose="020007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9121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E3A348-6A2B-4C8A-380A-60AE7F007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1305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333C4F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목차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EF0C381-EC39-7CC7-0653-CDA0F726EE81}"/>
              </a:ext>
            </a:extLst>
          </p:cNvPr>
          <p:cNvCxnSpPr/>
          <p:nvPr/>
        </p:nvCxnSpPr>
        <p:spPr>
          <a:xfrm>
            <a:off x="235527" y="365125"/>
            <a:ext cx="11720945" cy="0"/>
          </a:xfrm>
          <a:prstGeom prst="line">
            <a:avLst/>
          </a:prstGeom>
          <a:ln w="76200">
            <a:solidFill>
              <a:srgbClr val="333C4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DC17F25-5FE0-0DF9-314E-8DE3A364551A}"/>
              </a:ext>
            </a:extLst>
          </p:cNvPr>
          <p:cNvSpPr txBox="1"/>
          <p:nvPr/>
        </p:nvSpPr>
        <p:spPr>
          <a:xfrm>
            <a:off x="979055" y="2259450"/>
            <a:ext cx="29925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333C4F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43B2BC-3679-1FA9-CEE3-297E8529049B}"/>
              </a:ext>
            </a:extLst>
          </p:cNvPr>
          <p:cNvSpPr txBox="1"/>
          <p:nvPr/>
        </p:nvSpPr>
        <p:spPr>
          <a:xfrm>
            <a:off x="979055" y="2844225"/>
            <a:ext cx="3583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484D64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수행 배경 및 목표</a:t>
            </a:r>
            <a:endParaRPr lang="en-US" altLang="ko-KR" sz="2800" dirty="0">
              <a:solidFill>
                <a:srgbClr val="484D64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432924-A2DD-E2D3-E051-F870F9DCDB18}"/>
              </a:ext>
            </a:extLst>
          </p:cNvPr>
          <p:cNvSpPr txBox="1"/>
          <p:nvPr/>
        </p:nvSpPr>
        <p:spPr>
          <a:xfrm>
            <a:off x="4124038" y="2259450"/>
            <a:ext cx="29925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333C4F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C1A003-1F8A-CADD-ABDC-0CE528114146}"/>
              </a:ext>
            </a:extLst>
          </p:cNvPr>
          <p:cNvSpPr txBox="1"/>
          <p:nvPr/>
        </p:nvSpPr>
        <p:spPr>
          <a:xfrm>
            <a:off x="4124038" y="2844225"/>
            <a:ext cx="3583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484D64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전체 시스템 구조도</a:t>
            </a:r>
            <a:endParaRPr lang="en-US" altLang="ko-KR" sz="2800" dirty="0">
              <a:solidFill>
                <a:srgbClr val="484D64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E47E6A-E3CF-83EE-7A0D-6614584C06D3}"/>
              </a:ext>
            </a:extLst>
          </p:cNvPr>
          <p:cNvSpPr txBox="1"/>
          <p:nvPr/>
        </p:nvSpPr>
        <p:spPr>
          <a:xfrm>
            <a:off x="8091055" y="2259450"/>
            <a:ext cx="29925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333C4F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AADEC6-86E1-2B63-1A64-BA156DBAE562}"/>
              </a:ext>
            </a:extLst>
          </p:cNvPr>
          <p:cNvSpPr txBox="1"/>
          <p:nvPr/>
        </p:nvSpPr>
        <p:spPr>
          <a:xfrm>
            <a:off x="8091055" y="2844225"/>
            <a:ext cx="3583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484D64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요구분석 및 정의</a:t>
            </a:r>
            <a:endParaRPr lang="en-US" altLang="ko-KR" sz="2800" dirty="0">
              <a:solidFill>
                <a:srgbClr val="484D64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5D4269-B7C2-55BB-F7B8-656DDB2802C2}"/>
              </a:ext>
            </a:extLst>
          </p:cNvPr>
          <p:cNvSpPr txBox="1"/>
          <p:nvPr/>
        </p:nvSpPr>
        <p:spPr>
          <a:xfrm>
            <a:off x="979055" y="3951582"/>
            <a:ext cx="29925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333C4F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9E9934-C58F-94C8-F7FB-28D615E2212C}"/>
              </a:ext>
            </a:extLst>
          </p:cNvPr>
          <p:cNvSpPr txBox="1"/>
          <p:nvPr/>
        </p:nvSpPr>
        <p:spPr>
          <a:xfrm>
            <a:off x="979055" y="4536357"/>
            <a:ext cx="3583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484D64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진행 상황</a:t>
            </a:r>
            <a:endParaRPr lang="en-US" altLang="ko-KR" sz="2800" dirty="0">
              <a:solidFill>
                <a:srgbClr val="484D64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1E1F01-6B1C-3E8F-257D-52315768B434}"/>
              </a:ext>
            </a:extLst>
          </p:cNvPr>
          <p:cNvSpPr txBox="1"/>
          <p:nvPr/>
        </p:nvSpPr>
        <p:spPr>
          <a:xfrm>
            <a:off x="4124038" y="3951582"/>
            <a:ext cx="29925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333C4F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DC9D57-261F-6852-6033-A1809AC0DEE7}"/>
              </a:ext>
            </a:extLst>
          </p:cNvPr>
          <p:cNvSpPr txBox="1"/>
          <p:nvPr/>
        </p:nvSpPr>
        <p:spPr>
          <a:xfrm>
            <a:off x="4124038" y="4537659"/>
            <a:ext cx="4405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484D64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이슈 사항 및 해결 방안</a:t>
            </a:r>
            <a:endParaRPr lang="en-US" altLang="ko-KR" sz="2800" dirty="0">
              <a:solidFill>
                <a:srgbClr val="484D64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2FD10D-2524-2956-2DAD-4B8FA21AB15E}"/>
              </a:ext>
            </a:extLst>
          </p:cNvPr>
          <p:cNvSpPr txBox="1"/>
          <p:nvPr/>
        </p:nvSpPr>
        <p:spPr>
          <a:xfrm>
            <a:off x="8091055" y="3951582"/>
            <a:ext cx="29925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333C4F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B08A09-F50B-5AF6-8679-FE52AAA230C9}"/>
              </a:ext>
            </a:extLst>
          </p:cNvPr>
          <p:cNvSpPr txBox="1"/>
          <p:nvPr/>
        </p:nvSpPr>
        <p:spPr>
          <a:xfrm>
            <a:off x="8091055" y="4536357"/>
            <a:ext cx="3583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484D64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향후 일정</a:t>
            </a:r>
            <a:endParaRPr lang="en-US" altLang="ko-KR" sz="2800" dirty="0">
              <a:solidFill>
                <a:srgbClr val="484D64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7459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C22B1A8-71FB-A69A-B944-57EB0432C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1305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333C4F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수행 배경 및 목표 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D9F8A22-7DF4-E6F6-BE56-F5C4A8C0D7D9}"/>
              </a:ext>
            </a:extLst>
          </p:cNvPr>
          <p:cNvCxnSpPr/>
          <p:nvPr/>
        </p:nvCxnSpPr>
        <p:spPr>
          <a:xfrm>
            <a:off x="235527" y="365125"/>
            <a:ext cx="11720945" cy="0"/>
          </a:xfrm>
          <a:prstGeom prst="line">
            <a:avLst/>
          </a:prstGeom>
          <a:ln w="76200">
            <a:solidFill>
              <a:srgbClr val="333C4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313F109-8291-A927-E469-0A0EB4FEA278}"/>
              </a:ext>
            </a:extLst>
          </p:cNvPr>
          <p:cNvSpPr/>
          <p:nvPr/>
        </p:nvSpPr>
        <p:spPr>
          <a:xfrm>
            <a:off x="838198" y="2623126"/>
            <a:ext cx="4729018" cy="3223491"/>
          </a:xfrm>
          <a:prstGeom prst="roundRect">
            <a:avLst/>
          </a:prstGeom>
          <a:solidFill>
            <a:srgbClr val="CCD3D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2A80E0-4F6D-6976-EA69-0379BA7ED0E3}"/>
              </a:ext>
            </a:extLst>
          </p:cNvPr>
          <p:cNvSpPr txBox="1"/>
          <p:nvPr/>
        </p:nvSpPr>
        <p:spPr>
          <a:xfrm>
            <a:off x="1336963" y="1958538"/>
            <a:ext cx="3583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rgbClr val="484D64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수행 배경</a:t>
            </a:r>
            <a:endParaRPr lang="en-US" altLang="ko-KR" sz="2800" dirty="0">
              <a:solidFill>
                <a:srgbClr val="484D64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DB80AA-D86D-D43B-FC6F-82E963B41A96}"/>
              </a:ext>
            </a:extLst>
          </p:cNvPr>
          <p:cNvSpPr txBox="1"/>
          <p:nvPr/>
        </p:nvSpPr>
        <p:spPr>
          <a:xfrm>
            <a:off x="1096817" y="3312600"/>
            <a:ext cx="434340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484D64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복약기와 연동이 되는 웹사이트</a:t>
            </a:r>
            <a:endParaRPr lang="en-US" altLang="ko-KR" sz="2000" dirty="0">
              <a:solidFill>
                <a:srgbClr val="484D64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484D64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484D64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웹사이트</a:t>
            </a:r>
            <a:r>
              <a:rPr lang="en-US" altLang="ko-KR" sz="2000" dirty="0">
                <a:solidFill>
                  <a:srgbClr val="484D64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2000" dirty="0">
                <a:solidFill>
                  <a:srgbClr val="484D64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복약기와 연결된 </a:t>
            </a:r>
            <a:r>
              <a:rPr lang="en-US" altLang="ko-KR" sz="2000" dirty="0">
                <a:solidFill>
                  <a:srgbClr val="484D64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DB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484D64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484D64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편하게 쓰기 위해</a:t>
            </a:r>
            <a:r>
              <a:rPr lang="en-US" altLang="ko-KR" sz="2000" dirty="0">
                <a:solidFill>
                  <a:srgbClr val="484D64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2000" dirty="0">
                <a:solidFill>
                  <a:srgbClr val="484D64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모든 것이 연결 된 어플은 없음</a:t>
            </a:r>
            <a:endParaRPr lang="en-US" altLang="ko-KR" sz="2000" dirty="0">
              <a:solidFill>
                <a:srgbClr val="484D64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484D64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FFF9731-1871-203B-07A0-B968A2D77FE0}"/>
              </a:ext>
            </a:extLst>
          </p:cNvPr>
          <p:cNvSpPr/>
          <p:nvPr/>
        </p:nvSpPr>
        <p:spPr>
          <a:xfrm>
            <a:off x="6513948" y="2623128"/>
            <a:ext cx="4729018" cy="3223491"/>
          </a:xfrm>
          <a:prstGeom prst="roundRect">
            <a:avLst/>
          </a:prstGeom>
          <a:solidFill>
            <a:srgbClr val="CCD3D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328836-7303-EEE3-FBA0-D9B93F7AA5F4}"/>
              </a:ext>
            </a:extLst>
          </p:cNvPr>
          <p:cNvSpPr txBox="1"/>
          <p:nvPr/>
        </p:nvSpPr>
        <p:spPr>
          <a:xfrm>
            <a:off x="7012711" y="1958538"/>
            <a:ext cx="3583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rgbClr val="484D64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목표</a:t>
            </a:r>
            <a:endParaRPr lang="en-US" altLang="ko-KR" sz="2800" dirty="0">
              <a:solidFill>
                <a:srgbClr val="484D64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AAE010-97FD-581F-C7B1-E30D28DC1917}"/>
              </a:ext>
            </a:extLst>
          </p:cNvPr>
          <p:cNvSpPr txBox="1"/>
          <p:nvPr/>
        </p:nvSpPr>
        <p:spPr>
          <a:xfrm>
            <a:off x="6772566" y="3111488"/>
            <a:ext cx="45812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484D64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UI/UX </a:t>
            </a:r>
            <a:r>
              <a:rPr lang="ko-KR" altLang="en-US" sz="2000" dirty="0">
                <a:solidFill>
                  <a:srgbClr val="484D64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직관적으로 다듬기</a:t>
            </a:r>
            <a:endParaRPr lang="en-US" altLang="ko-KR" sz="2000" dirty="0">
              <a:solidFill>
                <a:srgbClr val="484D64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484D64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484D64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어플 내 데이터 서버 구축</a:t>
            </a:r>
            <a:endParaRPr lang="en-US" altLang="ko-KR" sz="2000" dirty="0">
              <a:solidFill>
                <a:srgbClr val="484D64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484D64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484D64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어플로 </a:t>
            </a:r>
            <a:r>
              <a:rPr lang="ko-KR" altLang="en-US" sz="2000" dirty="0" err="1">
                <a:solidFill>
                  <a:srgbClr val="484D64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복약기</a:t>
            </a:r>
            <a:r>
              <a:rPr lang="en-US" altLang="ko-KR" sz="2000" dirty="0">
                <a:solidFill>
                  <a:srgbClr val="484D64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</a:t>
            </a:r>
            <a:r>
              <a:rPr lang="ko-KR" altLang="en-US" sz="2000" dirty="0">
                <a:solidFill>
                  <a:srgbClr val="484D64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생체신호 모니터링</a:t>
            </a:r>
            <a:endParaRPr lang="en-US" altLang="ko-KR" sz="2000" dirty="0">
              <a:solidFill>
                <a:srgbClr val="484D64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484D64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484D64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품질 높이기</a:t>
            </a:r>
            <a:endParaRPr lang="en-US" altLang="ko-KR" sz="2000" dirty="0">
              <a:solidFill>
                <a:srgbClr val="484D64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5955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C22B1A8-71FB-A69A-B944-57EB0432C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1305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333C4F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전체 시스템 구조도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D9F8A22-7DF4-E6F6-BE56-F5C4A8C0D7D9}"/>
              </a:ext>
            </a:extLst>
          </p:cNvPr>
          <p:cNvCxnSpPr/>
          <p:nvPr/>
        </p:nvCxnSpPr>
        <p:spPr>
          <a:xfrm>
            <a:off x="235527" y="365125"/>
            <a:ext cx="11720945" cy="0"/>
          </a:xfrm>
          <a:prstGeom prst="line">
            <a:avLst/>
          </a:prstGeom>
          <a:ln w="76200">
            <a:solidFill>
              <a:srgbClr val="333C4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675A079-F90C-DC43-0733-E44CC9792355}"/>
              </a:ext>
            </a:extLst>
          </p:cNvPr>
          <p:cNvSpPr/>
          <p:nvPr/>
        </p:nvSpPr>
        <p:spPr>
          <a:xfrm>
            <a:off x="235527" y="1578980"/>
            <a:ext cx="11720945" cy="5089219"/>
          </a:xfrm>
          <a:prstGeom prst="rect">
            <a:avLst/>
          </a:prstGeom>
          <a:solidFill>
            <a:srgbClr val="E3E7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FDC6F1C-D9A7-DA64-C2C9-6E70D38DC10B}"/>
              </a:ext>
            </a:extLst>
          </p:cNvPr>
          <p:cNvSpPr/>
          <p:nvPr/>
        </p:nvSpPr>
        <p:spPr>
          <a:xfrm>
            <a:off x="5307127" y="1862406"/>
            <a:ext cx="1431637" cy="1827058"/>
          </a:xfrm>
          <a:prstGeom prst="roundRect">
            <a:avLst/>
          </a:prstGeom>
          <a:solidFill>
            <a:srgbClr val="333C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안드로이드</a:t>
            </a:r>
            <a:endParaRPr lang="en-US" altLang="ko-KR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APP</a:t>
            </a:r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EBC628F-932E-A7A7-FEA9-8EFDD50643CA}"/>
              </a:ext>
            </a:extLst>
          </p:cNvPr>
          <p:cNvGrpSpPr/>
          <p:nvPr/>
        </p:nvGrpSpPr>
        <p:grpSpPr>
          <a:xfrm>
            <a:off x="655102" y="4843232"/>
            <a:ext cx="2438400" cy="1325563"/>
            <a:chOff x="397164" y="1921164"/>
            <a:chExt cx="3066472" cy="182880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311E08B-AD4D-659C-F0E4-32C33759847D}"/>
                </a:ext>
              </a:extLst>
            </p:cNvPr>
            <p:cNvSpPr/>
            <p:nvPr/>
          </p:nvSpPr>
          <p:spPr>
            <a:xfrm>
              <a:off x="397164" y="1921164"/>
              <a:ext cx="3066472" cy="1828800"/>
            </a:xfrm>
            <a:prstGeom prst="rect">
              <a:avLst/>
            </a:prstGeom>
            <a:solidFill>
              <a:srgbClr val="333C4F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C29C023-19E8-D807-9D3D-B0661387A054}"/>
                </a:ext>
              </a:extLst>
            </p:cNvPr>
            <p:cNvSpPr/>
            <p:nvPr/>
          </p:nvSpPr>
          <p:spPr>
            <a:xfrm>
              <a:off x="494144" y="2016249"/>
              <a:ext cx="2872510" cy="16387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333C4F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캘린더형 </a:t>
              </a:r>
              <a:r>
                <a:rPr lang="ko-KR" altLang="en-US" dirty="0" err="1">
                  <a:solidFill>
                    <a:srgbClr val="333C4F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복약기</a:t>
              </a:r>
              <a:endParaRPr lang="en-US" altLang="ko-KR" dirty="0">
                <a:solidFill>
                  <a:srgbClr val="333C4F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83D67C9-3E21-8924-5048-F0E45017A54A}"/>
              </a:ext>
            </a:extLst>
          </p:cNvPr>
          <p:cNvGrpSpPr/>
          <p:nvPr/>
        </p:nvGrpSpPr>
        <p:grpSpPr>
          <a:xfrm>
            <a:off x="10283314" y="1850964"/>
            <a:ext cx="895927" cy="1953993"/>
            <a:chOff x="9245600" y="2016314"/>
            <a:chExt cx="895927" cy="1953993"/>
          </a:xfrm>
        </p:grpSpPr>
        <p:sp>
          <p:nvSpPr>
            <p:cNvPr id="17" name="사다리꼴 16">
              <a:extLst>
                <a:ext uri="{FF2B5EF4-FFF2-40B4-BE49-F238E27FC236}">
                  <a16:creationId xmlns:a16="http://schemas.microsoft.com/office/drawing/2014/main" id="{C29B0D31-1C9E-9BFC-14CD-768DBDFBBCA1}"/>
                </a:ext>
              </a:extLst>
            </p:cNvPr>
            <p:cNvSpPr/>
            <p:nvPr/>
          </p:nvSpPr>
          <p:spPr>
            <a:xfrm>
              <a:off x="9245600" y="2770723"/>
              <a:ext cx="895927" cy="1199584"/>
            </a:xfrm>
            <a:prstGeom prst="trapezoid">
              <a:avLst/>
            </a:prstGeom>
            <a:solidFill>
              <a:schemeClr val="bg1"/>
            </a:solidFill>
            <a:ln w="38100">
              <a:solidFill>
                <a:srgbClr val="333C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AC8C74B1-D625-B7BA-D590-269A2F6C76FE}"/>
                </a:ext>
              </a:extLst>
            </p:cNvPr>
            <p:cNvSpPr/>
            <p:nvPr/>
          </p:nvSpPr>
          <p:spPr>
            <a:xfrm>
              <a:off x="9245600" y="2016314"/>
              <a:ext cx="895927" cy="89592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333C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A1F5856-CC59-B383-9212-FC7D65E0F8E9}"/>
                </a:ext>
              </a:extLst>
            </p:cNvPr>
            <p:cNvSpPr txBox="1"/>
            <p:nvPr/>
          </p:nvSpPr>
          <p:spPr>
            <a:xfrm>
              <a:off x="9245600" y="3191687"/>
              <a:ext cx="895927" cy="36933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333C4F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고객</a:t>
              </a:r>
            </a:p>
          </p:txBody>
        </p:sp>
      </p:grp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04FF044-B596-FD8F-508A-C1489A441EEC}"/>
              </a:ext>
            </a:extLst>
          </p:cNvPr>
          <p:cNvCxnSpPr>
            <a:cxnSpLocks/>
          </p:cNvCxnSpPr>
          <p:nvPr/>
        </p:nvCxnSpPr>
        <p:spPr>
          <a:xfrm>
            <a:off x="6945745" y="2953986"/>
            <a:ext cx="3145804" cy="0"/>
          </a:xfrm>
          <a:prstGeom prst="straightConnector1">
            <a:avLst/>
          </a:prstGeom>
          <a:ln w="76200">
            <a:solidFill>
              <a:srgbClr val="333C4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206A6B4-6668-856A-135B-99BA7E9A745E}"/>
              </a:ext>
            </a:extLst>
          </p:cNvPr>
          <p:cNvSpPr txBox="1"/>
          <p:nvPr/>
        </p:nvSpPr>
        <p:spPr>
          <a:xfrm>
            <a:off x="7267644" y="3065419"/>
            <a:ext cx="35920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333C4F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복약 시간 알림</a:t>
            </a:r>
            <a:endParaRPr lang="en-US" altLang="ko-KR" sz="1600" dirty="0">
              <a:solidFill>
                <a:srgbClr val="333C4F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333C4F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복약 정보 모니터링 </a:t>
            </a:r>
            <a:endParaRPr lang="en-US" altLang="ko-KR" sz="1600" dirty="0">
              <a:solidFill>
                <a:srgbClr val="333C4F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333C4F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생체신호 측정값 및 추이 확인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 sz="1600" dirty="0">
              <a:solidFill>
                <a:srgbClr val="333C4F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B1EFC8D-AE8D-B599-4B2A-AB8E31AA231A}"/>
              </a:ext>
            </a:extLst>
          </p:cNvPr>
          <p:cNvCxnSpPr>
            <a:cxnSpLocks/>
          </p:cNvCxnSpPr>
          <p:nvPr/>
        </p:nvCxnSpPr>
        <p:spPr>
          <a:xfrm flipH="1" flipV="1">
            <a:off x="6945745" y="2672068"/>
            <a:ext cx="3118950" cy="13436"/>
          </a:xfrm>
          <a:prstGeom prst="straightConnector1">
            <a:avLst/>
          </a:prstGeom>
          <a:ln w="76200">
            <a:solidFill>
              <a:srgbClr val="333C4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6A9E08D-9B60-B24A-3DD2-003A21583EF2}"/>
              </a:ext>
            </a:extLst>
          </p:cNvPr>
          <p:cNvSpPr txBox="1"/>
          <p:nvPr/>
        </p:nvSpPr>
        <p:spPr>
          <a:xfrm>
            <a:off x="7500905" y="2113811"/>
            <a:ext cx="32097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333C4F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복약 정보 입력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F9230D8-5556-662F-377E-3E0FCDD9927F}"/>
              </a:ext>
            </a:extLst>
          </p:cNvPr>
          <p:cNvCxnSpPr>
            <a:cxnSpLocks/>
          </p:cNvCxnSpPr>
          <p:nvPr/>
        </p:nvCxnSpPr>
        <p:spPr>
          <a:xfrm flipV="1">
            <a:off x="1169330" y="3582816"/>
            <a:ext cx="0" cy="1081548"/>
          </a:xfrm>
          <a:prstGeom prst="straightConnector1">
            <a:avLst/>
          </a:prstGeom>
          <a:ln w="76200">
            <a:solidFill>
              <a:srgbClr val="333C4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4C28018A-075F-5FE9-1085-841D30948D80}"/>
              </a:ext>
            </a:extLst>
          </p:cNvPr>
          <p:cNvCxnSpPr>
            <a:cxnSpLocks/>
          </p:cNvCxnSpPr>
          <p:nvPr/>
        </p:nvCxnSpPr>
        <p:spPr>
          <a:xfrm>
            <a:off x="2744047" y="2689563"/>
            <a:ext cx="2299008" cy="0"/>
          </a:xfrm>
          <a:prstGeom prst="straightConnector1">
            <a:avLst/>
          </a:prstGeom>
          <a:ln w="76200">
            <a:solidFill>
              <a:srgbClr val="333C4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E46E14B-3A0B-6DA2-AA1F-C08D8B071DC6}"/>
              </a:ext>
            </a:extLst>
          </p:cNvPr>
          <p:cNvSpPr txBox="1"/>
          <p:nvPr/>
        </p:nvSpPr>
        <p:spPr>
          <a:xfrm>
            <a:off x="2696997" y="1821936"/>
            <a:ext cx="3065898" cy="794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333C4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Medium" panose="00000600000000000000" pitchFamily="2" charset="-127"/>
              </a:rPr>
              <a:t>복약 기록 데이터 전송</a:t>
            </a:r>
            <a:endParaRPr lang="en-US" altLang="ko-KR" sz="1600" dirty="0">
              <a:solidFill>
                <a:srgbClr val="333C4F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KoPubWorld돋움체 Medium" panose="000006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333C4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Medium" panose="00000600000000000000" pitchFamily="2" charset="-127"/>
              </a:rPr>
              <a:t>생체신호 측정기록 전송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20C0AC0-2862-D469-2B22-DA5DAC15DEB7}"/>
              </a:ext>
            </a:extLst>
          </p:cNvPr>
          <p:cNvSpPr txBox="1"/>
          <p:nvPr/>
        </p:nvSpPr>
        <p:spPr>
          <a:xfrm>
            <a:off x="1214767" y="3934518"/>
            <a:ext cx="3065898" cy="425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>
                <a:solidFill>
                  <a:srgbClr val="333C4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Medium" panose="00000600000000000000" pitchFamily="2" charset="-127"/>
              </a:rPr>
              <a:t>복약기</a:t>
            </a:r>
            <a:r>
              <a:rPr lang="ko-KR" altLang="en-US" sz="1600" dirty="0">
                <a:solidFill>
                  <a:srgbClr val="333C4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Medium" panose="00000600000000000000" pitchFamily="2" charset="-127"/>
              </a:rPr>
              <a:t> 데이터 전송</a:t>
            </a:r>
            <a:endParaRPr lang="en-US" altLang="ko-KR" sz="1600" dirty="0">
              <a:solidFill>
                <a:srgbClr val="333C4F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KoPubWorld돋움체 Medium" panose="00000600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8F86AF-46DA-24A5-574E-E6E14E2DF2F6}"/>
              </a:ext>
            </a:extLst>
          </p:cNvPr>
          <p:cNvSpPr/>
          <p:nvPr/>
        </p:nvSpPr>
        <p:spPr>
          <a:xfrm>
            <a:off x="838200" y="2192883"/>
            <a:ext cx="1720272" cy="1211851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rgbClr val="484D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333C4F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DB</a:t>
            </a:r>
            <a:r>
              <a:rPr lang="ko-KR" altLang="en-US" dirty="0">
                <a:solidFill>
                  <a:srgbClr val="333C4F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서버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27222BF-AF96-AD86-3E98-98CD3AAB06CA}"/>
              </a:ext>
            </a:extLst>
          </p:cNvPr>
          <p:cNvSpPr txBox="1"/>
          <p:nvPr/>
        </p:nvSpPr>
        <p:spPr>
          <a:xfrm>
            <a:off x="8148691" y="6063785"/>
            <a:ext cx="2202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>
                <a:solidFill>
                  <a:srgbClr val="333C4F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복약기</a:t>
            </a:r>
            <a:r>
              <a:rPr lang="ko-KR" altLang="en-US" sz="1600" dirty="0">
                <a:solidFill>
                  <a:srgbClr val="333C4F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이용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E351F54-B015-BBAB-AAEC-2DE7C42094C9}"/>
              </a:ext>
            </a:extLst>
          </p:cNvPr>
          <p:cNvCxnSpPr>
            <a:cxnSpLocks/>
          </p:cNvCxnSpPr>
          <p:nvPr/>
        </p:nvCxnSpPr>
        <p:spPr>
          <a:xfrm flipH="1">
            <a:off x="2744047" y="2948218"/>
            <a:ext cx="2299008" cy="0"/>
          </a:xfrm>
          <a:prstGeom prst="straightConnector1">
            <a:avLst/>
          </a:prstGeom>
          <a:ln w="76200">
            <a:solidFill>
              <a:srgbClr val="333C4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2C97712-C7CF-2449-508B-B8CDF172C9F5}"/>
              </a:ext>
            </a:extLst>
          </p:cNvPr>
          <p:cNvGrpSpPr/>
          <p:nvPr/>
        </p:nvGrpSpPr>
        <p:grpSpPr>
          <a:xfrm>
            <a:off x="4803745" y="4868754"/>
            <a:ext cx="2438400" cy="1325563"/>
            <a:chOff x="397164" y="1921164"/>
            <a:chExt cx="3066472" cy="182880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7DE298B-A2C4-3961-E401-9977F7F25D75}"/>
                </a:ext>
              </a:extLst>
            </p:cNvPr>
            <p:cNvSpPr/>
            <p:nvPr/>
          </p:nvSpPr>
          <p:spPr>
            <a:xfrm>
              <a:off x="397164" y="1921164"/>
              <a:ext cx="3066472" cy="1828800"/>
            </a:xfrm>
            <a:prstGeom prst="rect">
              <a:avLst/>
            </a:prstGeom>
            <a:solidFill>
              <a:srgbClr val="333C4F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591CD87-B4FA-D27B-4DEC-B556411AA375}"/>
                </a:ext>
              </a:extLst>
            </p:cNvPr>
            <p:cNvSpPr/>
            <p:nvPr/>
          </p:nvSpPr>
          <p:spPr>
            <a:xfrm>
              <a:off x="494144" y="2016184"/>
              <a:ext cx="2872510" cy="16387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333C4F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생체신호 측정기기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8CD0D6A5-3226-B6B3-93FF-8D0940B0C687}"/>
              </a:ext>
            </a:extLst>
          </p:cNvPr>
          <p:cNvSpPr txBox="1"/>
          <p:nvPr/>
        </p:nvSpPr>
        <p:spPr>
          <a:xfrm>
            <a:off x="8072879" y="5121770"/>
            <a:ext cx="2202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333C4F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생체신호 측정</a:t>
            </a:r>
            <a:endParaRPr lang="en-US" altLang="ko-KR" sz="1600" dirty="0">
              <a:solidFill>
                <a:srgbClr val="333C4F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3DF0E631-716B-0CE4-2ED0-3444A2BB1030}"/>
              </a:ext>
            </a:extLst>
          </p:cNvPr>
          <p:cNvCxnSpPr>
            <a:cxnSpLocks/>
          </p:cNvCxnSpPr>
          <p:nvPr/>
        </p:nvCxnSpPr>
        <p:spPr>
          <a:xfrm>
            <a:off x="10949524" y="3904014"/>
            <a:ext cx="0" cy="2524495"/>
          </a:xfrm>
          <a:prstGeom prst="line">
            <a:avLst/>
          </a:prstGeom>
          <a:ln w="76200" cap="flat">
            <a:solidFill>
              <a:srgbClr val="333C4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D234FBCB-9AFD-11D1-6C23-25E141F7041C}"/>
              </a:ext>
            </a:extLst>
          </p:cNvPr>
          <p:cNvCxnSpPr/>
          <p:nvPr/>
        </p:nvCxnSpPr>
        <p:spPr>
          <a:xfrm flipH="1">
            <a:off x="1874301" y="6446982"/>
            <a:ext cx="9070790" cy="0"/>
          </a:xfrm>
          <a:prstGeom prst="line">
            <a:avLst/>
          </a:prstGeom>
          <a:ln w="76200" cap="rnd">
            <a:solidFill>
              <a:srgbClr val="333C4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C0FFA7CE-FEA9-CE7A-F899-8952ED1764F8}"/>
              </a:ext>
            </a:extLst>
          </p:cNvPr>
          <p:cNvCxnSpPr>
            <a:cxnSpLocks/>
          </p:cNvCxnSpPr>
          <p:nvPr/>
        </p:nvCxnSpPr>
        <p:spPr>
          <a:xfrm flipV="1">
            <a:off x="1874301" y="6168795"/>
            <a:ext cx="0" cy="278187"/>
          </a:xfrm>
          <a:prstGeom prst="straightConnector1">
            <a:avLst/>
          </a:prstGeom>
          <a:ln w="76200" cap="rnd">
            <a:solidFill>
              <a:srgbClr val="333C4F"/>
            </a:solidFill>
            <a:round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5D145560-CED2-F8B6-0E14-A432EB80E551}"/>
              </a:ext>
            </a:extLst>
          </p:cNvPr>
          <p:cNvCxnSpPr>
            <a:cxnSpLocks/>
          </p:cNvCxnSpPr>
          <p:nvPr/>
        </p:nvCxnSpPr>
        <p:spPr>
          <a:xfrm>
            <a:off x="10529455" y="3953164"/>
            <a:ext cx="0" cy="1552849"/>
          </a:xfrm>
          <a:prstGeom prst="line">
            <a:avLst/>
          </a:prstGeom>
          <a:ln w="76200" cap="sq">
            <a:solidFill>
              <a:srgbClr val="333C4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687721D2-4452-0645-43D0-DBE143BD2438}"/>
              </a:ext>
            </a:extLst>
          </p:cNvPr>
          <p:cNvCxnSpPr>
            <a:cxnSpLocks/>
          </p:cNvCxnSpPr>
          <p:nvPr/>
        </p:nvCxnSpPr>
        <p:spPr>
          <a:xfrm flipH="1">
            <a:off x="7407564" y="5506013"/>
            <a:ext cx="3121891" cy="0"/>
          </a:xfrm>
          <a:prstGeom prst="straightConnector1">
            <a:avLst/>
          </a:prstGeom>
          <a:ln w="76200" cap="rnd">
            <a:solidFill>
              <a:srgbClr val="333C4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BF5112CD-AF1C-3AF3-DADC-09A878C60029}"/>
              </a:ext>
            </a:extLst>
          </p:cNvPr>
          <p:cNvCxnSpPr>
            <a:cxnSpLocks/>
          </p:cNvCxnSpPr>
          <p:nvPr/>
        </p:nvCxnSpPr>
        <p:spPr>
          <a:xfrm flipV="1">
            <a:off x="6022944" y="3804957"/>
            <a:ext cx="0" cy="924631"/>
          </a:xfrm>
          <a:prstGeom prst="straightConnector1">
            <a:avLst/>
          </a:prstGeom>
          <a:ln w="76200">
            <a:solidFill>
              <a:srgbClr val="333C4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9E4F4645-AA3F-FAF7-075E-9D0329E66A7E}"/>
              </a:ext>
            </a:extLst>
          </p:cNvPr>
          <p:cNvSpPr txBox="1"/>
          <p:nvPr/>
        </p:nvSpPr>
        <p:spPr>
          <a:xfrm>
            <a:off x="3920834" y="4033223"/>
            <a:ext cx="2202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333C4F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측정 데이터 전</a:t>
            </a:r>
            <a:r>
              <a:rPr lang="ko-KR" altLang="en-US" sz="1600" dirty="0">
                <a:solidFill>
                  <a:srgbClr val="333C4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Medium" panose="00000600000000000000" pitchFamily="2" charset="-127"/>
              </a:rPr>
              <a:t>송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DF8E893-7719-B05A-608F-B3854D6A8E96}"/>
              </a:ext>
            </a:extLst>
          </p:cNvPr>
          <p:cNvSpPr txBox="1"/>
          <p:nvPr/>
        </p:nvSpPr>
        <p:spPr>
          <a:xfrm>
            <a:off x="2567707" y="2993731"/>
            <a:ext cx="2706254" cy="794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333C4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Medium" panose="00000600000000000000" pitchFamily="2" charset="-127"/>
              </a:rPr>
              <a:t>수동 복약 기록 </a:t>
            </a:r>
            <a:r>
              <a:rPr lang="ko-KR" altLang="en-US" sz="1600" dirty="0" err="1">
                <a:solidFill>
                  <a:srgbClr val="333C4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Medium" panose="00000600000000000000" pitchFamily="2" charset="-127"/>
              </a:rPr>
              <a:t>입력값</a:t>
            </a:r>
            <a:r>
              <a:rPr lang="ko-KR" altLang="en-US" sz="1600" dirty="0">
                <a:solidFill>
                  <a:srgbClr val="333C4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Medium" panose="00000600000000000000" pitchFamily="2" charset="-127"/>
              </a:rPr>
              <a:t> 전송</a:t>
            </a:r>
            <a:endParaRPr lang="en-US" altLang="ko-KR" sz="1600" dirty="0">
              <a:solidFill>
                <a:srgbClr val="333C4F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KoPubWorld돋움체 Medium" panose="000006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333C4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Medium" panose="00000600000000000000" pitchFamily="2" charset="-127"/>
              </a:rPr>
              <a:t>생체신호 측정값 전송</a:t>
            </a:r>
          </a:p>
        </p:txBody>
      </p:sp>
    </p:spTree>
    <p:extLst>
      <p:ext uri="{BB962C8B-B14F-4D97-AF65-F5344CB8AC3E}">
        <p14:creationId xmlns:p14="http://schemas.microsoft.com/office/powerpoint/2010/main" val="300428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C22B1A8-71FB-A69A-B944-57EB0432C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1305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333C4F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요구분석 및 정의</a:t>
            </a:r>
            <a:r>
              <a:rPr lang="ko-KR" altLang="en-US" sz="3200" dirty="0">
                <a:solidFill>
                  <a:srgbClr val="333C4F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 </a:t>
            </a:r>
            <a:r>
              <a:rPr lang="en-US" altLang="ko-KR" sz="3200" dirty="0">
                <a:solidFill>
                  <a:srgbClr val="333C4F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– </a:t>
            </a:r>
            <a:r>
              <a:rPr lang="ko-KR" altLang="en-US" sz="3200" dirty="0">
                <a:solidFill>
                  <a:srgbClr val="333C4F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요구사항 명세서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D9F8A22-7DF4-E6F6-BE56-F5C4A8C0D7D9}"/>
              </a:ext>
            </a:extLst>
          </p:cNvPr>
          <p:cNvCxnSpPr/>
          <p:nvPr/>
        </p:nvCxnSpPr>
        <p:spPr>
          <a:xfrm>
            <a:off x="235527" y="365125"/>
            <a:ext cx="11720945" cy="0"/>
          </a:xfrm>
          <a:prstGeom prst="line">
            <a:avLst/>
          </a:prstGeom>
          <a:ln w="76200">
            <a:solidFill>
              <a:srgbClr val="333C4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0952450-0E68-8EE7-A99F-CF0DD10C16D9}"/>
              </a:ext>
            </a:extLst>
          </p:cNvPr>
          <p:cNvSpPr/>
          <p:nvPr/>
        </p:nvSpPr>
        <p:spPr>
          <a:xfrm>
            <a:off x="838198" y="2623126"/>
            <a:ext cx="4729018" cy="3223491"/>
          </a:xfrm>
          <a:prstGeom prst="roundRect">
            <a:avLst/>
          </a:prstGeom>
          <a:solidFill>
            <a:srgbClr val="CCD3D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847BF7-0AA4-7D2D-6F3B-3F57478E109F}"/>
              </a:ext>
            </a:extLst>
          </p:cNvPr>
          <p:cNvSpPr txBox="1"/>
          <p:nvPr/>
        </p:nvSpPr>
        <p:spPr>
          <a:xfrm>
            <a:off x="1336963" y="1958538"/>
            <a:ext cx="3583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rgbClr val="484D64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기능적 요구</a:t>
            </a:r>
            <a:endParaRPr lang="en-US" altLang="ko-KR" sz="2800" dirty="0">
              <a:solidFill>
                <a:srgbClr val="484D64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9718E4-2DD0-B68B-E793-CAA5CF1A5141}"/>
              </a:ext>
            </a:extLst>
          </p:cNvPr>
          <p:cNvSpPr txBox="1"/>
          <p:nvPr/>
        </p:nvSpPr>
        <p:spPr>
          <a:xfrm>
            <a:off x="1096817" y="3312600"/>
            <a:ext cx="43434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rgbClr val="484D64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복약 상태 모니터링</a:t>
            </a:r>
            <a:endParaRPr lang="en-US" altLang="ko-KR" sz="2000" dirty="0">
              <a:solidFill>
                <a:srgbClr val="484D64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rgbClr val="484D64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rgbClr val="484D64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생체신호 모니터링</a:t>
            </a:r>
            <a:r>
              <a:rPr lang="en-US" altLang="ko-KR" sz="2000" dirty="0">
                <a:solidFill>
                  <a:srgbClr val="484D64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rgbClr val="484D64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rgbClr val="484D64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복약 알림 시간 설정</a:t>
            </a:r>
            <a:endParaRPr lang="en-US" altLang="ko-KR" sz="2000" dirty="0">
              <a:solidFill>
                <a:srgbClr val="484D64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484D64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8862880-1F21-2627-776F-D3518420F4F1}"/>
              </a:ext>
            </a:extLst>
          </p:cNvPr>
          <p:cNvSpPr/>
          <p:nvPr/>
        </p:nvSpPr>
        <p:spPr>
          <a:xfrm>
            <a:off x="6513948" y="2623128"/>
            <a:ext cx="4729018" cy="3223491"/>
          </a:xfrm>
          <a:prstGeom prst="roundRect">
            <a:avLst/>
          </a:prstGeom>
          <a:solidFill>
            <a:srgbClr val="CCD3D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175A5A-1136-2780-FEDA-71CCE2002395}"/>
              </a:ext>
            </a:extLst>
          </p:cNvPr>
          <p:cNvSpPr txBox="1"/>
          <p:nvPr/>
        </p:nvSpPr>
        <p:spPr>
          <a:xfrm>
            <a:off x="7012711" y="1958538"/>
            <a:ext cx="3583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rgbClr val="484D64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비기능적 요구</a:t>
            </a:r>
            <a:endParaRPr lang="en-US" altLang="ko-KR" sz="2800" dirty="0">
              <a:solidFill>
                <a:srgbClr val="484D64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79AD25-2F03-F63C-D5AB-A3EDED245E64}"/>
              </a:ext>
            </a:extLst>
          </p:cNvPr>
          <p:cNvSpPr txBox="1"/>
          <p:nvPr/>
        </p:nvSpPr>
        <p:spPr>
          <a:xfrm>
            <a:off x="6772564" y="2869407"/>
            <a:ext cx="45812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rgbClr val="484D64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데이터 전달에 딜레이 없음</a:t>
            </a:r>
            <a:endParaRPr lang="en-US" altLang="ko-KR" sz="2000" dirty="0">
              <a:solidFill>
                <a:srgbClr val="484D64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rgbClr val="484D64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rgbClr val="484D64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UI/UX</a:t>
            </a:r>
            <a:r>
              <a:rPr lang="ko-KR" altLang="en-US" sz="2000" dirty="0">
                <a:solidFill>
                  <a:srgbClr val="484D64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직관적으로 디자인</a:t>
            </a:r>
            <a:endParaRPr lang="en-US" altLang="ko-KR" sz="2000" dirty="0">
              <a:solidFill>
                <a:srgbClr val="484D64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rgbClr val="484D64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rgbClr val="484D64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알람 날짜 및 시간 조작 간편화</a:t>
            </a:r>
            <a:endParaRPr lang="en-US" altLang="ko-KR" sz="2000" dirty="0">
              <a:solidFill>
                <a:srgbClr val="484D64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rgbClr val="484D64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rgbClr val="484D64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호환성</a:t>
            </a:r>
            <a:endParaRPr lang="en-US" altLang="ko-KR" sz="2000" dirty="0">
              <a:solidFill>
                <a:srgbClr val="484D64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484D64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신체 측정기기</a:t>
            </a:r>
            <a:endParaRPr lang="en-US" altLang="ko-KR" sz="2000" dirty="0">
              <a:solidFill>
                <a:srgbClr val="484D64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484D64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블루투스</a:t>
            </a:r>
            <a:endParaRPr lang="en-US" altLang="ko-KR" sz="2000" dirty="0">
              <a:solidFill>
                <a:srgbClr val="484D64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5212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C22B1A8-71FB-A69A-B944-57EB0432C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1305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333C4F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요구분석 및 정의</a:t>
            </a:r>
            <a:r>
              <a:rPr lang="ko-KR" altLang="en-US" sz="3200" dirty="0">
                <a:solidFill>
                  <a:srgbClr val="333C4F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 </a:t>
            </a:r>
            <a:r>
              <a:rPr lang="en-US" altLang="ko-KR" sz="3200" dirty="0">
                <a:solidFill>
                  <a:srgbClr val="333C4F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– </a:t>
            </a:r>
            <a:r>
              <a:rPr lang="en-US" altLang="ko-KR" sz="3200" dirty="0" err="1">
                <a:solidFill>
                  <a:srgbClr val="333C4F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usecase</a:t>
            </a:r>
            <a:r>
              <a:rPr lang="en-US" altLang="ko-KR" sz="3200" dirty="0">
                <a:solidFill>
                  <a:srgbClr val="333C4F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 diagram</a:t>
            </a:r>
            <a:endParaRPr lang="ko-KR" altLang="en-US" sz="3200" dirty="0">
              <a:solidFill>
                <a:srgbClr val="333C4F"/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D9F8A22-7DF4-E6F6-BE56-F5C4A8C0D7D9}"/>
              </a:ext>
            </a:extLst>
          </p:cNvPr>
          <p:cNvCxnSpPr/>
          <p:nvPr/>
        </p:nvCxnSpPr>
        <p:spPr>
          <a:xfrm>
            <a:off x="235527" y="365125"/>
            <a:ext cx="11720945" cy="0"/>
          </a:xfrm>
          <a:prstGeom prst="line">
            <a:avLst/>
          </a:prstGeom>
          <a:ln w="76200">
            <a:solidFill>
              <a:srgbClr val="333C4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17F6421-641E-E3B6-22CF-F57AE5BB7E31}"/>
              </a:ext>
            </a:extLst>
          </p:cNvPr>
          <p:cNvGrpSpPr/>
          <p:nvPr/>
        </p:nvGrpSpPr>
        <p:grpSpPr>
          <a:xfrm>
            <a:off x="390236" y="3167140"/>
            <a:ext cx="895927" cy="1953993"/>
            <a:chOff x="9245600" y="2016314"/>
            <a:chExt cx="895927" cy="1953993"/>
          </a:xfrm>
        </p:grpSpPr>
        <p:sp>
          <p:nvSpPr>
            <p:cNvPr id="19" name="사다리꼴 18">
              <a:extLst>
                <a:ext uri="{FF2B5EF4-FFF2-40B4-BE49-F238E27FC236}">
                  <a16:creationId xmlns:a16="http://schemas.microsoft.com/office/drawing/2014/main" id="{7DF86E60-CF2F-994A-E81F-0CF3ACE8457B}"/>
                </a:ext>
              </a:extLst>
            </p:cNvPr>
            <p:cNvSpPr/>
            <p:nvPr/>
          </p:nvSpPr>
          <p:spPr>
            <a:xfrm>
              <a:off x="9245600" y="2770723"/>
              <a:ext cx="895927" cy="1199584"/>
            </a:xfrm>
            <a:prstGeom prst="trapezoid">
              <a:avLst/>
            </a:prstGeom>
            <a:solidFill>
              <a:schemeClr val="bg1"/>
            </a:solidFill>
            <a:ln w="38100">
              <a:solidFill>
                <a:srgbClr val="333C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44C292A3-452A-3552-168A-23AA7AC4E9F5}"/>
                </a:ext>
              </a:extLst>
            </p:cNvPr>
            <p:cNvSpPr/>
            <p:nvPr/>
          </p:nvSpPr>
          <p:spPr>
            <a:xfrm>
              <a:off x="9245600" y="2016314"/>
              <a:ext cx="895927" cy="89592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333C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86B29E6-5975-16C1-8C8F-55BBF2D0AF4F}"/>
                </a:ext>
              </a:extLst>
            </p:cNvPr>
            <p:cNvSpPr txBox="1"/>
            <p:nvPr/>
          </p:nvSpPr>
          <p:spPr>
            <a:xfrm>
              <a:off x="9245600" y="3191687"/>
              <a:ext cx="895927" cy="36933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333C4F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고객</a:t>
              </a:r>
            </a:p>
          </p:txBody>
        </p:sp>
      </p:grpSp>
      <p:sp>
        <p:nvSpPr>
          <p:cNvPr id="22" name="타원 21">
            <a:extLst>
              <a:ext uri="{FF2B5EF4-FFF2-40B4-BE49-F238E27FC236}">
                <a16:creationId xmlns:a16="http://schemas.microsoft.com/office/drawing/2014/main" id="{1F4938CD-F27B-4BE1-F6A3-5605A9286576}"/>
              </a:ext>
            </a:extLst>
          </p:cNvPr>
          <p:cNvSpPr/>
          <p:nvPr/>
        </p:nvSpPr>
        <p:spPr>
          <a:xfrm>
            <a:off x="2447655" y="2158494"/>
            <a:ext cx="2355272" cy="655782"/>
          </a:xfrm>
          <a:prstGeom prst="ellipse">
            <a:avLst/>
          </a:prstGeom>
          <a:solidFill>
            <a:schemeClr val="bg1"/>
          </a:solidFill>
          <a:ln>
            <a:solidFill>
              <a:srgbClr val="333C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333C4F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생체신호 측정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81402E6-3533-A607-6811-3FB5B8ABE7DB}"/>
              </a:ext>
            </a:extLst>
          </p:cNvPr>
          <p:cNvSpPr/>
          <p:nvPr/>
        </p:nvSpPr>
        <p:spPr>
          <a:xfrm>
            <a:off x="2447655" y="5313212"/>
            <a:ext cx="2355272" cy="655782"/>
          </a:xfrm>
          <a:prstGeom prst="ellipse">
            <a:avLst/>
          </a:prstGeom>
          <a:solidFill>
            <a:schemeClr val="bg1"/>
          </a:solidFill>
          <a:ln>
            <a:solidFill>
              <a:srgbClr val="333C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333C4F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복약 모니터링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338A0F29-3D50-BBE2-C030-BF123D185848}"/>
              </a:ext>
            </a:extLst>
          </p:cNvPr>
          <p:cNvGrpSpPr/>
          <p:nvPr/>
        </p:nvGrpSpPr>
        <p:grpSpPr>
          <a:xfrm>
            <a:off x="2447655" y="3210067"/>
            <a:ext cx="2355272" cy="655782"/>
            <a:chOff x="2401455" y="4014622"/>
            <a:chExt cx="2355272" cy="655782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E7883FDD-0507-13B6-47F8-389241A97488}"/>
                </a:ext>
              </a:extLst>
            </p:cNvPr>
            <p:cNvSpPr/>
            <p:nvPr/>
          </p:nvSpPr>
          <p:spPr>
            <a:xfrm>
              <a:off x="2401455" y="4014622"/>
              <a:ext cx="2355272" cy="65578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333C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333C4F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E053B79-3AA1-0695-800B-D72BC9A558E8}"/>
                </a:ext>
              </a:extLst>
            </p:cNvPr>
            <p:cNvSpPr txBox="1"/>
            <p:nvPr/>
          </p:nvSpPr>
          <p:spPr>
            <a:xfrm>
              <a:off x="2401455" y="4186951"/>
              <a:ext cx="2355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333C4F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생체신호 모니터링</a:t>
              </a:r>
            </a:p>
          </p:txBody>
        </p:sp>
      </p:grpSp>
      <p:sp>
        <p:nvSpPr>
          <p:cNvPr id="27" name="타원 26">
            <a:extLst>
              <a:ext uri="{FF2B5EF4-FFF2-40B4-BE49-F238E27FC236}">
                <a16:creationId xmlns:a16="http://schemas.microsoft.com/office/drawing/2014/main" id="{8F23998B-6C37-A549-5E8E-EF5B4DE4E29D}"/>
              </a:ext>
            </a:extLst>
          </p:cNvPr>
          <p:cNvSpPr/>
          <p:nvPr/>
        </p:nvSpPr>
        <p:spPr>
          <a:xfrm>
            <a:off x="2447655" y="4261639"/>
            <a:ext cx="2355272" cy="655782"/>
          </a:xfrm>
          <a:prstGeom prst="ellipse">
            <a:avLst/>
          </a:prstGeom>
          <a:solidFill>
            <a:schemeClr val="bg1"/>
          </a:solidFill>
          <a:ln>
            <a:solidFill>
              <a:srgbClr val="333C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333C4F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복약 알람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A411CDF-E24D-C76E-B6D2-17B63A76D7A2}"/>
              </a:ext>
            </a:extLst>
          </p:cNvPr>
          <p:cNvGrpSpPr/>
          <p:nvPr/>
        </p:nvGrpSpPr>
        <p:grpSpPr>
          <a:xfrm>
            <a:off x="6318164" y="1821898"/>
            <a:ext cx="895927" cy="1135428"/>
            <a:chOff x="9033224" y="2296589"/>
            <a:chExt cx="1320673" cy="1673718"/>
          </a:xfrm>
        </p:grpSpPr>
        <p:sp>
          <p:nvSpPr>
            <p:cNvPr id="29" name="사다리꼴 28">
              <a:extLst>
                <a:ext uri="{FF2B5EF4-FFF2-40B4-BE49-F238E27FC236}">
                  <a16:creationId xmlns:a16="http://schemas.microsoft.com/office/drawing/2014/main" id="{E20108D5-7507-7E9E-D731-FDECB51D2F68}"/>
                </a:ext>
              </a:extLst>
            </p:cNvPr>
            <p:cNvSpPr/>
            <p:nvPr/>
          </p:nvSpPr>
          <p:spPr>
            <a:xfrm>
              <a:off x="9245600" y="2770723"/>
              <a:ext cx="895927" cy="1199584"/>
            </a:xfrm>
            <a:prstGeom prst="trapezoid">
              <a:avLst/>
            </a:prstGeom>
            <a:solidFill>
              <a:schemeClr val="bg1"/>
            </a:solidFill>
            <a:ln w="38100">
              <a:solidFill>
                <a:srgbClr val="333C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877E80E8-0604-0309-40CF-6CCBEA65D7EE}"/>
                </a:ext>
              </a:extLst>
            </p:cNvPr>
            <p:cNvSpPr/>
            <p:nvPr/>
          </p:nvSpPr>
          <p:spPr>
            <a:xfrm>
              <a:off x="9139413" y="2296589"/>
              <a:ext cx="1108298" cy="89592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333C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5ED1417-CBD4-22C2-1BFC-8C503BBAF0AE}"/>
                </a:ext>
              </a:extLst>
            </p:cNvPr>
            <p:cNvSpPr txBox="1"/>
            <p:nvPr/>
          </p:nvSpPr>
          <p:spPr>
            <a:xfrm>
              <a:off x="9033224" y="2510360"/>
              <a:ext cx="1320673" cy="544427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333C4F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측정기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5215ED5-A64B-0608-80C6-CA21EAEF345F}"/>
              </a:ext>
            </a:extLst>
          </p:cNvPr>
          <p:cNvGrpSpPr/>
          <p:nvPr/>
        </p:nvGrpSpPr>
        <p:grpSpPr>
          <a:xfrm>
            <a:off x="6318163" y="5156948"/>
            <a:ext cx="895927" cy="1135428"/>
            <a:chOff x="9033224" y="2296589"/>
            <a:chExt cx="1320673" cy="1673718"/>
          </a:xfrm>
        </p:grpSpPr>
        <p:sp>
          <p:nvSpPr>
            <p:cNvPr id="36" name="사다리꼴 35">
              <a:extLst>
                <a:ext uri="{FF2B5EF4-FFF2-40B4-BE49-F238E27FC236}">
                  <a16:creationId xmlns:a16="http://schemas.microsoft.com/office/drawing/2014/main" id="{E1DB83C1-D608-AD5C-435B-F282F502EB5C}"/>
                </a:ext>
              </a:extLst>
            </p:cNvPr>
            <p:cNvSpPr/>
            <p:nvPr/>
          </p:nvSpPr>
          <p:spPr>
            <a:xfrm>
              <a:off x="9245600" y="2770723"/>
              <a:ext cx="895927" cy="1199584"/>
            </a:xfrm>
            <a:prstGeom prst="trapezoid">
              <a:avLst/>
            </a:prstGeom>
            <a:solidFill>
              <a:schemeClr val="bg1"/>
            </a:solidFill>
            <a:ln w="38100">
              <a:solidFill>
                <a:srgbClr val="333C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2E7A05A8-EF74-F6DF-D97D-CDAA061269EB}"/>
                </a:ext>
              </a:extLst>
            </p:cNvPr>
            <p:cNvSpPr/>
            <p:nvPr/>
          </p:nvSpPr>
          <p:spPr>
            <a:xfrm>
              <a:off x="9139413" y="2296589"/>
              <a:ext cx="1108298" cy="89592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333C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FAFE0A5-5848-C34F-76EF-0D76901BD157}"/>
                </a:ext>
              </a:extLst>
            </p:cNvPr>
            <p:cNvSpPr txBox="1"/>
            <p:nvPr/>
          </p:nvSpPr>
          <p:spPr>
            <a:xfrm>
              <a:off x="9033224" y="2510360"/>
              <a:ext cx="1320673" cy="544427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>
                  <a:solidFill>
                    <a:srgbClr val="333C4F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복약기</a:t>
              </a:r>
              <a:endParaRPr lang="ko-KR" altLang="en-US" dirty="0">
                <a:solidFill>
                  <a:srgbClr val="333C4F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  <p:sp>
        <p:nvSpPr>
          <p:cNvPr id="39" name="타원 38">
            <a:extLst>
              <a:ext uri="{FF2B5EF4-FFF2-40B4-BE49-F238E27FC236}">
                <a16:creationId xmlns:a16="http://schemas.microsoft.com/office/drawing/2014/main" id="{195CBC8A-6610-2BFC-078D-9AB0C921A700}"/>
              </a:ext>
            </a:extLst>
          </p:cNvPr>
          <p:cNvSpPr/>
          <p:nvPr/>
        </p:nvSpPr>
        <p:spPr>
          <a:xfrm>
            <a:off x="6083354" y="3686731"/>
            <a:ext cx="2117399" cy="655782"/>
          </a:xfrm>
          <a:prstGeom prst="ellipse">
            <a:avLst/>
          </a:prstGeom>
          <a:solidFill>
            <a:schemeClr val="bg1"/>
          </a:solidFill>
          <a:ln>
            <a:solidFill>
              <a:srgbClr val="333C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333C4F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사용자 인증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B33DD157-78BF-7097-6883-E60268EED560}"/>
              </a:ext>
            </a:extLst>
          </p:cNvPr>
          <p:cNvSpPr/>
          <p:nvPr/>
        </p:nvSpPr>
        <p:spPr>
          <a:xfrm>
            <a:off x="8110736" y="2235353"/>
            <a:ext cx="2117399" cy="655782"/>
          </a:xfrm>
          <a:prstGeom prst="ellipse">
            <a:avLst/>
          </a:prstGeom>
          <a:solidFill>
            <a:schemeClr val="bg1"/>
          </a:solidFill>
          <a:ln>
            <a:solidFill>
              <a:srgbClr val="333C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333C4F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생체신호 기록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9306FB64-399A-A194-0102-3C975566A401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1286163" y="2486385"/>
            <a:ext cx="1161492" cy="1435164"/>
          </a:xfrm>
          <a:prstGeom prst="straightConnector1">
            <a:avLst/>
          </a:prstGeom>
          <a:ln w="38100">
            <a:solidFill>
              <a:srgbClr val="333C4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E05D4C0C-13C7-2A72-500E-F105F2456A16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1286163" y="3537958"/>
            <a:ext cx="1161492" cy="380138"/>
          </a:xfrm>
          <a:prstGeom prst="straightConnector1">
            <a:avLst/>
          </a:prstGeom>
          <a:ln w="38100">
            <a:solidFill>
              <a:srgbClr val="333C4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61E0D2EB-0778-07C2-00F0-275B23E1BE3A}"/>
              </a:ext>
            </a:extLst>
          </p:cNvPr>
          <p:cNvCxnSpPr>
            <a:cxnSpLocks/>
            <a:endCxn id="27" idx="2"/>
          </p:cNvCxnSpPr>
          <p:nvPr/>
        </p:nvCxnSpPr>
        <p:spPr>
          <a:xfrm>
            <a:off x="1286163" y="3918096"/>
            <a:ext cx="1161492" cy="671434"/>
          </a:xfrm>
          <a:prstGeom prst="straightConnector1">
            <a:avLst/>
          </a:prstGeom>
          <a:ln w="38100">
            <a:solidFill>
              <a:srgbClr val="333C4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FF3C9186-8B04-5CA3-6501-EA873794CCAF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1286163" y="3933106"/>
            <a:ext cx="1161492" cy="1707997"/>
          </a:xfrm>
          <a:prstGeom prst="straightConnector1">
            <a:avLst/>
          </a:prstGeom>
          <a:ln w="38100">
            <a:solidFill>
              <a:srgbClr val="333C4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46245E69-0695-BED2-9335-411A5F39C7CB}"/>
              </a:ext>
            </a:extLst>
          </p:cNvPr>
          <p:cNvCxnSpPr>
            <a:cxnSpLocks/>
            <a:stCxn id="22" idx="6"/>
          </p:cNvCxnSpPr>
          <p:nvPr/>
        </p:nvCxnSpPr>
        <p:spPr>
          <a:xfrm>
            <a:off x="4802927" y="2486385"/>
            <a:ext cx="1515236" cy="0"/>
          </a:xfrm>
          <a:prstGeom prst="straightConnector1">
            <a:avLst/>
          </a:prstGeom>
          <a:ln w="38100">
            <a:solidFill>
              <a:srgbClr val="333C4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94E85321-8941-F26E-3DDB-F95DA11A95A4}"/>
              </a:ext>
            </a:extLst>
          </p:cNvPr>
          <p:cNvCxnSpPr>
            <a:cxnSpLocks/>
            <a:endCxn id="40" idx="2"/>
          </p:cNvCxnSpPr>
          <p:nvPr/>
        </p:nvCxnSpPr>
        <p:spPr>
          <a:xfrm>
            <a:off x="7142053" y="2486385"/>
            <a:ext cx="968683" cy="76859"/>
          </a:xfrm>
          <a:prstGeom prst="straightConnector1">
            <a:avLst/>
          </a:prstGeom>
          <a:ln w="38100">
            <a:solidFill>
              <a:srgbClr val="333C4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8A77BA01-B1D8-3228-4863-18178AABE916}"/>
              </a:ext>
            </a:extLst>
          </p:cNvPr>
          <p:cNvCxnSpPr>
            <a:cxnSpLocks/>
            <a:stCxn id="23" idx="6"/>
          </p:cNvCxnSpPr>
          <p:nvPr/>
        </p:nvCxnSpPr>
        <p:spPr>
          <a:xfrm>
            <a:off x="4802927" y="5641103"/>
            <a:ext cx="1440855" cy="30196"/>
          </a:xfrm>
          <a:prstGeom prst="straightConnector1">
            <a:avLst/>
          </a:prstGeom>
          <a:ln w="38100">
            <a:solidFill>
              <a:srgbClr val="333C4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7BA0C9C7-172C-C175-839E-34365CDCFE95}"/>
              </a:ext>
            </a:extLst>
          </p:cNvPr>
          <p:cNvCxnSpPr>
            <a:stCxn id="27" idx="6"/>
            <a:endCxn id="39" idx="2"/>
          </p:cNvCxnSpPr>
          <p:nvPr/>
        </p:nvCxnSpPr>
        <p:spPr>
          <a:xfrm flipV="1">
            <a:off x="4802927" y="4014622"/>
            <a:ext cx="1280427" cy="574908"/>
          </a:xfrm>
          <a:prstGeom prst="straightConnector1">
            <a:avLst/>
          </a:prstGeom>
          <a:ln w="38100">
            <a:solidFill>
              <a:srgbClr val="333C4F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53E3D43D-7609-B7D1-06AF-16FA6CE1AA94}"/>
              </a:ext>
            </a:extLst>
          </p:cNvPr>
          <p:cNvCxnSpPr>
            <a:cxnSpLocks/>
            <a:stCxn id="23" idx="6"/>
            <a:endCxn id="39" idx="3"/>
          </p:cNvCxnSpPr>
          <p:nvPr/>
        </p:nvCxnSpPr>
        <p:spPr>
          <a:xfrm flipV="1">
            <a:off x="4802927" y="4246476"/>
            <a:ext cx="1590513" cy="1394627"/>
          </a:xfrm>
          <a:prstGeom prst="straightConnector1">
            <a:avLst/>
          </a:prstGeom>
          <a:ln w="38100">
            <a:solidFill>
              <a:srgbClr val="333C4F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36EECC38-0D67-4EAB-07BD-4DC966F2A7CB}"/>
              </a:ext>
            </a:extLst>
          </p:cNvPr>
          <p:cNvCxnSpPr>
            <a:cxnSpLocks/>
            <a:stCxn id="25" idx="3"/>
            <a:endCxn id="39" idx="1"/>
          </p:cNvCxnSpPr>
          <p:nvPr/>
        </p:nvCxnSpPr>
        <p:spPr>
          <a:xfrm>
            <a:off x="4802927" y="3567062"/>
            <a:ext cx="1590513" cy="215706"/>
          </a:xfrm>
          <a:prstGeom prst="straightConnector1">
            <a:avLst/>
          </a:prstGeom>
          <a:ln w="38100">
            <a:solidFill>
              <a:srgbClr val="333C4F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930D962A-AFC9-11B0-A56C-C69EF8FF11A2}"/>
              </a:ext>
            </a:extLst>
          </p:cNvPr>
          <p:cNvCxnSpPr>
            <a:cxnSpLocks/>
            <a:stCxn id="40" idx="4"/>
            <a:endCxn id="39" idx="6"/>
          </p:cNvCxnSpPr>
          <p:nvPr/>
        </p:nvCxnSpPr>
        <p:spPr>
          <a:xfrm flipH="1">
            <a:off x="8200753" y="2891135"/>
            <a:ext cx="968683" cy="1123487"/>
          </a:xfrm>
          <a:prstGeom prst="straightConnector1">
            <a:avLst/>
          </a:prstGeom>
          <a:ln w="38100">
            <a:solidFill>
              <a:srgbClr val="333C4F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B6F4205F-077D-EF93-236C-E456855FE851}"/>
              </a:ext>
            </a:extLst>
          </p:cNvPr>
          <p:cNvSpPr txBox="1"/>
          <p:nvPr/>
        </p:nvSpPr>
        <p:spPr>
          <a:xfrm rot="481674">
            <a:off x="4959720" y="3372549"/>
            <a:ext cx="966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333C4F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≪포함≫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945E4A4-08FC-C958-24E5-B497BBE8B1B8}"/>
              </a:ext>
            </a:extLst>
          </p:cNvPr>
          <p:cNvSpPr txBox="1"/>
          <p:nvPr/>
        </p:nvSpPr>
        <p:spPr>
          <a:xfrm rot="20280100">
            <a:off x="4821756" y="4089010"/>
            <a:ext cx="966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333C4F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≪포함≫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CD5018A-ACFD-F819-0CC7-725588D88FE2}"/>
              </a:ext>
            </a:extLst>
          </p:cNvPr>
          <p:cNvSpPr txBox="1"/>
          <p:nvPr/>
        </p:nvSpPr>
        <p:spPr>
          <a:xfrm rot="18969623">
            <a:off x="4912275" y="4817400"/>
            <a:ext cx="966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333C4F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≪포함≫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539DA50-555C-5EE0-5F73-5F57F828B38A}"/>
              </a:ext>
            </a:extLst>
          </p:cNvPr>
          <p:cNvSpPr txBox="1"/>
          <p:nvPr/>
        </p:nvSpPr>
        <p:spPr>
          <a:xfrm rot="18708162">
            <a:off x="8009527" y="3188857"/>
            <a:ext cx="966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333C4F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≪포함≫</a:t>
            </a:r>
          </a:p>
        </p:txBody>
      </p:sp>
    </p:spTree>
    <p:extLst>
      <p:ext uri="{BB962C8B-B14F-4D97-AF65-F5344CB8AC3E}">
        <p14:creationId xmlns:p14="http://schemas.microsoft.com/office/powerpoint/2010/main" val="2864500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C22B1A8-71FB-A69A-B944-57EB0432C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1305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333C4F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진행 상황</a:t>
            </a:r>
            <a:endParaRPr lang="ko-KR" altLang="en-US" sz="3200" dirty="0">
              <a:solidFill>
                <a:srgbClr val="333C4F"/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D9F8A22-7DF4-E6F6-BE56-F5C4A8C0D7D9}"/>
              </a:ext>
            </a:extLst>
          </p:cNvPr>
          <p:cNvCxnSpPr/>
          <p:nvPr/>
        </p:nvCxnSpPr>
        <p:spPr>
          <a:xfrm>
            <a:off x="235527" y="365125"/>
            <a:ext cx="11720945" cy="0"/>
          </a:xfrm>
          <a:prstGeom prst="line">
            <a:avLst/>
          </a:prstGeom>
          <a:ln w="76200">
            <a:solidFill>
              <a:srgbClr val="333C4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13A0137F-F09F-B2D6-F688-865167783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256" y="1620135"/>
            <a:ext cx="9075850" cy="261354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0D8EC47-627F-56C9-9B53-FC2A83A640C7}"/>
              </a:ext>
            </a:extLst>
          </p:cNvPr>
          <p:cNvSpPr txBox="1"/>
          <p:nvPr/>
        </p:nvSpPr>
        <p:spPr>
          <a:xfrm>
            <a:off x="1096256" y="4842343"/>
            <a:ext cx="9365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333C4F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프로토타입 어플 분석 중</a:t>
            </a:r>
            <a:endParaRPr lang="en-US" altLang="ko-KR" dirty="0">
              <a:solidFill>
                <a:srgbClr val="333C4F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333C4F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333C4F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각 포지션 별 업무 구체화</a:t>
            </a:r>
            <a:endParaRPr lang="en-US" altLang="ko-KR" dirty="0">
              <a:solidFill>
                <a:srgbClr val="333C4F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dirty="0">
              <a:solidFill>
                <a:srgbClr val="333C4F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68B5BAD-395A-4FC3-A4A3-7320945BF880}"/>
              </a:ext>
            </a:extLst>
          </p:cNvPr>
          <p:cNvCxnSpPr/>
          <p:nvPr/>
        </p:nvCxnSpPr>
        <p:spPr>
          <a:xfrm>
            <a:off x="3971636" y="1620135"/>
            <a:ext cx="0" cy="2613543"/>
          </a:xfrm>
          <a:prstGeom prst="line">
            <a:avLst/>
          </a:prstGeom>
          <a:ln>
            <a:solidFill>
              <a:srgbClr val="333C4F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EA9E657-CECA-18AA-54A2-1B32D61E2F1F}"/>
              </a:ext>
            </a:extLst>
          </p:cNvPr>
          <p:cNvSpPr/>
          <p:nvPr/>
        </p:nvSpPr>
        <p:spPr>
          <a:xfrm>
            <a:off x="3971640" y="1620135"/>
            <a:ext cx="6200463" cy="2613543"/>
          </a:xfrm>
          <a:prstGeom prst="rect">
            <a:avLst/>
          </a:prstGeom>
          <a:solidFill>
            <a:srgbClr val="333C4F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397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ECF985-9B99-3848-3A85-AAC9DB79D16D}"/>
              </a:ext>
            </a:extLst>
          </p:cNvPr>
          <p:cNvSpPr/>
          <p:nvPr/>
        </p:nvSpPr>
        <p:spPr>
          <a:xfrm>
            <a:off x="235527" y="1578980"/>
            <a:ext cx="11720945" cy="5089219"/>
          </a:xfrm>
          <a:prstGeom prst="rect">
            <a:avLst/>
          </a:prstGeom>
          <a:solidFill>
            <a:srgbClr val="E3E7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9C22B1A8-71FB-A69A-B944-57EB0432C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1305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333C4F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진행 상황 </a:t>
            </a:r>
            <a:r>
              <a:rPr lang="en-US" altLang="ko-KR" sz="3200" dirty="0">
                <a:solidFill>
                  <a:srgbClr val="333C4F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– </a:t>
            </a:r>
            <a:r>
              <a:rPr lang="ko-KR" altLang="en-US" sz="3200" dirty="0">
                <a:solidFill>
                  <a:srgbClr val="333C4F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프로토타입 분석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D9F8A22-7DF4-E6F6-BE56-F5C4A8C0D7D9}"/>
              </a:ext>
            </a:extLst>
          </p:cNvPr>
          <p:cNvCxnSpPr/>
          <p:nvPr/>
        </p:nvCxnSpPr>
        <p:spPr>
          <a:xfrm>
            <a:off x="235527" y="365125"/>
            <a:ext cx="11720945" cy="0"/>
          </a:xfrm>
          <a:prstGeom prst="line">
            <a:avLst/>
          </a:prstGeom>
          <a:ln w="76200">
            <a:solidFill>
              <a:srgbClr val="333C4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B2893EE4-AFE4-80FB-B92A-2C3DE8416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497" y="1932703"/>
            <a:ext cx="2205716" cy="434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6E1735F-2CA1-FDD8-2755-F267B60A9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1720" y="1932703"/>
            <a:ext cx="2205717" cy="434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59F1B68-9A6B-B3E4-9B82-ECC7296DD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565" y="1932703"/>
            <a:ext cx="2208731" cy="434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F86F434-9AB3-AB1E-C7DD-1989E35BC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6772" y="1932703"/>
            <a:ext cx="2208731" cy="434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7595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0A286CFD-8258-6D5E-39CF-18258F1451D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38198" y="1671791"/>
            <a:ext cx="10404768" cy="951335"/>
          </a:xfrm>
          <a:prstGeom prst="rect">
            <a:avLst/>
          </a:prstGeom>
          <a:solidFill>
            <a:srgbClr val="333C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9C22B1A8-71FB-A69A-B944-57EB0432C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1305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333C4F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진행 상황 </a:t>
            </a:r>
            <a:r>
              <a:rPr lang="en-US" altLang="ko-KR" sz="3200" dirty="0">
                <a:solidFill>
                  <a:srgbClr val="333C4F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– </a:t>
            </a:r>
            <a:r>
              <a:rPr lang="ko-KR" altLang="en-US" sz="3200" dirty="0">
                <a:solidFill>
                  <a:srgbClr val="333C4F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포지션별 구체화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D9F8A22-7DF4-E6F6-BE56-F5C4A8C0D7D9}"/>
              </a:ext>
            </a:extLst>
          </p:cNvPr>
          <p:cNvCxnSpPr/>
          <p:nvPr/>
        </p:nvCxnSpPr>
        <p:spPr>
          <a:xfrm>
            <a:off x="235527" y="365125"/>
            <a:ext cx="11720945" cy="0"/>
          </a:xfrm>
          <a:prstGeom prst="line">
            <a:avLst/>
          </a:prstGeom>
          <a:ln w="76200">
            <a:solidFill>
              <a:srgbClr val="333C4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36328E4-491E-35BA-29FF-1FBA47A3A587}"/>
              </a:ext>
            </a:extLst>
          </p:cNvPr>
          <p:cNvSpPr/>
          <p:nvPr/>
        </p:nvSpPr>
        <p:spPr>
          <a:xfrm>
            <a:off x="838198" y="2623129"/>
            <a:ext cx="4729018" cy="3223491"/>
          </a:xfrm>
          <a:prstGeom prst="roundRect">
            <a:avLst>
              <a:gd name="adj" fmla="val 0"/>
            </a:avLst>
          </a:prstGeom>
          <a:solidFill>
            <a:srgbClr val="CCD3D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E587B9-4EC8-9066-B6EB-D6757C400B45}"/>
              </a:ext>
            </a:extLst>
          </p:cNvPr>
          <p:cNvSpPr txBox="1"/>
          <p:nvPr/>
        </p:nvSpPr>
        <p:spPr>
          <a:xfrm>
            <a:off x="1336963" y="1885848"/>
            <a:ext cx="3583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err="1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프론트엔드</a:t>
            </a:r>
            <a:endParaRPr lang="en-US" altLang="ko-KR" sz="2800" dirty="0">
              <a:solidFill>
                <a:schemeClr val="bg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19C185-9E63-A013-456E-40A3868C8F6A}"/>
              </a:ext>
            </a:extLst>
          </p:cNvPr>
          <p:cNvSpPr txBox="1"/>
          <p:nvPr/>
        </p:nvSpPr>
        <p:spPr>
          <a:xfrm>
            <a:off x="1302324" y="2837184"/>
            <a:ext cx="43434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rgbClr val="484D64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UI </a:t>
            </a:r>
            <a:r>
              <a:rPr lang="ko-KR" altLang="en-US" sz="2000" dirty="0">
                <a:solidFill>
                  <a:srgbClr val="484D64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레이아웃 배치관</a:t>
            </a:r>
            <a:endParaRPr lang="en-US" altLang="ko-KR" sz="2000" dirty="0">
              <a:solidFill>
                <a:srgbClr val="484D64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rgbClr val="484D64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피그마</a:t>
            </a:r>
            <a:r>
              <a:rPr lang="en-US" altLang="ko-KR" dirty="0">
                <a:solidFill>
                  <a:srgbClr val="484D64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(Figma) </a:t>
            </a:r>
            <a:r>
              <a:rPr lang="ko-KR" altLang="en-US" dirty="0">
                <a:solidFill>
                  <a:srgbClr val="484D64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이용</a:t>
            </a:r>
            <a:endParaRPr lang="en-US" altLang="ko-KR" dirty="0">
              <a:solidFill>
                <a:srgbClr val="484D64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484D64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Java</a:t>
            </a:r>
            <a:r>
              <a:rPr lang="ko-KR" altLang="en-US" sz="2000" dirty="0">
                <a:solidFill>
                  <a:srgbClr val="484D64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endParaRPr lang="en-US" altLang="ko-KR" sz="2000" dirty="0">
              <a:solidFill>
                <a:srgbClr val="484D64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rgbClr val="484D64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rgbClr val="484D64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색상 테마 다양화</a:t>
            </a:r>
            <a:r>
              <a:rPr lang="en-US" altLang="ko-KR" sz="2000" dirty="0">
                <a:solidFill>
                  <a:srgbClr val="484D64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rgbClr val="484D64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rgbClr val="484D64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UX</a:t>
            </a:r>
            <a:r>
              <a:rPr lang="ko-KR" altLang="en-US" sz="2000" dirty="0">
                <a:solidFill>
                  <a:srgbClr val="484D64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편의성 개선</a:t>
            </a:r>
            <a:endParaRPr lang="en-US" altLang="ko-KR" sz="2000" dirty="0">
              <a:solidFill>
                <a:srgbClr val="484D64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rgbClr val="484D64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rgbClr val="484D64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반응형 디자인 설계 </a:t>
            </a:r>
            <a:endParaRPr lang="en-US" altLang="ko-KR" sz="2000" dirty="0">
              <a:solidFill>
                <a:srgbClr val="484D64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484D64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1C0C686-2F00-DD29-5E98-D2268610C6C1}"/>
              </a:ext>
            </a:extLst>
          </p:cNvPr>
          <p:cNvSpPr/>
          <p:nvPr/>
        </p:nvSpPr>
        <p:spPr>
          <a:xfrm>
            <a:off x="5567215" y="2623128"/>
            <a:ext cx="5675751" cy="3223491"/>
          </a:xfrm>
          <a:prstGeom prst="roundRect">
            <a:avLst>
              <a:gd name="adj" fmla="val 0"/>
            </a:avLst>
          </a:prstGeom>
          <a:solidFill>
            <a:srgbClr val="CCD3D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07C574-A6A7-8D07-62FA-D0EA77D4213E}"/>
              </a:ext>
            </a:extLst>
          </p:cNvPr>
          <p:cNvSpPr txBox="1"/>
          <p:nvPr/>
        </p:nvSpPr>
        <p:spPr>
          <a:xfrm>
            <a:off x="7012711" y="1885848"/>
            <a:ext cx="3583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err="1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백엔드</a:t>
            </a:r>
            <a:endParaRPr lang="en-US" altLang="ko-KR" sz="2800" dirty="0">
              <a:solidFill>
                <a:schemeClr val="bg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896651-9033-C9DC-12C4-71351FF7017A}"/>
              </a:ext>
            </a:extLst>
          </p:cNvPr>
          <p:cNvSpPr txBox="1"/>
          <p:nvPr/>
        </p:nvSpPr>
        <p:spPr>
          <a:xfrm>
            <a:off x="6504711" y="3182032"/>
            <a:ext cx="45812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rgbClr val="484D64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어플 내 서버 구축</a:t>
            </a:r>
            <a:endParaRPr lang="en-US" altLang="ko-KR" sz="2000" dirty="0">
              <a:solidFill>
                <a:srgbClr val="484D64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484D64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java spring boot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rgbClr val="484D64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rgbClr val="484D64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알람 서비스 구현</a:t>
            </a:r>
            <a:endParaRPr lang="en-US" altLang="ko-KR" sz="2000" dirty="0">
              <a:solidFill>
                <a:srgbClr val="484D64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rgbClr val="484D64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rgbClr val="484D64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DBMS</a:t>
            </a:r>
            <a:r>
              <a:rPr lang="ko-KR" altLang="en-US" sz="2000" dirty="0">
                <a:solidFill>
                  <a:srgbClr val="484D64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는 </a:t>
            </a:r>
            <a:r>
              <a:rPr lang="en-US" altLang="ko-KR" sz="2000" dirty="0">
                <a:solidFill>
                  <a:srgbClr val="484D64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MSSQL</a:t>
            </a:r>
            <a:r>
              <a:rPr lang="ko-KR" altLang="en-US" sz="2000" dirty="0">
                <a:solidFill>
                  <a:srgbClr val="484D64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로 진행</a:t>
            </a:r>
            <a:endParaRPr lang="en-US" altLang="ko-KR" sz="2000" dirty="0">
              <a:solidFill>
                <a:srgbClr val="484D64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rgbClr val="484D64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06124E3-10B6-CC7E-8554-877A46D13E23}"/>
              </a:ext>
            </a:extLst>
          </p:cNvPr>
          <p:cNvCxnSpPr>
            <a:stCxn id="12" idx="0"/>
          </p:cNvCxnSpPr>
          <p:nvPr/>
        </p:nvCxnSpPr>
        <p:spPr>
          <a:xfrm flipH="1">
            <a:off x="6031345" y="1671791"/>
            <a:ext cx="9237" cy="4174826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143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344</Words>
  <Application>Microsoft Office PowerPoint</Application>
  <PresentationFormat>와이드스크린</PresentationFormat>
  <Paragraphs>119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3" baseType="lpstr">
      <vt:lpstr>위메프OTF Bold</vt:lpstr>
      <vt:lpstr>Arial</vt:lpstr>
      <vt:lpstr>한컴 울주 천전리 각석체</vt:lpstr>
      <vt:lpstr>Pretendard ExtraBold</vt:lpstr>
      <vt:lpstr>Pretendard SemiBold</vt:lpstr>
      <vt:lpstr>맑은 고딕</vt:lpstr>
      <vt:lpstr>KoPub돋움체 Medium</vt:lpstr>
      <vt:lpstr>KoPubWorld돋움체 Medium</vt:lpstr>
      <vt:lpstr>Wingdings</vt:lpstr>
      <vt:lpstr>Y 너만을 비춤체OTF</vt:lpstr>
      <vt:lpstr>Office 테마</vt:lpstr>
      <vt:lpstr>캘린더형 복약기 모니터링 앱  </vt:lpstr>
      <vt:lpstr>목차</vt:lpstr>
      <vt:lpstr>수행 배경 및 목표 </vt:lpstr>
      <vt:lpstr>전체 시스템 구조도</vt:lpstr>
      <vt:lpstr>요구분석 및 정의 – 요구사항 명세서</vt:lpstr>
      <vt:lpstr>요구분석 및 정의 – usecase diagram</vt:lpstr>
      <vt:lpstr>진행 상황</vt:lpstr>
      <vt:lpstr>진행 상황 – 프로토타입 분석</vt:lpstr>
      <vt:lpstr>진행 상황 – 포지션별 구체화</vt:lpstr>
      <vt:lpstr>이슈 사항</vt:lpstr>
      <vt:lpstr>향후 일정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민서 곽</dc:creator>
  <cp:lastModifiedBy>이현성</cp:lastModifiedBy>
  <cp:revision>15</cp:revision>
  <dcterms:created xsi:type="dcterms:W3CDTF">2024-09-21T09:06:22Z</dcterms:created>
  <dcterms:modified xsi:type="dcterms:W3CDTF">2024-09-22T12:29:51Z</dcterms:modified>
</cp:coreProperties>
</file>