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64" r:id="rId5"/>
    <p:sldId id="256" r:id="rId6"/>
    <p:sldId id="258" r:id="rId7"/>
    <p:sldId id="263" r:id="rId8"/>
    <p:sldId id="259" r:id="rId9"/>
    <p:sldId id="260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82B4"/>
    <a:srgbClr val="EAF0FA"/>
    <a:srgbClr val="000080"/>
    <a:srgbClr val="4169E1"/>
    <a:srgbClr val="F4F6FA"/>
    <a:srgbClr val="D0D9F2"/>
    <a:srgbClr val="D8E2F0"/>
    <a:srgbClr val="E3E4FA"/>
    <a:srgbClr val="D8BFD8"/>
    <a:srgbClr val="E6E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C2D74-6B48-49B6-886C-368B0B67117F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7194C-4BB7-4A06-9B5A-70ADC66A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940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7194C-4BB7-4A06-9B5A-70ADC66AB65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180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7194C-4BB7-4A06-9B5A-70ADC66AB65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737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7194C-4BB7-4A06-9B5A-70ADC66AB65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835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7194C-4BB7-4A06-9B5A-70ADC66AB65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859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7194C-4BB7-4A06-9B5A-70ADC66AB65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568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7194C-4BB7-4A06-9B5A-70ADC66AB65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346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7194C-4BB7-4A06-9B5A-70ADC66AB65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23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FCF70-E81F-4877-B769-7CBD08F59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EC6615-E6EE-9996-EB91-9631AE910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3A5D8B-7925-5B5F-D4D0-861D5C6C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CC05-B3A9-4C95-A65E-BE15E1D1484A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79380-1DE3-33BE-9648-0C452D71D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617A7-A5D8-3FE3-0FA2-91F4DAE79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EE59-DB84-47FD-AA35-671BCE157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645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569A4-0EBC-8F13-176F-34FAE45F8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39DFF0-FCD5-F97E-F169-A6D656D0D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E1FAF4-9D1C-8C08-884C-C7F5128ED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CC05-B3A9-4C95-A65E-BE15E1D1484A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19D72-8FB2-4526-1FBE-26A088EEC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10846-5C47-6E61-DBB6-5E77C33EB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EE59-DB84-47FD-AA35-671BCE157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86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1AF26-AD57-ACB3-FECF-0B155AEAF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C2F81B-56B5-8AC8-32CC-312FD48FE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64A78-3D94-4E26-EAD5-EF5DCECC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CC05-B3A9-4C95-A65E-BE15E1D1484A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7E13A9-4091-E9FE-F0AB-35F6B8F59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D3F91B-C5E4-E44D-30B4-D0F97F66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EE59-DB84-47FD-AA35-671BCE157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03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E1304-AF17-6C63-EBFF-4E23C513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013FCE-5D72-645D-F04B-1AB9A812A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8B833-35B5-4E0D-1064-20830E381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CC05-B3A9-4C95-A65E-BE15E1D1484A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AAB31D-6A41-A3E6-D57F-35DE0CEF6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84CFAD-F2D0-7588-7EA6-31186327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EE59-DB84-47FD-AA35-671BCE157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39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49864-994A-EDA9-01E7-716DB4B60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19222C-5C17-9A1D-0415-C200367B4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F55F96-40AD-BA5A-E809-FC30C21D5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CC05-B3A9-4C95-A65E-BE15E1D1484A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98D276-4261-2DEA-FFAC-9A889D93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65A15-1E4E-0B7B-192C-FE576E134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EE59-DB84-47FD-AA35-671BCE157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12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60224-CA00-E555-93DA-D49BB2FA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CD3B5C-FD57-E5FE-5E75-47C0F9671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CEF73E-E11A-62B0-7138-B688068D1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DBF44B-8813-E27E-83DE-7E75311F6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CC05-B3A9-4C95-A65E-BE15E1D1484A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EBB8B9-FFF5-62C7-644E-D4BF237F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2687F6-1097-F0C8-4813-587CF5865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EE59-DB84-47FD-AA35-671BCE157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02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9F7C8-574E-9BF6-1B00-82BC511F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5E7F1-505D-1456-F99C-B466C6424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7F0DF9-CD27-AA49-C962-5C3A39527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182C25-DBFA-E722-E0EE-2337678A6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50E4AA-3885-2045-519A-1219FCE9A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927E08-6700-A96D-1DD4-2EFD77C1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CC05-B3A9-4C95-A65E-BE15E1D1484A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E77268-24A9-BEC2-9EF0-E53ABBA3A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E99CD6-07BF-3A59-E486-9F9EE3C8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EE59-DB84-47FD-AA35-671BCE157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52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01862-3D5E-6188-EEA3-9E20D9E28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B59368-0E96-FADA-1999-C09B9B6C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CC05-B3A9-4C95-A65E-BE15E1D1484A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3E75FD-C82B-3179-6094-C91EB8AE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5892CC-0A3F-3643-D921-49C44EA5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EE59-DB84-47FD-AA35-671BCE157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12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E65249-3746-7795-5516-3015CAF3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CC05-B3A9-4C95-A65E-BE15E1D1484A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527EA7-698F-75E8-9326-F3B016ED3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09E675-A7E4-65B9-6AEC-11BB6E15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EE59-DB84-47FD-AA35-671BCE157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56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067DA-9C9B-4F56-99A2-F072EF510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28D9D8-C5C1-2EAA-18A6-8A0943DB9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62CD4-DD95-6AAA-4EE7-5F973893D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3929B-C76E-EB5E-BE03-ECB8EAF8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CC05-B3A9-4C95-A65E-BE15E1D1484A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FF494A-36DD-AA46-7DD4-ED60902F7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6DF31D-26A9-5B64-1C76-3077C20F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EE59-DB84-47FD-AA35-671BCE157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94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DDF1A-EAE8-CFC3-01A5-12ED8AC03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19D255-2809-3DFD-4503-591E0188E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7F977D-D466-696C-E3BD-EE25E6D30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DE2C3F-519F-AAF6-438F-66EB5B10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CC05-B3A9-4C95-A65E-BE15E1D1484A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45405D-80B0-82D6-D91C-EAEC89DE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92A88F-00E8-58BC-CADE-10201425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EE59-DB84-47FD-AA35-671BCE157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7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91E6CC-94F9-E4D4-F4BB-501B5D385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D5CD7-D145-7286-1E9F-E5D3FF454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1EB9A3-05B8-3406-D228-FEAD777EC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55CC05-B3A9-4C95-A65E-BE15E1D1484A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1A7D1F-1B0F-1B80-49E3-26C5F73D7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83CC9-D75A-4BCD-64B4-311E35A6C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C6EE59-DB84-47FD-AA35-671BCE157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20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6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29C936-F280-CF06-8429-78E56D7055C2}"/>
              </a:ext>
            </a:extLst>
          </p:cNvPr>
          <p:cNvSpPr/>
          <p:nvPr/>
        </p:nvSpPr>
        <p:spPr>
          <a:xfrm>
            <a:off x="212435" y="203199"/>
            <a:ext cx="11757892" cy="6456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7EBF5-AE78-A8B5-896E-BAEB680BFD48}"/>
              </a:ext>
            </a:extLst>
          </p:cNvPr>
          <p:cNvSpPr txBox="1"/>
          <p:nvPr/>
        </p:nvSpPr>
        <p:spPr>
          <a:xfrm>
            <a:off x="481243" y="2407074"/>
            <a:ext cx="11220276" cy="3567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캘린더형 </a:t>
            </a:r>
            <a:r>
              <a:rPr lang="ko-KR" altLang="en-US" sz="4800" b="1" dirty="0" err="1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복약기</a:t>
            </a:r>
            <a:r>
              <a:rPr lang="ko-KR" altLang="en-US" sz="4800" b="1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 모니터링 앱 </a:t>
            </a:r>
            <a:endParaRPr lang="en-US" altLang="ko-KR" sz="4800" b="1" dirty="0">
              <a:latin typeface="한컴 울주 천전리 각석체" panose="020B0503000000000000" pitchFamily="50" charset="-127"/>
              <a:ea typeface="한컴 울주 천전리 각석체" panose="020B0503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rgbClr val="4682B4"/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개발 계획</a:t>
            </a:r>
            <a:endParaRPr lang="en-US" altLang="ko-KR" sz="3200" dirty="0">
              <a:ln>
                <a:solidFill>
                  <a:srgbClr val="4682B4">
                    <a:alpha val="0"/>
                  </a:srgbClr>
                </a:solidFill>
              </a:ln>
              <a:solidFill>
                <a:srgbClr val="4682B4"/>
              </a:solidFill>
              <a:latin typeface="한컴 울주 천전리 각석체" panose="020B0503000000000000" pitchFamily="50" charset="-127"/>
              <a:ea typeface="한컴 울주 천전리 각석체" panose="020B0503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n>
                <a:solidFill>
                  <a:srgbClr val="4682B4">
                    <a:alpha val="0"/>
                  </a:srgbClr>
                </a:solidFill>
              </a:ln>
              <a:latin typeface="한컴 울주 천전리 각석체" panose="020B0503000000000000" pitchFamily="50" charset="-127"/>
              <a:ea typeface="한컴 울주 천전리 각석체" panose="020B0503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3</a:t>
            </a:r>
            <a:r>
              <a:rPr lang="ko-KR" altLang="en-US" sz="140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조</a:t>
            </a:r>
            <a:endParaRPr lang="en-US" altLang="ko-KR" sz="1400" dirty="0">
              <a:ln>
                <a:solidFill>
                  <a:srgbClr val="4682B4">
                    <a:alpha val="0"/>
                  </a:srgbClr>
                </a:solidFill>
              </a:ln>
              <a:latin typeface="한컴 울주 천전리 각석체" panose="020B0503000000000000" pitchFamily="50" charset="-127"/>
              <a:ea typeface="한컴 울주 천전리 각석체" panose="020B0503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곽민서</a:t>
            </a:r>
            <a:endParaRPr lang="en-US" altLang="ko-KR" sz="1400" dirty="0">
              <a:ln>
                <a:solidFill>
                  <a:srgbClr val="4682B4">
                    <a:alpha val="0"/>
                  </a:srgbClr>
                </a:solidFill>
              </a:ln>
              <a:latin typeface="한컴 울주 천전리 각석체" panose="020B0503000000000000" pitchFamily="50" charset="-127"/>
              <a:ea typeface="한컴 울주 천전리 각석체" panose="020B0503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ln>
                  <a:solidFill>
                    <a:srgbClr val="4682B4">
                      <a:alpha val="0"/>
                    </a:srgbClr>
                  </a:solidFill>
                </a:ln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구교웅</a:t>
            </a:r>
            <a:endParaRPr lang="en-US" altLang="ko-KR" sz="1400" dirty="0">
              <a:ln>
                <a:solidFill>
                  <a:srgbClr val="4682B4">
                    <a:alpha val="0"/>
                  </a:srgbClr>
                </a:solidFill>
              </a:ln>
              <a:latin typeface="한컴 울주 천전리 각석체" panose="020B0503000000000000" pitchFamily="50" charset="-127"/>
              <a:ea typeface="한컴 울주 천전리 각석체" panose="020B0503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ln>
                  <a:solidFill>
                    <a:srgbClr val="4682B4">
                      <a:alpha val="0"/>
                    </a:srgbClr>
                  </a:solidFill>
                </a:ln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김성덕</a:t>
            </a:r>
            <a:endParaRPr lang="en-US" altLang="ko-KR" sz="1400" dirty="0">
              <a:ln>
                <a:solidFill>
                  <a:srgbClr val="4682B4">
                    <a:alpha val="0"/>
                  </a:srgbClr>
                </a:solidFill>
              </a:ln>
              <a:latin typeface="한컴 울주 천전리 각석체" panose="020B0503000000000000" pitchFamily="50" charset="-127"/>
              <a:ea typeface="한컴 울주 천전리 각석체" panose="020B0503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이현성</a:t>
            </a:r>
          </a:p>
        </p:txBody>
      </p:sp>
    </p:spTree>
    <p:extLst>
      <p:ext uri="{BB962C8B-B14F-4D97-AF65-F5344CB8AC3E}">
        <p14:creationId xmlns:p14="http://schemas.microsoft.com/office/powerpoint/2010/main" val="232101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6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29C936-F280-CF06-8429-78E56D7055C2}"/>
              </a:ext>
            </a:extLst>
          </p:cNvPr>
          <p:cNvSpPr/>
          <p:nvPr/>
        </p:nvSpPr>
        <p:spPr>
          <a:xfrm>
            <a:off x="212435" y="203199"/>
            <a:ext cx="11757892" cy="6456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4142D6C-9477-415C-27A9-BB88FA528248}"/>
              </a:ext>
            </a:extLst>
          </p:cNvPr>
          <p:cNvSpPr/>
          <p:nvPr/>
        </p:nvSpPr>
        <p:spPr>
          <a:xfrm>
            <a:off x="1126829" y="2581501"/>
            <a:ext cx="4701315" cy="2937289"/>
          </a:xfrm>
          <a:prstGeom prst="roundRect">
            <a:avLst>
              <a:gd name="adj" fmla="val 6604"/>
            </a:avLst>
          </a:prstGeom>
          <a:solidFill>
            <a:srgbClr val="EAF0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190B042-D314-750F-1156-4DC0143484B7}"/>
              </a:ext>
            </a:extLst>
          </p:cNvPr>
          <p:cNvCxnSpPr>
            <a:cxnSpLocks/>
          </p:cNvCxnSpPr>
          <p:nvPr/>
        </p:nvCxnSpPr>
        <p:spPr>
          <a:xfrm>
            <a:off x="628073" y="1440873"/>
            <a:ext cx="10871200" cy="0"/>
          </a:xfrm>
          <a:prstGeom prst="line">
            <a:avLst/>
          </a:prstGeom>
          <a:ln>
            <a:solidFill>
              <a:srgbClr val="4169E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DF23B7-6EAD-4465-FBAC-9D1B96F1A12D}"/>
              </a:ext>
            </a:extLst>
          </p:cNvPr>
          <p:cNvSpPr txBox="1"/>
          <p:nvPr/>
        </p:nvSpPr>
        <p:spPr>
          <a:xfrm>
            <a:off x="1450111" y="640562"/>
            <a:ext cx="4193309" cy="523220"/>
          </a:xfrm>
          <a:prstGeom prst="rect">
            <a:avLst/>
          </a:prstGeom>
          <a:noFill/>
          <a:ln>
            <a:solidFill>
              <a:srgbClr val="4169E1">
                <a:alpha val="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과제 목적 및 필요성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F05E80-2E2C-7AD5-04FD-8234CC742671}"/>
              </a:ext>
            </a:extLst>
          </p:cNvPr>
          <p:cNvSpPr txBox="1"/>
          <p:nvPr/>
        </p:nvSpPr>
        <p:spPr>
          <a:xfrm>
            <a:off x="628073" y="406538"/>
            <a:ext cx="1293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000080"/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01</a:t>
            </a:r>
            <a:endParaRPr lang="ko-KR" altLang="en-US" sz="4800" b="1" dirty="0">
              <a:solidFill>
                <a:srgbClr val="000080"/>
              </a:solidFill>
              <a:latin typeface="한컴 울주 천전리 각석체" panose="020B0503000000000000" pitchFamily="50" charset="-127"/>
              <a:ea typeface="한컴 울주 천전리 각석체" panose="020B0503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DCE737-513C-9E83-1F02-5F78DC332C3E}"/>
              </a:ext>
            </a:extLst>
          </p:cNvPr>
          <p:cNvSpPr txBox="1"/>
          <p:nvPr/>
        </p:nvSpPr>
        <p:spPr>
          <a:xfrm>
            <a:off x="2932540" y="2041979"/>
            <a:ext cx="108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0080"/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목적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42DF09-AEDC-7676-C798-E2AC5C1CE3B6}"/>
              </a:ext>
            </a:extLst>
          </p:cNvPr>
          <p:cNvSpPr txBox="1"/>
          <p:nvPr/>
        </p:nvSpPr>
        <p:spPr>
          <a:xfrm>
            <a:off x="8169571" y="2041979"/>
            <a:ext cx="108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0080"/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필요성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42E649-1004-4990-EB39-EB3AABDA54BF}"/>
              </a:ext>
            </a:extLst>
          </p:cNvPr>
          <p:cNvSpPr txBox="1"/>
          <p:nvPr/>
        </p:nvSpPr>
        <p:spPr>
          <a:xfrm>
            <a:off x="1380846" y="2976005"/>
            <a:ext cx="4068614" cy="2148280"/>
          </a:xfrm>
          <a:prstGeom prst="rect">
            <a:avLst/>
          </a:prstGeom>
          <a:noFill/>
          <a:ln>
            <a:solidFill>
              <a:srgbClr val="4682B4">
                <a:alpha val="0"/>
              </a:srgb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spc="-150" dirty="0" err="1">
                <a:ln>
                  <a:solidFill>
                    <a:srgbClr val="4682B4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제윤메디컬의</a:t>
            </a:r>
            <a:r>
              <a:rPr lang="ko-KR" altLang="en-US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기존 스마트 약상자는 무게 센서를 통해 복약 여부를 확인</a:t>
            </a:r>
            <a:r>
              <a:rPr lang="en-US" altLang="ko-KR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하지만</a:t>
            </a:r>
            <a:r>
              <a:rPr lang="en-US" altLang="ko-KR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고령자 및 </a:t>
            </a:r>
            <a:r>
              <a:rPr lang="en-US" altLang="ko-KR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 </a:t>
            </a:r>
            <a:r>
              <a:rPr lang="ko-KR" altLang="en-US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기기 사용이 익숙하지 않은</a:t>
            </a:r>
            <a:endParaRPr lang="en-US" altLang="ko-KR" sz="1600" spc="-150" dirty="0">
              <a:ln>
                <a:solidFill>
                  <a:srgbClr val="4682B4">
                    <a:alpha val="0"/>
                  </a:srgbClr>
                </a:solidFill>
              </a:ln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ko-KR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사용자들에게는 이용에 어려움이 있음</a:t>
            </a:r>
            <a:r>
              <a:rPr lang="en-US" altLang="ko-KR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이를 개선하기 위해 캘린더형 </a:t>
            </a:r>
            <a:r>
              <a:rPr lang="ko-KR" altLang="en-US" sz="1600" spc="-150" dirty="0" err="1">
                <a:ln>
                  <a:solidFill>
                    <a:srgbClr val="4682B4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복약기</a:t>
            </a:r>
            <a:r>
              <a:rPr lang="ko-KR" altLang="en-US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모니터링</a:t>
            </a:r>
            <a:endParaRPr lang="en-US" altLang="ko-KR" sz="1600" spc="-150" dirty="0">
              <a:ln>
                <a:solidFill>
                  <a:srgbClr val="4682B4">
                    <a:alpha val="0"/>
                  </a:srgbClr>
                </a:solidFill>
              </a:ln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altLang="ko-KR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en-US" altLang="ko-KR" sz="1400" spc="-150" dirty="0">
                <a:ln>
                  <a:solidFill>
                    <a:srgbClr val="4682B4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spc="-150" dirty="0">
                <a:ln>
                  <a:solidFill>
                    <a:srgbClr val="4682B4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 개발을 목표로 함</a:t>
            </a:r>
            <a:r>
              <a:rPr lang="en-US" altLang="ko-KR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6BDC934-1FFA-6295-A8D7-77718E4F3BE1}"/>
              </a:ext>
            </a:extLst>
          </p:cNvPr>
          <p:cNvSpPr/>
          <p:nvPr/>
        </p:nvSpPr>
        <p:spPr>
          <a:xfrm>
            <a:off x="6363858" y="2581501"/>
            <a:ext cx="4692071" cy="2937289"/>
          </a:xfrm>
          <a:prstGeom prst="roundRect">
            <a:avLst>
              <a:gd name="adj" fmla="val 6604"/>
            </a:avLst>
          </a:prstGeom>
          <a:solidFill>
            <a:srgbClr val="EAF0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E2F9D7-D018-B2DC-6E18-4D4A821645B6}"/>
              </a:ext>
            </a:extLst>
          </p:cNvPr>
          <p:cNvSpPr txBox="1"/>
          <p:nvPr/>
        </p:nvSpPr>
        <p:spPr>
          <a:xfrm>
            <a:off x="6622474" y="3277627"/>
            <a:ext cx="3962399" cy="1403461"/>
          </a:xfrm>
          <a:prstGeom prst="rect">
            <a:avLst/>
          </a:prstGeom>
          <a:noFill/>
          <a:ln>
            <a:solidFill>
              <a:srgbClr val="4682B4">
                <a:alpha val="0"/>
              </a:srgb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기반 서비스는 컴퓨터 사용이 불편한 사용자에게 제약이 있음</a:t>
            </a:r>
            <a:r>
              <a:rPr lang="en-US" altLang="ko-KR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모바일 앱 전환을 통해 더 많은 사용자가 복약 관리를 쉽게 할 수 있도록 접근성 향상이 필요</a:t>
            </a:r>
            <a:r>
              <a:rPr lang="en-US" altLang="ko-KR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834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6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29C936-F280-CF06-8429-78E56D7055C2}"/>
              </a:ext>
            </a:extLst>
          </p:cNvPr>
          <p:cNvSpPr/>
          <p:nvPr/>
        </p:nvSpPr>
        <p:spPr>
          <a:xfrm>
            <a:off x="212435" y="203199"/>
            <a:ext cx="11757892" cy="6456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190B042-D314-750F-1156-4DC0143484B7}"/>
              </a:ext>
            </a:extLst>
          </p:cNvPr>
          <p:cNvCxnSpPr>
            <a:cxnSpLocks/>
          </p:cNvCxnSpPr>
          <p:nvPr/>
        </p:nvCxnSpPr>
        <p:spPr>
          <a:xfrm>
            <a:off x="628073" y="1440873"/>
            <a:ext cx="10871200" cy="0"/>
          </a:xfrm>
          <a:prstGeom prst="line">
            <a:avLst/>
          </a:prstGeom>
          <a:ln>
            <a:solidFill>
              <a:srgbClr val="4169E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DF23B7-6EAD-4465-FBAC-9D1B96F1A12D}"/>
              </a:ext>
            </a:extLst>
          </p:cNvPr>
          <p:cNvSpPr txBox="1"/>
          <p:nvPr/>
        </p:nvSpPr>
        <p:spPr>
          <a:xfrm>
            <a:off x="1450111" y="640562"/>
            <a:ext cx="4193309" cy="523220"/>
          </a:xfrm>
          <a:prstGeom prst="rect">
            <a:avLst/>
          </a:prstGeom>
          <a:noFill/>
          <a:ln>
            <a:solidFill>
              <a:srgbClr val="4169E1">
                <a:alpha val="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과제 내용 및 추진방법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F05E80-2E2C-7AD5-04FD-8234CC742671}"/>
              </a:ext>
            </a:extLst>
          </p:cNvPr>
          <p:cNvSpPr txBox="1"/>
          <p:nvPr/>
        </p:nvSpPr>
        <p:spPr>
          <a:xfrm>
            <a:off x="628073" y="406538"/>
            <a:ext cx="1293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000080"/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02</a:t>
            </a:r>
            <a:endParaRPr lang="ko-KR" altLang="en-US" sz="4800" b="1" dirty="0">
              <a:solidFill>
                <a:srgbClr val="000080"/>
              </a:solidFill>
              <a:latin typeface="한컴 울주 천전리 각석체" panose="020B0503000000000000" pitchFamily="50" charset="-127"/>
              <a:ea typeface="한컴 울주 천전리 각석체" panose="020B05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0D1BB-4CDE-AA44-A5A0-36283C1C1054}"/>
              </a:ext>
            </a:extLst>
          </p:cNvPr>
          <p:cNvSpPr txBox="1"/>
          <p:nvPr/>
        </p:nvSpPr>
        <p:spPr>
          <a:xfrm>
            <a:off x="4779818" y="2032124"/>
            <a:ext cx="2632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0080"/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요구 기능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BC64346-66B3-C2BD-E1CA-3CA7779DD983}"/>
              </a:ext>
            </a:extLst>
          </p:cNvPr>
          <p:cNvSpPr/>
          <p:nvPr/>
        </p:nvSpPr>
        <p:spPr>
          <a:xfrm>
            <a:off x="1366185" y="2708605"/>
            <a:ext cx="3048797" cy="1161428"/>
          </a:xfrm>
          <a:prstGeom prst="roundRect">
            <a:avLst>
              <a:gd name="adj" fmla="val 9510"/>
            </a:avLst>
          </a:prstGeom>
          <a:solidFill>
            <a:srgbClr val="EAF0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33E389B-C161-7CFE-DED4-000166DDFF54}"/>
              </a:ext>
            </a:extLst>
          </p:cNvPr>
          <p:cNvGrpSpPr/>
          <p:nvPr/>
        </p:nvGrpSpPr>
        <p:grpSpPr>
          <a:xfrm>
            <a:off x="3513724" y="2919859"/>
            <a:ext cx="738909" cy="738909"/>
            <a:chOff x="511448" y="2708604"/>
            <a:chExt cx="1162606" cy="1162606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085D55E-B618-08A4-08B6-94825AC00CC5}"/>
                </a:ext>
              </a:extLst>
            </p:cNvPr>
            <p:cNvSpPr/>
            <p:nvPr/>
          </p:nvSpPr>
          <p:spPr>
            <a:xfrm>
              <a:off x="511448" y="2708604"/>
              <a:ext cx="1162606" cy="1162606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래픽 3" descr="말풍선 단색으로 채워진">
              <a:extLst>
                <a:ext uri="{FF2B5EF4-FFF2-40B4-BE49-F238E27FC236}">
                  <a16:creationId xmlns:a16="http://schemas.microsoft.com/office/drawing/2014/main" id="{E0733203-30FA-3480-F545-BA7DB81CD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5295" y="2908274"/>
              <a:ext cx="854913" cy="854913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29B9DBC-3E3B-4AB1-0145-A4637C1D5730}"/>
              </a:ext>
            </a:extLst>
          </p:cNvPr>
          <p:cNvSpPr txBox="1"/>
          <p:nvPr/>
        </p:nvSpPr>
        <p:spPr>
          <a:xfrm>
            <a:off x="1450110" y="3120038"/>
            <a:ext cx="1935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  SMS</a:t>
            </a:r>
            <a:r>
              <a:rPr lang="ko-KR" altLang="en-US" sz="1600" spc="-15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 알림 연동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F6F0478-8712-37E3-0084-CE50C7EC8F5C}"/>
              </a:ext>
            </a:extLst>
          </p:cNvPr>
          <p:cNvSpPr/>
          <p:nvPr/>
        </p:nvSpPr>
        <p:spPr>
          <a:xfrm>
            <a:off x="1366185" y="4014471"/>
            <a:ext cx="3048797" cy="1161428"/>
          </a:xfrm>
          <a:prstGeom prst="roundRect">
            <a:avLst>
              <a:gd name="adj" fmla="val 9510"/>
            </a:avLst>
          </a:prstGeom>
          <a:solidFill>
            <a:srgbClr val="EAF0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1D8C231-2354-AAA3-F0EE-A3B90CB3E0DB}"/>
              </a:ext>
            </a:extLst>
          </p:cNvPr>
          <p:cNvSpPr/>
          <p:nvPr/>
        </p:nvSpPr>
        <p:spPr>
          <a:xfrm>
            <a:off x="3524585" y="4225727"/>
            <a:ext cx="738909" cy="73890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04C406-C84B-6FCF-D713-7A785EA35C03}"/>
              </a:ext>
            </a:extLst>
          </p:cNvPr>
          <p:cNvSpPr txBox="1"/>
          <p:nvPr/>
        </p:nvSpPr>
        <p:spPr>
          <a:xfrm>
            <a:off x="1464283" y="4425904"/>
            <a:ext cx="1935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  블루투스 통신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4C15CCD-698D-A1CF-5FE8-4EA2DABC0DAC}"/>
              </a:ext>
            </a:extLst>
          </p:cNvPr>
          <p:cNvSpPr/>
          <p:nvPr/>
        </p:nvSpPr>
        <p:spPr>
          <a:xfrm>
            <a:off x="4571603" y="2708605"/>
            <a:ext cx="3048797" cy="1161428"/>
          </a:xfrm>
          <a:prstGeom prst="roundRect">
            <a:avLst>
              <a:gd name="adj" fmla="val 9510"/>
            </a:avLst>
          </a:prstGeom>
          <a:solidFill>
            <a:srgbClr val="EAF0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A7AC5B2-563E-B271-A1A1-9C036E8AC669}"/>
              </a:ext>
            </a:extLst>
          </p:cNvPr>
          <p:cNvSpPr/>
          <p:nvPr/>
        </p:nvSpPr>
        <p:spPr>
          <a:xfrm>
            <a:off x="6744055" y="2948982"/>
            <a:ext cx="738909" cy="73890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353364-CD49-CDB1-AEFC-F85DA76B513F}"/>
              </a:ext>
            </a:extLst>
          </p:cNvPr>
          <p:cNvSpPr txBox="1"/>
          <p:nvPr/>
        </p:nvSpPr>
        <p:spPr>
          <a:xfrm>
            <a:off x="4655528" y="3120038"/>
            <a:ext cx="1935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  외부 </a:t>
            </a:r>
            <a:r>
              <a:rPr lang="en-US" altLang="ko-KR" sz="1600" spc="-15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DB </a:t>
            </a:r>
            <a:r>
              <a:rPr lang="ko-KR" altLang="en-US" sz="1600" spc="-15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연결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680E981-B848-3451-13B2-0A46383CCD85}"/>
              </a:ext>
            </a:extLst>
          </p:cNvPr>
          <p:cNvSpPr/>
          <p:nvPr/>
        </p:nvSpPr>
        <p:spPr>
          <a:xfrm>
            <a:off x="4571603" y="4014471"/>
            <a:ext cx="3048797" cy="1161428"/>
          </a:xfrm>
          <a:prstGeom prst="roundRect">
            <a:avLst>
              <a:gd name="adj" fmla="val 9510"/>
            </a:avLst>
          </a:prstGeom>
          <a:solidFill>
            <a:srgbClr val="EAF0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5829C6D-8716-5148-33CF-DE3CC40ECC13}"/>
              </a:ext>
            </a:extLst>
          </p:cNvPr>
          <p:cNvSpPr/>
          <p:nvPr/>
        </p:nvSpPr>
        <p:spPr>
          <a:xfrm>
            <a:off x="6744054" y="4225727"/>
            <a:ext cx="738909" cy="73890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4D1F8D-ECA7-EC83-661D-B593F4F8FEB2}"/>
              </a:ext>
            </a:extLst>
          </p:cNvPr>
          <p:cNvSpPr txBox="1"/>
          <p:nvPr/>
        </p:nvSpPr>
        <p:spPr>
          <a:xfrm>
            <a:off x="4571600" y="4423866"/>
            <a:ext cx="2074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ko-KR" altLang="en-US" sz="1600" spc="-150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복약순응률</a:t>
            </a:r>
            <a:r>
              <a:rPr lang="ko-KR" altLang="en-US" sz="1600" spc="-15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 모니터링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934D0965-150B-1CD5-87BD-C61444EABFDB}"/>
              </a:ext>
            </a:extLst>
          </p:cNvPr>
          <p:cNvSpPr/>
          <p:nvPr/>
        </p:nvSpPr>
        <p:spPr>
          <a:xfrm>
            <a:off x="7777018" y="2708605"/>
            <a:ext cx="3048797" cy="1161428"/>
          </a:xfrm>
          <a:prstGeom prst="roundRect">
            <a:avLst>
              <a:gd name="adj" fmla="val 9510"/>
            </a:avLst>
          </a:prstGeom>
          <a:solidFill>
            <a:srgbClr val="EAF0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FE1114A-C57F-037A-EDDF-6BCF133D6C0E}"/>
              </a:ext>
            </a:extLst>
          </p:cNvPr>
          <p:cNvSpPr/>
          <p:nvPr/>
        </p:nvSpPr>
        <p:spPr>
          <a:xfrm>
            <a:off x="9941831" y="2919859"/>
            <a:ext cx="738909" cy="73890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355C796-AF35-3AAE-F9D7-90E458E9FFFA}"/>
              </a:ext>
            </a:extLst>
          </p:cNvPr>
          <p:cNvSpPr txBox="1"/>
          <p:nvPr/>
        </p:nvSpPr>
        <p:spPr>
          <a:xfrm>
            <a:off x="7860943" y="3154503"/>
            <a:ext cx="1935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  로그인 및 회원가입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2506D9E-0BAB-9B13-2646-77EA13854110}"/>
              </a:ext>
            </a:extLst>
          </p:cNvPr>
          <p:cNvSpPr/>
          <p:nvPr/>
        </p:nvSpPr>
        <p:spPr>
          <a:xfrm>
            <a:off x="7777018" y="4014471"/>
            <a:ext cx="3048797" cy="1161428"/>
          </a:xfrm>
          <a:prstGeom prst="roundRect">
            <a:avLst>
              <a:gd name="adj" fmla="val 9510"/>
            </a:avLst>
          </a:prstGeom>
          <a:solidFill>
            <a:srgbClr val="EAF0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A646C9F-0AAD-A5F5-3606-80FC7F0DA65E}"/>
              </a:ext>
            </a:extLst>
          </p:cNvPr>
          <p:cNvSpPr/>
          <p:nvPr/>
        </p:nvSpPr>
        <p:spPr>
          <a:xfrm>
            <a:off x="9941830" y="4242338"/>
            <a:ext cx="738909" cy="73890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15AAC4-E417-505D-6DDF-9F1AE912FFE1}"/>
              </a:ext>
            </a:extLst>
          </p:cNvPr>
          <p:cNvSpPr txBox="1"/>
          <p:nvPr/>
        </p:nvSpPr>
        <p:spPr>
          <a:xfrm>
            <a:off x="7782634" y="4423866"/>
            <a:ext cx="1935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   시스템 </a:t>
            </a:r>
            <a:r>
              <a:rPr lang="en-US" altLang="ko-KR" sz="1600" spc="-15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UI </a:t>
            </a:r>
            <a:r>
              <a:rPr lang="ko-KR" altLang="en-US" sz="1600" spc="-15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디자인</a:t>
            </a:r>
          </a:p>
        </p:txBody>
      </p:sp>
      <p:pic>
        <p:nvPicPr>
          <p:cNvPr id="52" name="그래픽 51" descr="데이터베이스 단색으로 채워진">
            <a:extLst>
              <a:ext uri="{FF2B5EF4-FFF2-40B4-BE49-F238E27FC236}">
                <a16:creationId xmlns:a16="http://schemas.microsoft.com/office/drawing/2014/main" id="{B6DB7DD4-ECBF-B80D-E5AE-EC8D95E71E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34023" y="3038952"/>
            <a:ext cx="551161" cy="551161"/>
          </a:xfrm>
          <a:prstGeom prst="rect">
            <a:avLst/>
          </a:prstGeom>
        </p:spPr>
      </p:pic>
      <p:pic>
        <p:nvPicPr>
          <p:cNvPr id="54" name="그래픽 53" descr="팔로우 단색으로 채워진">
            <a:extLst>
              <a:ext uri="{FF2B5EF4-FFF2-40B4-BE49-F238E27FC236}">
                <a16:creationId xmlns:a16="http://schemas.microsoft.com/office/drawing/2014/main" id="{4756BE5E-612C-675E-0389-93B274AC1D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67266" y="3038952"/>
            <a:ext cx="488036" cy="488036"/>
          </a:xfrm>
          <a:prstGeom prst="rect">
            <a:avLst/>
          </a:prstGeom>
        </p:spPr>
      </p:pic>
      <p:pic>
        <p:nvPicPr>
          <p:cNvPr id="58" name="그래픽 57" descr="UI UX 단색으로 채워진">
            <a:extLst>
              <a:ext uri="{FF2B5EF4-FFF2-40B4-BE49-F238E27FC236}">
                <a16:creationId xmlns:a16="http://schemas.microsoft.com/office/drawing/2014/main" id="{9EA47F7F-ECA2-6C2A-43BA-8D012BA170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98102" y="4383192"/>
            <a:ext cx="457200" cy="4572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C31754-D4B5-A4A4-2A83-854CB69A124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60807" y="4346345"/>
            <a:ext cx="494047" cy="494047"/>
          </a:xfrm>
          <a:prstGeom prst="rect">
            <a:avLst/>
          </a:prstGeom>
        </p:spPr>
      </p:pic>
      <p:pic>
        <p:nvPicPr>
          <p:cNvPr id="70" name="그래픽 69" descr="심장 박동 단색으로 채워진">
            <a:extLst>
              <a:ext uri="{FF2B5EF4-FFF2-40B4-BE49-F238E27FC236}">
                <a16:creationId xmlns:a16="http://schemas.microsoft.com/office/drawing/2014/main" id="{87A58FC2-E84E-EFEE-B4D7-0124ED1F6F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81003" y="438319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4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6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29C936-F280-CF06-8429-78E56D7055C2}"/>
              </a:ext>
            </a:extLst>
          </p:cNvPr>
          <p:cNvSpPr/>
          <p:nvPr/>
        </p:nvSpPr>
        <p:spPr>
          <a:xfrm>
            <a:off x="212435" y="203199"/>
            <a:ext cx="11757892" cy="6456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190B042-D314-750F-1156-4DC0143484B7}"/>
              </a:ext>
            </a:extLst>
          </p:cNvPr>
          <p:cNvCxnSpPr>
            <a:cxnSpLocks/>
          </p:cNvCxnSpPr>
          <p:nvPr/>
        </p:nvCxnSpPr>
        <p:spPr>
          <a:xfrm>
            <a:off x="628073" y="1440873"/>
            <a:ext cx="10871200" cy="0"/>
          </a:xfrm>
          <a:prstGeom prst="line">
            <a:avLst/>
          </a:prstGeom>
          <a:ln>
            <a:solidFill>
              <a:srgbClr val="4169E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DF23B7-6EAD-4465-FBAC-9D1B96F1A12D}"/>
              </a:ext>
            </a:extLst>
          </p:cNvPr>
          <p:cNvSpPr txBox="1"/>
          <p:nvPr/>
        </p:nvSpPr>
        <p:spPr>
          <a:xfrm>
            <a:off x="1450111" y="640562"/>
            <a:ext cx="4193309" cy="523220"/>
          </a:xfrm>
          <a:prstGeom prst="rect">
            <a:avLst/>
          </a:prstGeom>
          <a:noFill/>
          <a:ln>
            <a:solidFill>
              <a:srgbClr val="4169E1">
                <a:alpha val="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과제 내용 및 추진방법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F05E80-2E2C-7AD5-04FD-8234CC742671}"/>
              </a:ext>
            </a:extLst>
          </p:cNvPr>
          <p:cNvSpPr txBox="1"/>
          <p:nvPr/>
        </p:nvSpPr>
        <p:spPr>
          <a:xfrm>
            <a:off x="628073" y="406538"/>
            <a:ext cx="1293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000080"/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02</a:t>
            </a:r>
            <a:endParaRPr lang="ko-KR" altLang="en-US" sz="4800" b="1" dirty="0">
              <a:solidFill>
                <a:srgbClr val="000080"/>
              </a:solidFill>
              <a:latin typeface="한컴 울주 천전리 각석체" panose="020B0503000000000000" pitchFamily="50" charset="-127"/>
              <a:ea typeface="한컴 울주 천전리 각석체" panose="020B0503000000000000" pitchFamily="50" charset="-127"/>
            </a:endParaRPr>
          </a:p>
        </p:txBody>
      </p:sp>
      <p:pic>
        <p:nvPicPr>
          <p:cNvPr id="54" name="그래픽 53" descr="팔로우 단색으로 채워진">
            <a:extLst>
              <a:ext uri="{FF2B5EF4-FFF2-40B4-BE49-F238E27FC236}">
                <a16:creationId xmlns:a16="http://schemas.microsoft.com/office/drawing/2014/main" id="{4756BE5E-612C-675E-0389-93B274AC1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67266" y="3038952"/>
            <a:ext cx="488036" cy="488036"/>
          </a:xfrm>
          <a:prstGeom prst="rect">
            <a:avLst/>
          </a:prstGeom>
        </p:spPr>
      </p:pic>
      <p:pic>
        <p:nvPicPr>
          <p:cNvPr id="58" name="그래픽 57" descr="UI UX 단색으로 채워진">
            <a:extLst>
              <a:ext uri="{FF2B5EF4-FFF2-40B4-BE49-F238E27FC236}">
                <a16:creationId xmlns:a16="http://schemas.microsoft.com/office/drawing/2014/main" id="{9EA47F7F-ECA2-6C2A-43BA-8D012BA170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98102" y="4383192"/>
            <a:ext cx="457200" cy="457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284934-BC76-BD8F-547F-42F318903E58}"/>
              </a:ext>
            </a:extLst>
          </p:cNvPr>
          <p:cNvSpPr txBox="1"/>
          <p:nvPr/>
        </p:nvSpPr>
        <p:spPr>
          <a:xfrm>
            <a:off x="320516" y="1978052"/>
            <a:ext cx="2632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0080"/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개발환경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B051F9D-1AD5-A6AB-F6BE-EB92350B721D}"/>
              </a:ext>
            </a:extLst>
          </p:cNvPr>
          <p:cNvSpPr/>
          <p:nvPr/>
        </p:nvSpPr>
        <p:spPr>
          <a:xfrm>
            <a:off x="1126830" y="2581501"/>
            <a:ext cx="2870135" cy="2937289"/>
          </a:xfrm>
          <a:prstGeom prst="roundRect">
            <a:avLst>
              <a:gd name="adj" fmla="val 16580"/>
            </a:avLst>
          </a:prstGeom>
          <a:solidFill>
            <a:srgbClr val="EAF0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DCAA390-FDB1-1363-9063-958AEA75D0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6698" y="3162420"/>
            <a:ext cx="1777226" cy="17772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94C1365-56BF-A560-A421-F7C51A310862}"/>
              </a:ext>
            </a:extLst>
          </p:cNvPr>
          <p:cNvSpPr txBox="1"/>
          <p:nvPr/>
        </p:nvSpPr>
        <p:spPr>
          <a:xfrm>
            <a:off x="4402058" y="3118260"/>
            <a:ext cx="406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ln>
                  <a:solidFill>
                    <a:srgbClr val="4682B4">
                      <a:alpha val="0"/>
                    </a:srgbClr>
                  </a:solidFill>
                </a:ln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스튜디오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3D725A-F525-2467-3867-E4CD019253A2}"/>
              </a:ext>
            </a:extLst>
          </p:cNvPr>
          <p:cNvSpPr txBox="1"/>
          <p:nvPr/>
        </p:nvSpPr>
        <p:spPr>
          <a:xfrm>
            <a:off x="4402058" y="3524536"/>
            <a:ext cx="5486401" cy="105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구글이 공식 지원하며 안드로이드 앱 개발에 최적화됨</a:t>
            </a:r>
            <a:endParaRPr lang="en-US" altLang="ko-KR" sz="1600" spc="-150" dirty="0">
              <a:ln>
                <a:solidFill>
                  <a:srgbClr val="4682B4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코드 작성</a:t>
            </a:r>
            <a:r>
              <a:rPr lang="en-US" altLang="ko-KR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UI </a:t>
            </a:r>
            <a:r>
              <a:rPr lang="ko-KR" altLang="en-US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디자인</a:t>
            </a:r>
            <a:r>
              <a:rPr lang="en-US" altLang="ko-KR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디버깅</a:t>
            </a:r>
            <a:r>
              <a:rPr lang="en-US" altLang="ko-KR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빌드</a:t>
            </a:r>
            <a:r>
              <a:rPr lang="en-US" altLang="ko-KR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테스트 등</a:t>
            </a:r>
            <a:r>
              <a:rPr lang="en-US" altLang="ko-KR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의 모든 개발 작업을 할 수 있는 통합 개발 환경을 제공함 </a:t>
            </a:r>
          </a:p>
        </p:txBody>
      </p:sp>
    </p:spTree>
    <p:extLst>
      <p:ext uri="{BB962C8B-B14F-4D97-AF65-F5344CB8AC3E}">
        <p14:creationId xmlns:p14="http://schemas.microsoft.com/office/powerpoint/2010/main" val="3121874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6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29C936-F280-CF06-8429-78E56D7055C2}"/>
              </a:ext>
            </a:extLst>
          </p:cNvPr>
          <p:cNvSpPr/>
          <p:nvPr/>
        </p:nvSpPr>
        <p:spPr>
          <a:xfrm>
            <a:off x="212435" y="203199"/>
            <a:ext cx="11757892" cy="6456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190B042-D314-750F-1156-4DC0143484B7}"/>
              </a:ext>
            </a:extLst>
          </p:cNvPr>
          <p:cNvCxnSpPr>
            <a:cxnSpLocks/>
          </p:cNvCxnSpPr>
          <p:nvPr/>
        </p:nvCxnSpPr>
        <p:spPr>
          <a:xfrm>
            <a:off x="628073" y="1440873"/>
            <a:ext cx="10871200" cy="0"/>
          </a:xfrm>
          <a:prstGeom prst="line">
            <a:avLst/>
          </a:prstGeom>
          <a:ln>
            <a:solidFill>
              <a:srgbClr val="4169E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DF23B7-6EAD-4465-FBAC-9D1B96F1A12D}"/>
              </a:ext>
            </a:extLst>
          </p:cNvPr>
          <p:cNvSpPr txBox="1"/>
          <p:nvPr/>
        </p:nvSpPr>
        <p:spPr>
          <a:xfrm>
            <a:off x="1450111" y="640562"/>
            <a:ext cx="4193309" cy="523220"/>
          </a:xfrm>
          <a:prstGeom prst="rect">
            <a:avLst/>
          </a:prstGeom>
          <a:noFill/>
          <a:ln>
            <a:solidFill>
              <a:srgbClr val="4169E1">
                <a:alpha val="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과제 추진 일정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F05E80-2E2C-7AD5-04FD-8234CC742671}"/>
              </a:ext>
            </a:extLst>
          </p:cNvPr>
          <p:cNvSpPr txBox="1"/>
          <p:nvPr/>
        </p:nvSpPr>
        <p:spPr>
          <a:xfrm>
            <a:off x="628073" y="406538"/>
            <a:ext cx="1293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000080"/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03</a:t>
            </a:r>
            <a:endParaRPr lang="ko-KR" altLang="en-US" sz="4800" b="1" dirty="0">
              <a:solidFill>
                <a:srgbClr val="000080"/>
              </a:solidFill>
              <a:latin typeface="한컴 울주 천전리 각석체" panose="020B0503000000000000" pitchFamily="50" charset="-127"/>
              <a:ea typeface="한컴 울주 천전리 각석체" panose="020B0503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AA3FD-0BE1-55AA-B32F-219EEE5ED1D2}"/>
              </a:ext>
            </a:extLst>
          </p:cNvPr>
          <p:cNvSpPr txBox="1"/>
          <p:nvPr/>
        </p:nvSpPr>
        <p:spPr>
          <a:xfrm>
            <a:off x="1123965" y="4820358"/>
            <a:ext cx="90758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계획서 작성</a:t>
            </a:r>
            <a:r>
              <a:rPr lang="en-US" altLang="ko-KR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:	 	09-02 ~ 09-15(2</a:t>
            </a:r>
            <a:r>
              <a:rPr lang="ko-KR" altLang="en-US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주</a:t>
            </a:r>
            <a:r>
              <a:rPr lang="en-US" altLang="ko-KR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요구 분석</a:t>
            </a:r>
            <a:r>
              <a:rPr lang="en-US" altLang="ko-KR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: 		09-16 ~ 09-23(1</a:t>
            </a:r>
            <a:r>
              <a:rPr lang="ko-KR" altLang="en-US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주</a:t>
            </a:r>
            <a:r>
              <a:rPr lang="en-US" altLang="ko-KR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r>
              <a:rPr lang="en-US" altLang="ko-KR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:			09-24 ~ 10-01(1</a:t>
            </a:r>
            <a:r>
              <a:rPr lang="ko-KR" altLang="en-US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주</a:t>
            </a:r>
            <a:r>
              <a:rPr lang="en-US" altLang="ko-KR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r>
              <a:rPr lang="en-US" altLang="ko-KR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: 			10-02 ~ 11-06(5</a:t>
            </a:r>
            <a:r>
              <a:rPr lang="ko-KR" altLang="en-US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주</a:t>
            </a:r>
            <a:r>
              <a:rPr lang="en-US" altLang="ko-KR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테스트 및 기술백서 작성</a:t>
            </a:r>
            <a:r>
              <a:rPr lang="en-US" altLang="ko-KR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: 	11-07 ~ 11-28(3</a:t>
            </a:r>
            <a:r>
              <a:rPr lang="ko-KR" altLang="en-US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주</a:t>
            </a:r>
            <a:r>
              <a:rPr lang="en-US" altLang="ko-KR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7FACE3-0CB6-235A-38F8-7CAC7700B85C}"/>
              </a:ext>
            </a:extLst>
          </p:cNvPr>
          <p:cNvSpPr txBox="1"/>
          <p:nvPr/>
        </p:nvSpPr>
        <p:spPr>
          <a:xfrm>
            <a:off x="412877" y="4351798"/>
            <a:ext cx="2632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0080"/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개발 일정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667CB7-9A03-688B-C70C-7A33E2F79689}"/>
              </a:ext>
            </a:extLst>
          </p:cNvPr>
          <p:cNvSpPr txBox="1"/>
          <p:nvPr/>
        </p:nvSpPr>
        <p:spPr>
          <a:xfrm>
            <a:off x="5376995" y="4420248"/>
            <a:ext cx="2632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0080"/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회의 일정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F78035-AAF7-139A-57E4-7C7F852C8326}"/>
              </a:ext>
            </a:extLst>
          </p:cNvPr>
          <p:cNvSpPr txBox="1"/>
          <p:nvPr/>
        </p:nvSpPr>
        <p:spPr>
          <a:xfrm>
            <a:off x="6082146" y="4829594"/>
            <a:ext cx="4445560" cy="953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목요일 오전 </a:t>
            </a:r>
            <a:r>
              <a:rPr lang="en-US" altLang="ko-KR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시 주간회의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필요에 따라 오프라인 회의 필요시 월수 저녁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 err="1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비대면</a:t>
            </a:r>
            <a:r>
              <a:rPr lang="ko-KR" altLang="en-US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spc="-150" dirty="0" err="1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회의시</a:t>
            </a:r>
            <a:r>
              <a:rPr lang="ko-KR" altLang="en-US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spc="-150" dirty="0" err="1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화목금</a:t>
            </a:r>
            <a:r>
              <a:rPr lang="ko-KR" altLang="en-US" sz="1600" spc="-150" dirty="0">
                <a:ln>
                  <a:solidFill>
                    <a:srgbClr val="4682B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저녁 중에 할 계획</a:t>
            </a:r>
            <a:endParaRPr lang="ko-KR" altLang="en-US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094508E-97B5-7974-5325-AAE0E8A82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256" y="1620135"/>
            <a:ext cx="9075850" cy="261354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305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6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29C936-F280-CF06-8429-78E56D7055C2}"/>
              </a:ext>
            </a:extLst>
          </p:cNvPr>
          <p:cNvSpPr/>
          <p:nvPr/>
        </p:nvSpPr>
        <p:spPr>
          <a:xfrm>
            <a:off x="212435" y="203199"/>
            <a:ext cx="11757892" cy="6456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190B042-D314-750F-1156-4DC0143484B7}"/>
              </a:ext>
            </a:extLst>
          </p:cNvPr>
          <p:cNvCxnSpPr>
            <a:cxnSpLocks/>
          </p:cNvCxnSpPr>
          <p:nvPr/>
        </p:nvCxnSpPr>
        <p:spPr>
          <a:xfrm>
            <a:off x="628073" y="1440873"/>
            <a:ext cx="10871200" cy="0"/>
          </a:xfrm>
          <a:prstGeom prst="line">
            <a:avLst/>
          </a:prstGeom>
          <a:ln>
            <a:solidFill>
              <a:srgbClr val="4169E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DF23B7-6EAD-4465-FBAC-9D1B96F1A12D}"/>
              </a:ext>
            </a:extLst>
          </p:cNvPr>
          <p:cNvSpPr txBox="1"/>
          <p:nvPr/>
        </p:nvSpPr>
        <p:spPr>
          <a:xfrm>
            <a:off x="1450111" y="640562"/>
            <a:ext cx="5366325" cy="523220"/>
          </a:xfrm>
          <a:prstGeom prst="rect">
            <a:avLst/>
          </a:prstGeom>
          <a:noFill/>
          <a:ln>
            <a:solidFill>
              <a:srgbClr val="4169E1">
                <a:alpha val="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기대 효과 및 활용 방안 </a:t>
            </a:r>
            <a:r>
              <a:rPr lang="en-US" altLang="ko-KR" sz="2800" b="1" spc="-15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&amp; </a:t>
            </a:r>
            <a:r>
              <a:rPr lang="ko-KR" altLang="en-US" sz="2800" b="1" spc="-15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예상 성과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F05E80-2E2C-7AD5-04FD-8234CC742671}"/>
              </a:ext>
            </a:extLst>
          </p:cNvPr>
          <p:cNvSpPr txBox="1"/>
          <p:nvPr/>
        </p:nvSpPr>
        <p:spPr>
          <a:xfrm>
            <a:off x="628073" y="406538"/>
            <a:ext cx="1293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000080"/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04</a:t>
            </a:r>
            <a:endParaRPr lang="ko-KR" altLang="en-US" sz="4800" b="1" dirty="0">
              <a:solidFill>
                <a:srgbClr val="000080"/>
              </a:solidFill>
              <a:latin typeface="한컴 울주 천전리 각석체" panose="020B0503000000000000" pitchFamily="50" charset="-127"/>
              <a:ea typeface="한컴 울주 천전리 각석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A49C27-268F-4F2B-7579-1282A621AA29}"/>
              </a:ext>
            </a:extLst>
          </p:cNvPr>
          <p:cNvSpPr txBox="1"/>
          <p:nvPr/>
        </p:nvSpPr>
        <p:spPr>
          <a:xfrm>
            <a:off x="1029853" y="2385495"/>
            <a:ext cx="8599054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-15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디지털 헬스케어 소프트웨어의 설계 및 구현 경험을 통해 실무 감각을 습득</a:t>
            </a:r>
            <a:r>
              <a:rPr lang="en-US" altLang="ko-KR" sz="2000" spc="-15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-15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해외 시장과 의료 현장에서 효율적인 모니터링 및 진료 서비스 제공 가능성 확대</a:t>
            </a:r>
            <a:r>
              <a:rPr lang="en-US" altLang="ko-KR" sz="2000" spc="-15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000" spc="-150" dirty="0">
              <a:ln>
                <a:solidFill>
                  <a:schemeClr val="accent1">
                    <a:lumMod val="50000"/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20F9E6-4DD0-B817-9799-B82797080176}"/>
              </a:ext>
            </a:extLst>
          </p:cNvPr>
          <p:cNvSpPr txBox="1"/>
          <p:nvPr/>
        </p:nvSpPr>
        <p:spPr>
          <a:xfrm>
            <a:off x="1029853" y="1964651"/>
            <a:ext cx="295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0080"/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기대 </a:t>
            </a:r>
            <a:r>
              <a:rPr lang="ko-KR" altLang="en-US" sz="2000" b="1">
                <a:solidFill>
                  <a:srgbClr val="000080"/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효과 및 활용 방안</a:t>
            </a:r>
            <a:endParaRPr lang="ko-KR" altLang="en-US" sz="2000" b="1" dirty="0">
              <a:solidFill>
                <a:srgbClr val="000080"/>
              </a:solidFill>
              <a:latin typeface="한컴 울주 천전리 각석체" panose="020B0503000000000000" pitchFamily="50" charset="-127"/>
              <a:ea typeface="한컴 울주 천전리 각석체" panose="020B0503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7DC3C4-0AA5-A624-F3AC-BAC3471510A8}"/>
              </a:ext>
            </a:extLst>
          </p:cNvPr>
          <p:cNvSpPr txBox="1"/>
          <p:nvPr/>
        </p:nvSpPr>
        <p:spPr>
          <a:xfrm>
            <a:off x="1029853" y="4011251"/>
            <a:ext cx="2632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0080"/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예상 성과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38791E-3429-83AF-90AA-258B52262B87}"/>
              </a:ext>
            </a:extLst>
          </p:cNvPr>
          <p:cNvSpPr txBox="1"/>
          <p:nvPr/>
        </p:nvSpPr>
        <p:spPr>
          <a:xfrm>
            <a:off x="1029853" y="4401163"/>
            <a:ext cx="8806875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논문이나 특허 출원은 어려울 것으로 판단</a:t>
            </a:r>
            <a:r>
              <a:rPr lang="en-US" altLang="ko-KR" sz="200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기술문서 작성 및 앱 등록을 목표로 진행</a:t>
            </a:r>
            <a:r>
              <a:rPr lang="en-US" altLang="ko-KR" sz="200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658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6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29C936-F280-CF06-8429-78E56D7055C2}"/>
              </a:ext>
            </a:extLst>
          </p:cNvPr>
          <p:cNvSpPr/>
          <p:nvPr/>
        </p:nvSpPr>
        <p:spPr>
          <a:xfrm>
            <a:off x="212435" y="203199"/>
            <a:ext cx="11757892" cy="6456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7EBF5-AE78-A8B5-896E-BAEB680BFD48}"/>
              </a:ext>
            </a:extLst>
          </p:cNvPr>
          <p:cNvSpPr txBox="1"/>
          <p:nvPr/>
        </p:nvSpPr>
        <p:spPr>
          <a:xfrm>
            <a:off x="2826326" y="2885614"/>
            <a:ext cx="6530109" cy="1086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ln>
                  <a:solidFill>
                    <a:srgbClr val="4682B4">
                      <a:alpha val="0"/>
                    </a:srgbClr>
                  </a:solidFill>
                </a:ln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감사합니다</a:t>
            </a:r>
            <a:endParaRPr lang="ko-KR" altLang="en-US" sz="1400" dirty="0">
              <a:ln>
                <a:solidFill>
                  <a:srgbClr val="4682B4">
                    <a:alpha val="0"/>
                  </a:srgbClr>
                </a:solidFill>
              </a:ln>
              <a:latin typeface="한컴 울주 천전리 각석체" panose="020B0503000000000000" pitchFamily="50" charset="-127"/>
              <a:ea typeface="한컴 울주 천전리 각석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7117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278BF14172E354EABD4C111ECCAAAC3" ma:contentTypeVersion="4" ma:contentTypeDescription="새 문서를 만듭니다." ma:contentTypeScope="" ma:versionID="11a76515632ef2be9f2658d22b385fe6">
  <xsd:schema xmlns:xsd="http://www.w3.org/2001/XMLSchema" xmlns:xs="http://www.w3.org/2001/XMLSchema" xmlns:p="http://schemas.microsoft.com/office/2006/metadata/properties" xmlns:ns3="8e9046fd-7aff-4832-9dd7-7be214aa8bda" targetNamespace="http://schemas.microsoft.com/office/2006/metadata/properties" ma:root="true" ma:fieldsID="48caf90d305b1cf1ee8f453cf3c41570" ns3:_="">
    <xsd:import namespace="8e9046fd-7aff-4832-9dd7-7be214aa8bd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9046fd-7aff-4832-9dd7-7be214aa8b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446DFE-D272-4199-9FA0-C364E99837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9046fd-7aff-4832-9dd7-7be214aa8b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EAAA40-2289-4870-95A3-EDB2A63054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916BDC-6AC5-4C40-B940-8017CD39BC54}">
  <ds:schemaRefs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terms/"/>
    <ds:schemaRef ds:uri="8e9046fd-7aff-4832-9dd7-7be214aa8bda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2414</TotalTime>
  <Words>294</Words>
  <Application>Microsoft Office PowerPoint</Application>
  <PresentationFormat>와이드스크린</PresentationFormat>
  <Paragraphs>62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나눔고딕</vt:lpstr>
      <vt:lpstr>맑은 고딕</vt:lpstr>
      <vt:lpstr>한컴 울주 천전리 각석체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이현성</dc:creator>
  <cp:lastModifiedBy>이현성</cp:lastModifiedBy>
  <cp:revision>1</cp:revision>
  <dcterms:created xsi:type="dcterms:W3CDTF">2024-09-05T12:09:34Z</dcterms:created>
  <dcterms:modified xsi:type="dcterms:W3CDTF">2024-09-07T04:23:52Z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0x0101008278BF14172E354EABD4C111ECCAAAC3</vt:lpwstr>
  </property>
</Properties>
</file>