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5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1_DSS-noRNA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INTER-XL</c:v>
                </c:pt>
                <c:pt idx="1">
                  <c:v>INTRA-XL</c:v>
                </c:pt>
                <c:pt idx="2">
                  <c:v>MONO-XL</c:v>
                </c:pt>
                <c:pt idx="3">
                  <c:v>LOOP-XL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49.0</c:v>
                </c:pt>
                <c:pt idx="1">
                  <c:v>54.0</c:v>
                </c:pt>
                <c:pt idx="2">
                  <c:v>135.0</c:v>
                </c:pt>
                <c:pt idx="3">
                  <c:v>14.0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2_DSS-RNA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INTER-XL</c:v>
                </c:pt>
                <c:pt idx="1">
                  <c:v>INTRA-XL</c:v>
                </c:pt>
                <c:pt idx="2">
                  <c:v>MONO-XL</c:v>
                </c:pt>
                <c:pt idx="3">
                  <c:v>LOOP-XL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7.0</c:v>
                </c:pt>
                <c:pt idx="1">
                  <c:v>39.0</c:v>
                </c:pt>
                <c:pt idx="2">
                  <c:v>103.0</c:v>
                </c:pt>
                <c:pt idx="3">
                  <c:v>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5_DSS-noRNA (pulse)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INTER-XL</c:v>
                </c:pt>
                <c:pt idx="1">
                  <c:v>INTRA-XL</c:v>
                </c:pt>
                <c:pt idx="2">
                  <c:v>MONO-XL</c:v>
                </c:pt>
                <c:pt idx="3">
                  <c:v>LOOP-XL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102.0</c:v>
                </c:pt>
                <c:pt idx="3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8861176"/>
        <c:axId val="-2078582008"/>
      </c:barChart>
      <c:catAx>
        <c:axId val="-20788611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582008"/>
        <c:crosses val="autoZero"/>
        <c:auto val="1"/>
        <c:lblAlgn val="ctr"/>
        <c:lblOffset val="100"/>
        <c:noMultiLvlLbl val="0"/>
      </c:catAx>
      <c:valAx>
        <c:axId val="-2078582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861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B581-152B-1B43-BCF3-76D1CCE71737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7B1E-1713-0D41-A8D0-4233082B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607C9-2475-254B-A8F6-D8BDF33770BD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E7703-4BFC-8445-BE2C-8DFBC835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3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C53A-9657-6147-A6F7-019D441D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FluA</a:t>
            </a:r>
            <a:r>
              <a:rPr lang="en-US" dirty="0" smtClean="0"/>
              <a:t> – </a:t>
            </a:r>
            <a:r>
              <a:rPr lang="en-US" dirty="0" err="1" smtClean="0"/>
              <a:t>Trimer</a:t>
            </a:r>
            <a:r>
              <a:rPr lang="en-US" dirty="0" smtClean="0"/>
              <a:t> crosslinking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Samples:</a:t>
            </a:r>
          </a:p>
          <a:p>
            <a:r>
              <a:rPr lang="en-US" dirty="0" smtClean="0"/>
              <a:t>1: DSS-</a:t>
            </a:r>
            <a:r>
              <a:rPr lang="en-US" dirty="0" err="1" smtClean="0"/>
              <a:t>noRNA</a:t>
            </a:r>
            <a:endParaRPr lang="en-US" dirty="0" smtClean="0"/>
          </a:p>
          <a:p>
            <a:r>
              <a:rPr lang="en-US" dirty="0" smtClean="0"/>
              <a:t>2. DSS-RNA</a:t>
            </a:r>
          </a:p>
          <a:p>
            <a:r>
              <a:rPr lang="en-US" dirty="0" smtClean="0"/>
              <a:t>5: DSS-</a:t>
            </a:r>
            <a:r>
              <a:rPr lang="en-US" dirty="0" err="1" smtClean="0"/>
              <a:t>noRNA</a:t>
            </a:r>
            <a:r>
              <a:rPr lang="en-US" dirty="0" smtClean="0"/>
              <a:t> (pulsed)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5988574"/>
              </p:ext>
            </p:extLst>
          </p:nvPr>
        </p:nvGraphicFramePr>
        <p:xfrm>
          <a:off x="223451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5899" y="-45897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Tag: XLMS_FB03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104" y="65787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crosslinks identified in </a:t>
            </a:r>
            <a:r>
              <a:rPr lang="en-US" b="1" dirty="0" err="1" smtClean="0"/>
              <a:t>FluA</a:t>
            </a:r>
            <a:r>
              <a:rPr lang="en-US" b="1" dirty="0" smtClean="0"/>
              <a:t> </a:t>
            </a:r>
            <a:r>
              <a:rPr lang="en-US" b="1" dirty="0" err="1" smtClean="0"/>
              <a:t>Trimer</a:t>
            </a:r>
            <a:r>
              <a:rPr lang="en-US" b="1" dirty="0" smtClean="0"/>
              <a:t> complex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23277" y="3983672"/>
            <a:ext cx="218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Parameters: </a:t>
            </a:r>
          </a:p>
          <a:p>
            <a:r>
              <a:rPr lang="en-US" dirty="0" err="1" smtClean="0"/>
              <a:t>ld</a:t>
            </a:r>
            <a:r>
              <a:rPr lang="en-US" dirty="0" smtClean="0"/>
              <a:t>-score cut-off: &gt;=20</a:t>
            </a:r>
          </a:p>
          <a:p>
            <a:r>
              <a:rPr lang="en-US" dirty="0" smtClean="0"/>
              <a:t>PPM: -4 to +7</a:t>
            </a:r>
          </a:p>
          <a:p>
            <a:r>
              <a:rPr lang="en-US" dirty="0" err="1" smtClean="0"/>
              <a:t>deltaS</a:t>
            </a:r>
            <a:r>
              <a:rPr lang="en-US" dirty="0" smtClean="0"/>
              <a:t>: 0.95</a:t>
            </a:r>
          </a:p>
          <a:p>
            <a:r>
              <a:rPr lang="en-US" dirty="0" smtClean="0"/>
              <a:t>FDR: 0.05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405" y="5476299"/>
            <a:ext cx="7124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Observation: </a:t>
            </a:r>
          </a:p>
          <a:p>
            <a:r>
              <a:rPr lang="en-US" dirty="0" smtClean="0"/>
              <a:t>1. more </a:t>
            </a:r>
            <a:r>
              <a:rPr lang="en-US" dirty="0" err="1" smtClean="0"/>
              <a:t>InterXLinks</a:t>
            </a:r>
            <a:r>
              <a:rPr lang="en-US" dirty="0" smtClean="0"/>
              <a:t> in “</a:t>
            </a:r>
            <a:r>
              <a:rPr lang="en-US" dirty="0" err="1" smtClean="0"/>
              <a:t>noRNA</a:t>
            </a:r>
            <a:r>
              <a:rPr lang="en-US" dirty="0" smtClean="0"/>
              <a:t>” samples</a:t>
            </a:r>
          </a:p>
          <a:p>
            <a:r>
              <a:rPr lang="en-US" dirty="0" smtClean="0"/>
              <a:t>2. 2mM static better than “pulsed” sample (in number of </a:t>
            </a:r>
            <a:r>
              <a:rPr lang="en-US" dirty="0" err="1" smtClean="0"/>
              <a:t>Xlinks</a:t>
            </a:r>
            <a:r>
              <a:rPr lang="en-US" dirty="0" smtClean="0"/>
              <a:t> identified)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83048"/>
            <a:ext cx="7093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Weblink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webhosting.structures.embl.de</a:t>
            </a:r>
            <a:r>
              <a:rPr lang="en-US" dirty="0" smtClean="0"/>
              <a:t>/</a:t>
            </a:r>
            <a:r>
              <a:rPr lang="en-US" dirty="0" err="1" smtClean="0"/>
              <a:t>mbecktest</a:t>
            </a:r>
            <a:r>
              <a:rPr lang="en-US" dirty="0" smtClean="0"/>
              <a:t>/crosslink-viewer/</a:t>
            </a:r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uploaded.php?uid</a:t>
            </a:r>
            <a:r>
              <a:rPr lang="en-US" dirty="0" smtClean="0"/>
              <a:t>=14ab80e71376935004f83a879268da8b41be4887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5899" y="-45897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Tag: XLMS_FB03</a:t>
            </a:r>
            <a:endParaRPr lang="en-US" b="1" dirty="0"/>
          </a:p>
        </p:txBody>
      </p:sp>
      <p:pic>
        <p:nvPicPr>
          <p:cNvPr id="7" name="Picture 6" descr="FluA_Trimer_1-DSS_noRNA_X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82" y="-1"/>
            <a:ext cx="6975419" cy="5428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306" y="2040728"/>
            <a:ext cx="1633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 – H6QM92</a:t>
            </a:r>
          </a:p>
          <a:p>
            <a:endParaRPr lang="en-US" b="1" dirty="0" smtClean="0"/>
          </a:p>
          <a:p>
            <a:r>
              <a:rPr lang="en-US" b="1" dirty="0" smtClean="0"/>
              <a:t>PB1 – H6QM91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PB2 – H6QM90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7716" y="65787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FluA-Trimer</a:t>
            </a:r>
            <a:r>
              <a:rPr lang="en-US" b="1" dirty="0" smtClean="0"/>
              <a:t>: 1-DSS_noRNA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51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uA_Trimer_2-DSS_RNA_X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82" y="-198891"/>
            <a:ext cx="7084529" cy="53830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83048"/>
            <a:ext cx="7093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Weblink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webhosting.structures.embl.de</a:t>
            </a:r>
            <a:r>
              <a:rPr lang="en-US" dirty="0" smtClean="0"/>
              <a:t>/</a:t>
            </a:r>
            <a:r>
              <a:rPr lang="en-US" dirty="0" err="1" smtClean="0"/>
              <a:t>mbecktest</a:t>
            </a:r>
            <a:r>
              <a:rPr lang="en-US" dirty="0" smtClean="0"/>
              <a:t>/crosslink-viewer/</a:t>
            </a:r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uploaded.php?uid</a:t>
            </a:r>
            <a:r>
              <a:rPr lang="en-US" dirty="0" smtClean="0"/>
              <a:t>=d49803cc37befe8491934405f07e0630bfa83772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5899" y="-45897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Tag: XLMS_FB03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8306" y="2040728"/>
            <a:ext cx="1633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 – H6QM92</a:t>
            </a:r>
          </a:p>
          <a:p>
            <a:endParaRPr lang="en-US" b="1" dirty="0" smtClean="0"/>
          </a:p>
          <a:p>
            <a:r>
              <a:rPr lang="en-US" b="1" dirty="0" smtClean="0"/>
              <a:t>PB1 – H6QM91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PB2 – H6QM90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7716" y="65787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FluA-Trimer</a:t>
            </a:r>
            <a:r>
              <a:rPr lang="en-US" b="1" dirty="0" smtClean="0"/>
              <a:t>: 2-DSS_RNA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uA_Trimer_5-DSS_noRNA_pulsed_X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80" y="111794"/>
            <a:ext cx="6926433" cy="5225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83048"/>
            <a:ext cx="7093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Weblink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webhosting.structures.embl.de</a:t>
            </a:r>
            <a:r>
              <a:rPr lang="en-US" dirty="0" smtClean="0"/>
              <a:t>/</a:t>
            </a:r>
            <a:r>
              <a:rPr lang="en-US" dirty="0" err="1" smtClean="0"/>
              <a:t>mbecktest</a:t>
            </a:r>
            <a:r>
              <a:rPr lang="en-US" dirty="0" smtClean="0"/>
              <a:t>/crosslink-viewer/</a:t>
            </a:r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uploaded.php?uid</a:t>
            </a:r>
            <a:r>
              <a:rPr lang="en-US" dirty="0" smtClean="0"/>
              <a:t>=b708f05f35d12d849ec18d0b6909df60e377865f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5899" y="-45897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Tag: XLMS_FB03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8306" y="2040728"/>
            <a:ext cx="1633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 – H6QM92</a:t>
            </a:r>
          </a:p>
          <a:p>
            <a:endParaRPr lang="en-US" b="1" dirty="0" smtClean="0"/>
          </a:p>
          <a:p>
            <a:r>
              <a:rPr lang="en-US" b="1" dirty="0" smtClean="0"/>
              <a:t>PB1 – H6QM91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PB2 – H6QM90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7716" y="657878"/>
            <a:ext cx="326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FluA-Trimer</a:t>
            </a:r>
            <a:r>
              <a:rPr lang="en-US" b="1" dirty="0" smtClean="0"/>
              <a:t>: 5-DSS_RNA_pulse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4/3/14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thomas.bock@embl.de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C53A-9657-6147-A6F7-019D441D5DC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5899" y="-45897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Exp. Tag: XLMS_FB03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7716" y="657878"/>
            <a:ext cx="225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Peptide Gel filtration:</a:t>
            </a:r>
          </a:p>
          <a:p>
            <a:r>
              <a:rPr lang="en-US" b="1" dirty="0" err="1" smtClean="0"/>
              <a:t>FluA-Trimer</a:t>
            </a:r>
            <a:endParaRPr lang="en-US" b="1" dirty="0"/>
          </a:p>
        </p:txBody>
      </p:sp>
      <p:pic>
        <p:nvPicPr>
          <p:cNvPr id="10" name="Picture 9" descr="FB03_Sample_5_1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2"/>
          <a:stretch/>
        </p:blipFill>
        <p:spPr>
          <a:xfrm>
            <a:off x="0" y="1552121"/>
            <a:ext cx="9144000" cy="3584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3012" y="1963540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0497" y="1963540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1702" y="1963540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Nr2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392832" y="2907519"/>
            <a:ext cx="187636" cy="2963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4290" y="5136545"/>
            <a:ext cx="7802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Arrow points to “shoulder”, indicating many </a:t>
            </a:r>
            <a:r>
              <a:rPr lang="en-US" dirty="0" err="1" smtClean="0"/>
              <a:t>crosslinked</a:t>
            </a:r>
            <a:r>
              <a:rPr lang="en-US" dirty="0" smtClean="0"/>
              <a:t> peptides in this sample.</a:t>
            </a:r>
          </a:p>
          <a:p>
            <a:r>
              <a:rPr lang="en-US" dirty="0" smtClean="0"/>
              <a:t>“Shoulder less prominent in Sample Nr5 + Nr2, small separate peak visible here.</a:t>
            </a:r>
          </a:p>
          <a:p>
            <a:r>
              <a:rPr lang="en-US" dirty="0" smtClean="0"/>
              <a:t>“Line” indicates where 3 MS fractions were taken from (duplicate injection each).</a:t>
            </a:r>
          </a:p>
          <a:p>
            <a:r>
              <a:rPr lang="en-US" b="1" dirty="0" smtClean="0"/>
              <a:t>-&gt; Nr1 provided most </a:t>
            </a:r>
            <a:r>
              <a:rPr lang="en-US" b="1" dirty="0" err="1" smtClean="0"/>
              <a:t>Xlink</a:t>
            </a:r>
            <a:r>
              <a:rPr lang="en-US" b="1" dirty="0" smtClean="0"/>
              <a:t> results (</a:t>
            </a:r>
            <a:r>
              <a:rPr lang="en-US" b="1" dirty="0" err="1" smtClean="0"/>
              <a:t>noRNA</a:t>
            </a:r>
            <a:r>
              <a:rPr lang="en-US" b="1" dirty="0" smtClean="0"/>
              <a:t>, static 2 </a:t>
            </a:r>
            <a:r>
              <a:rPr lang="en-US" b="1" dirty="0" err="1" smtClean="0"/>
              <a:t>mM</a:t>
            </a:r>
            <a:r>
              <a:rPr lang="en-US" b="1" dirty="0" smtClean="0"/>
              <a:t> DSS)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54125" y="34925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84857" y="3644900"/>
            <a:ext cx="617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4950" y="34925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4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351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FluA – Trimer crosslinking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FluA – Trimer crosslinking results</dc:title>
  <dc:creator>Thomas Bock</dc:creator>
  <cp:lastModifiedBy>Thomas Bock</cp:lastModifiedBy>
  <cp:revision>31</cp:revision>
  <dcterms:created xsi:type="dcterms:W3CDTF">2014-04-03T09:25:08Z</dcterms:created>
  <dcterms:modified xsi:type="dcterms:W3CDTF">2014-04-03T12:44:44Z</dcterms:modified>
</cp:coreProperties>
</file>