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57" r:id="rId3"/>
    <p:sldId id="258" r:id="rId4"/>
    <p:sldId id="264" r:id="rId5"/>
    <p:sldId id="259" r:id="rId6"/>
    <p:sldId id="269" r:id="rId7"/>
    <p:sldId id="261" r:id="rId8"/>
    <p:sldId id="260" r:id="rId9"/>
    <p:sldId id="262" r:id="rId10"/>
    <p:sldId id="266" r:id="rId11"/>
    <p:sldId id="267" r:id="rId12"/>
    <p:sldId id="270" r:id="rId13"/>
    <p:sldId id="276" r:id="rId14"/>
    <p:sldId id="275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32794-A9E3-4BED-A936-46DF44193B8C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86A77-1ACC-4FA7-B4D1-7983283F1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OutOfMemoryError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Distributed Search Engine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Leo Thumma\workspace\Leo\WebContent\images\search.pn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0" y="228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Search Engine Architecture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144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Most of the Web Pages </a:t>
            </a:r>
            <a:r>
              <a:rPr lang="en-US" dirty="0" smtClean="0"/>
              <a:t>are badly </a:t>
            </a:r>
            <a:r>
              <a:rPr lang="en-US" dirty="0" smtClean="0"/>
              <a:t>formed. No </a:t>
            </a:r>
            <a:r>
              <a:rPr lang="en-US" dirty="0" smtClean="0"/>
              <a:t>closing tags , </a:t>
            </a:r>
            <a:r>
              <a:rPr lang="en-US" dirty="0" smtClean="0"/>
              <a:t>etc. DOM </a:t>
            </a:r>
            <a:r>
              <a:rPr lang="en-US" dirty="0" smtClean="0"/>
              <a:t>based parsers (Sax Parser) does not work </a:t>
            </a:r>
            <a:r>
              <a:rPr lang="en-US" dirty="0" smtClean="0"/>
              <a:t>for html </a:t>
            </a:r>
            <a:r>
              <a:rPr lang="en-US" dirty="0" smtClean="0"/>
              <a:t>documents. </a:t>
            </a: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Spider Traps (Calendar Links – keeps going on , dynamically generated URL’s </a:t>
            </a:r>
            <a:r>
              <a:rPr lang="en-US" dirty="0" smtClean="0"/>
              <a:t>).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Network </a:t>
            </a:r>
            <a:r>
              <a:rPr lang="en-US" dirty="0" smtClean="0"/>
              <a:t>is the biggest Bottle neck in distributed </a:t>
            </a:r>
            <a:r>
              <a:rPr lang="en-US" dirty="0" smtClean="0"/>
              <a:t>system. Cant </a:t>
            </a:r>
            <a:r>
              <a:rPr lang="en-US" dirty="0" smtClean="0"/>
              <a:t>handle too many messages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Memory Leak with Free Pastry. ( Not being Garbage Collected 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Should have implemented two Pastry Rings. URL Messages &amp; </a:t>
            </a:r>
            <a:r>
              <a:rPr lang="en-US" dirty="0" err="1" smtClean="0"/>
              <a:t>URLDataObjects</a:t>
            </a:r>
            <a:r>
              <a:rPr lang="en-US" dirty="0" smtClean="0"/>
              <a:t>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Heap </a:t>
            </a:r>
            <a:r>
              <a:rPr lang="en-US" b="1" dirty="0" smtClean="0"/>
              <a:t>space allocation errors  </a:t>
            </a:r>
            <a:r>
              <a:rPr lang="en-US" dirty="0" smtClean="0"/>
              <a:t>and </a:t>
            </a:r>
            <a:r>
              <a:rPr lang="en-US" b="1" dirty="0" smtClean="0"/>
              <a:t>Disk </a:t>
            </a:r>
            <a:r>
              <a:rPr lang="en-US" b="1" dirty="0" smtClean="0"/>
              <a:t>space </a:t>
            </a:r>
            <a:r>
              <a:rPr lang="en-US" b="1" dirty="0" smtClean="0"/>
              <a:t>errors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Disk space errors arose when we observed the Berkeley DB stores occupying 10-20x </a:t>
            </a:r>
            <a:r>
              <a:rPr lang="en-US" dirty="0" smtClean="0"/>
              <a:t>more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timer that limited the rate of syncing for the Berkeley DB </a:t>
            </a:r>
            <a:r>
              <a:rPr lang="en-US" dirty="0" smtClean="0"/>
              <a:t>environment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System </a:t>
            </a:r>
            <a:r>
              <a:rPr lang="en-US" dirty="0" smtClean="0"/>
              <a:t>is capable of running </a:t>
            </a:r>
            <a:r>
              <a:rPr lang="en-US" b="1" dirty="0" smtClean="0"/>
              <a:t>Crawling, Indexing and </a:t>
            </a:r>
            <a:r>
              <a:rPr lang="en-US" b="1" dirty="0" smtClean="0"/>
              <a:t>Searching Simultaneously</a:t>
            </a:r>
            <a:r>
              <a:rPr lang="en-US" dirty="0" smtClean="0"/>
              <a:t>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System will </a:t>
            </a:r>
            <a:r>
              <a:rPr lang="en-US" dirty="0" smtClean="0"/>
              <a:t>give out the result for any query in less than </a:t>
            </a:r>
            <a:r>
              <a:rPr lang="en-US" dirty="0" smtClean="0"/>
              <a:t>900ms.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~ 350,000 Web Pages Crawled &amp; Indexed</a:t>
            </a:r>
            <a:r>
              <a:rPr lang="en-US" dirty="0" smtClean="0"/>
              <a:t>. 800 WebPages /Minute (crawling &amp; Indexing)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Challenges &amp; Design Considerations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nirty\Desktop\presentation\Screen shot 2012-05-04 at 6.12.10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nirty\Desktop\presentation\Screen shot 2012-05-04 at 6.12.29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nirty\Desktop\presentation\Screen shot 2012-05-04 at 6.16.34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nirty\Desktop\presentation\Screen shot 2012-05-04 at 6.14.06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nirty\Desktop\presentation\Screen shot 2012-05-04 at 6.14.26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nirty\Desktop\presentation\Screen shot 2012-05-04 at 6.15.20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nirty\Desktop\presentation\Screen shot 2012-05-04 at 6.15.36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Introduction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066800"/>
            <a:ext cx="8686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Goal: </a:t>
            </a:r>
          </a:p>
          <a:p>
            <a:r>
              <a:rPr lang="en-US" dirty="0" smtClean="0"/>
              <a:t>        To build a Search Engine Similar to </a:t>
            </a:r>
            <a:r>
              <a:rPr lang="en-US" dirty="0" smtClean="0"/>
              <a:t>Google’s.</a:t>
            </a:r>
            <a:endParaRPr lang="en-US" dirty="0" smtClean="0"/>
          </a:p>
          <a:p>
            <a:endParaRPr lang="en-US" dirty="0" smtClean="0"/>
          </a:p>
          <a:p>
            <a:r>
              <a:rPr lang="en-US" sz="2400" b="1" dirty="0" smtClean="0"/>
              <a:t>Technologies/Tools Used: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Java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Amazon Elastic Cloud Compute (EC2) Instances. (10 Nodes)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Storage on Amazon S3.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Free Pastry – Substrate for Peer to Peer Applications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Amazon Elastic Map Reduce [Amazon’s version of </a:t>
            </a:r>
            <a:r>
              <a:rPr lang="en-US" dirty="0" err="1" smtClean="0"/>
              <a:t>Hadoop</a:t>
            </a:r>
            <a:r>
              <a:rPr lang="en-US" dirty="0" smtClean="0"/>
              <a:t>]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Oracle Berkeley DB  - high Performance Embedded Database. Key – Value Store.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Ebay</a:t>
            </a:r>
            <a:r>
              <a:rPr lang="en-US" dirty="0" smtClean="0"/>
              <a:t> API , DuckDuckGo API Integration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REST Based Interface for the Search </a:t>
            </a:r>
            <a:r>
              <a:rPr lang="en-US" dirty="0" smtClean="0"/>
              <a:t>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Components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228600" y="1143000"/>
            <a:ext cx="8915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Web Crawler / Spider:</a:t>
            </a:r>
          </a:p>
          <a:p>
            <a:r>
              <a:rPr lang="en-US" dirty="0" smtClean="0"/>
              <a:t>          Crawls over the Web from a list of seed URL’s. </a:t>
            </a:r>
          </a:p>
          <a:p>
            <a:endParaRPr lang="en-US" b="1" dirty="0" smtClean="0"/>
          </a:p>
          <a:p>
            <a:r>
              <a:rPr lang="en-US" sz="2000" b="1" dirty="0" smtClean="0"/>
              <a:t>Peer to Peer Network: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Free Pastry nodes form a decentralized, self-organizing and fault-tolerant overlay network within the Internet.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Keeps all nodes connected to each other. Can send and receive messages between each nodes.</a:t>
            </a:r>
          </a:p>
          <a:p>
            <a:r>
              <a:rPr lang="en-US" dirty="0" smtClean="0"/>
              <a:t> </a:t>
            </a:r>
          </a:p>
          <a:p>
            <a:r>
              <a:rPr lang="en-US" sz="2000" b="1" dirty="0" smtClean="0"/>
              <a:t>Indexer / TF-IDF Retrieval Engine:</a:t>
            </a:r>
          </a:p>
          <a:p>
            <a:r>
              <a:rPr lang="en-US" dirty="0" smtClean="0"/>
              <a:t>            Extracts the contents of a Web Page and processes it.</a:t>
            </a:r>
          </a:p>
          <a:p>
            <a:endParaRPr lang="en-US" sz="2000" dirty="0" smtClean="0"/>
          </a:p>
          <a:p>
            <a:r>
              <a:rPr lang="en-US" sz="2000" b="1" dirty="0" smtClean="0"/>
              <a:t>Page Rank:  </a:t>
            </a:r>
          </a:p>
          <a:p>
            <a:r>
              <a:rPr lang="en-US" dirty="0" smtClean="0"/>
              <a:t>             Calculates the Popularity of a URL.  (Invented by Sergey Brin and Larry Page)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Search Engine: </a:t>
            </a:r>
          </a:p>
          <a:p>
            <a:r>
              <a:rPr lang="en-US" dirty="0" smtClean="0"/>
              <a:t>             Calculates the results for keywords based on a “Secret Formula”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Leo Thumma\workspace\Leo\WebContent\images\crawler.pn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0" y="228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System Architecture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Web </a:t>
            </a:r>
            <a:r>
              <a:rPr lang="en-US" sz="3200" b="1" dirty="0" smtClean="0"/>
              <a:t>Crawler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48690"/>
            <a:ext cx="91440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Distributed &amp; </a:t>
            </a:r>
            <a:r>
              <a:rPr lang="en-US" dirty="0" smtClean="0"/>
              <a:t> </a:t>
            </a:r>
            <a:r>
              <a:rPr lang="en-US" b="1" dirty="0" smtClean="0"/>
              <a:t>Multi- Threaded Crawler </a:t>
            </a:r>
            <a:r>
              <a:rPr lang="en-US" dirty="0" smtClean="0"/>
              <a:t>on each node</a:t>
            </a:r>
            <a:r>
              <a:rPr lang="en-US" dirty="0" smtClean="0"/>
              <a:t>. (Thread pooling)</a:t>
            </a:r>
            <a:endParaRPr lang="en-US" dirty="0" smtClean="0"/>
          </a:p>
          <a:p>
            <a:pPr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dirty="0" smtClean="0"/>
              <a:t> Needs Seed URL’s to Start on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dirty="0" smtClean="0"/>
              <a:t> Each </a:t>
            </a:r>
            <a:r>
              <a:rPr lang="en-US" dirty="0" smtClean="0"/>
              <a:t>node contains a single </a:t>
            </a:r>
            <a:r>
              <a:rPr lang="en-US" dirty="0" smtClean="0"/>
              <a:t>Crawler Queen </a:t>
            </a:r>
            <a:r>
              <a:rPr lang="en-US" dirty="0" smtClean="0"/>
              <a:t>and a varying number of </a:t>
            </a:r>
            <a:r>
              <a:rPr lang="en-US" dirty="0" smtClean="0"/>
              <a:t>Crawler Drones</a:t>
            </a:r>
            <a:endParaRPr lang="en-US" dirty="0" smtClean="0"/>
          </a:p>
          <a:p>
            <a:pPr>
              <a:lnSpc>
                <a:spcPct val="150000"/>
              </a:lnSpc>
              <a:buSzPct val="100000"/>
            </a:pPr>
            <a:r>
              <a:rPr lang="en-US" sz="2000" b="1" dirty="0" smtClean="0"/>
              <a:t>Crawler Queen:</a:t>
            </a:r>
          </a:p>
          <a:p>
            <a:pPr lvl="1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b="1" dirty="0" smtClean="0"/>
              <a:t>  </a:t>
            </a:r>
            <a:r>
              <a:rPr lang="en-US" dirty="0" smtClean="0"/>
              <a:t>responsible for URL assignment to drones.</a:t>
            </a:r>
          </a:p>
          <a:p>
            <a:pPr lvl="1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dirty="0" smtClean="0"/>
              <a:t> Obeys </a:t>
            </a:r>
            <a:r>
              <a:rPr lang="en-US" dirty="0" smtClean="0"/>
              <a:t>the </a:t>
            </a:r>
            <a:r>
              <a:rPr lang="en-US" dirty="0" smtClean="0"/>
              <a:t>Robots.txt</a:t>
            </a:r>
            <a:r>
              <a:rPr lang="en-US" dirty="0" smtClean="0"/>
              <a:t> (Good </a:t>
            </a:r>
            <a:r>
              <a:rPr lang="en-US" dirty="0" err="1" smtClean="0"/>
              <a:t>Netizen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dirty="0" smtClean="0"/>
              <a:t> Breadth first search rather than depth first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One </a:t>
            </a:r>
            <a:r>
              <a:rPr lang="en-US" dirty="0" smtClean="0"/>
              <a:t>thread per one domain to avoid too many calls to a particular </a:t>
            </a:r>
            <a:r>
              <a:rPr lang="en-US" dirty="0" smtClean="0"/>
              <a:t>server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sz="2000" b="1" dirty="0" smtClean="0"/>
              <a:t>Crawler Drones</a:t>
            </a:r>
            <a:r>
              <a:rPr lang="en-US" sz="2000" b="1" dirty="0" smtClean="0"/>
              <a:t>: </a:t>
            </a:r>
          </a:p>
          <a:p>
            <a:pPr lvl="1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dirty="0" smtClean="0"/>
              <a:t>Drones downloads the web page contents and puts them in the Download manager.</a:t>
            </a:r>
          </a:p>
          <a:p>
            <a:pPr lvl="1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dirty="0" smtClean="0"/>
              <a:t> Extracts the URL’s in the Downloaded Web Page. 	</a:t>
            </a:r>
          </a:p>
          <a:p>
            <a:pPr lvl="1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dirty="0" smtClean="0"/>
              <a:t> Distributes the Extracted URL’s to other nodes </a:t>
            </a:r>
          </a:p>
          <a:p>
            <a:pPr lvl="1">
              <a:lnSpc>
                <a:spcPct val="150000"/>
              </a:lnSpc>
              <a:buSzPct val="100000"/>
              <a:buFont typeface="Arial" pitchFamily="34" charset="0"/>
              <a:buChar char="•"/>
            </a:pPr>
            <a:r>
              <a:rPr lang="en-US" dirty="0" smtClean="0"/>
              <a:t> Sends it to the pastry throttle (URL </a:t>
            </a:r>
            <a:r>
              <a:rPr lang="en-US" dirty="0" smtClean="0"/>
              <a:t>messages – URL Objects)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722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Page Manager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0" y="838200"/>
            <a:ext cx="91440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Enables Crawler to be </a:t>
            </a:r>
            <a:r>
              <a:rPr lang="en-US" dirty="0" smtClean="0"/>
              <a:t>entirely persistent, in the event of a </a:t>
            </a:r>
            <a:r>
              <a:rPr lang="en-US" dirty="0" smtClean="0"/>
              <a:t>force termination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Contains </a:t>
            </a:r>
            <a:r>
              <a:rPr lang="en-US" dirty="0" smtClean="0"/>
              <a:t>four basic tables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 queue of pages to crawl,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 list of pages already crawled,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 list of hosts and their most recent access,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 table storing the md5 checksum of each crawled page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Host Tracker</a:t>
            </a:r>
            <a:r>
              <a:rPr lang="en-US" dirty="0" smtClean="0"/>
              <a:t>, [no two drones of the same queen are ever crawling the same host]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Duplicate crawls are easily avoided by consulting both the list of crawled URLs and the list of </a:t>
            </a:r>
            <a:r>
              <a:rPr lang="en-US" dirty="0" smtClean="0"/>
              <a:t> MD</a:t>
            </a:r>
            <a:r>
              <a:rPr lang="en-US" dirty="0" smtClean="0">
                <a:latin typeface="+mj-lt"/>
              </a:rPr>
              <a:t>5 </a:t>
            </a:r>
            <a:r>
              <a:rPr lang="en-US" dirty="0" smtClean="0"/>
              <a:t>hashes of the Webpage Contents.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724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DownLoad Manager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33400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Singleton used by both Crawler Drones and Indexer processors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Crawler Drones puts in the Web Page Objects that they have downloaded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33485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Distributed and Multithreaded;  # of Crawler Threads : # of Indexer Threads = </a:t>
            </a:r>
            <a:r>
              <a:rPr lang="en-US" dirty="0" smtClean="0">
                <a:latin typeface="+mj-lt"/>
              </a:rPr>
              <a:t>2:1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/>
              <a:t>JSoup</a:t>
            </a:r>
            <a:r>
              <a:rPr lang="en-US" dirty="0" smtClean="0"/>
              <a:t> </a:t>
            </a:r>
            <a:r>
              <a:rPr lang="en-US" dirty="0" smtClean="0"/>
              <a:t>Parser to parse the HTML Document. </a:t>
            </a:r>
            <a:r>
              <a:rPr lang="en-US" dirty="0" smtClean="0"/>
              <a:t>Similar </a:t>
            </a:r>
            <a:r>
              <a:rPr lang="en-US" dirty="0" smtClean="0"/>
              <a:t>to 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  <a:endParaRPr lang="en-US" dirty="0" smtClean="0">
              <a:latin typeface="+mj-lt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Each thread </a:t>
            </a:r>
            <a:r>
              <a:rPr lang="en-US" dirty="0" smtClean="0"/>
              <a:t>retrieves one Web Page from the Download Manager. </a:t>
            </a:r>
            <a:endParaRPr lang="en-US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Extracts the </a:t>
            </a:r>
            <a:r>
              <a:rPr lang="en-US" dirty="0" smtClean="0"/>
              <a:t>content based </a:t>
            </a:r>
            <a:r>
              <a:rPr lang="en-US" dirty="0" smtClean="0"/>
              <a:t>on </a:t>
            </a:r>
            <a:r>
              <a:rPr lang="en-US" dirty="0" smtClean="0"/>
              <a:t>&lt;b&gt;, &lt;h1&gt;,&lt;h2&gt;, &lt;</a:t>
            </a:r>
            <a:r>
              <a:rPr lang="en-US" dirty="0" err="1" smtClean="0"/>
              <a:t>img</a:t>
            </a:r>
            <a:r>
              <a:rPr lang="en-US" dirty="0" smtClean="0"/>
              <a:t> alt=“”/&gt;. </a:t>
            </a:r>
            <a:r>
              <a:rPr lang="en-US" dirty="0" smtClean="0"/>
              <a:t>etc.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Strips of </a:t>
            </a:r>
            <a:r>
              <a:rPr lang="en-US" dirty="0" smtClean="0"/>
              <a:t>Html </a:t>
            </a:r>
            <a:r>
              <a:rPr lang="en-US" dirty="0" smtClean="0"/>
              <a:t>tags </a:t>
            </a:r>
            <a:r>
              <a:rPr lang="en-US" dirty="0" smtClean="0"/>
              <a:t>and </a:t>
            </a:r>
            <a:r>
              <a:rPr lang="en-US" dirty="0" smtClean="0"/>
              <a:t>gets the remaining </a:t>
            </a:r>
            <a:r>
              <a:rPr lang="en-US" dirty="0" smtClean="0"/>
              <a:t>content</a:t>
            </a: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Calculates Weight of the words based on the Tags.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Calculates Term Frequency (# of Occurrences of the Word in the page)</a:t>
            </a: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Forms a </a:t>
            </a:r>
            <a:r>
              <a:rPr lang="en-US" dirty="0" smtClean="0"/>
              <a:t>Inverted Index of  Porter Stemmed Words. [</a:t>
            </a:r>
            <a:r>
              <a:rPr lang="en-US" dirty="0" smtClean="0"/>
              <a:t>fishing,  fished, fish = fish</a:t>
            </a:r>
            <a:r>
              <a:rPr lang="en-US" dirty="0" smtClean="0"/>
              <a:t> </a:t>
            </a:r>
            <a:r>
              <a:rPr lang="en-US" dirty="0" smtClean="0"/>
              <a:t>]</a:t>
            </a: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err="1" smtClean="0"/>
              <a:t>URLDataObjects</a:t>
            </a:r>
            <a:r>
              <a:rPr lang="en-US" b="1" dirty="0" smtClean="0"/>
              <a:t>- &gt;[ Stem word, URL , </a:t>
            </a:r>
            <a:r>
              <a:rPr lang="en-US" b="1" dirty="0" smtClean="0"/>
              <a:t>Weight</a:t>
            </a:r>
            <a:r>
              <a:rPr lang="en-US" b="1" dirty="0" smtClean="0"/>
              <a:t>, TF, List of Indices] </a:t>
            </a:r>
            <a:endParaRPr lang="en-US" b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Puts </a:t>
            </a:r>
            <a:r>
              <a:rPr lang="en-US" dirty="0" smtClean="0"/>
              <a:t>these into pastry throttle. ( Index </a:t>
            </a:r>
            <a:r>
              <a:rPr lang="en-US" dirty="0" smtClean="0"/>
              <a:t>Messages - </a:t>
            </a:r>
            <a:r>
              <a:rPr lang="en-US" dirty="0" err="1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URLDataObjects</a:t>
            </a:r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2286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Indexer / TF-IDF </a:t>
            </a:r>
            <a:r>
              <a:rPr lang="en-US" sz="3200" b="1" dirty="0" smtClean="0"/>
              <a:t>Retrieval 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85088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Each </a:t>
            </a:r>
            <a:r>
              <a:rPr lang="en-US" dirty="0" smtClean="0"/>
              <a:t>node in the Pastry network has a unique, uniform random identifier </a:t>
            </a:r>
            <a:r>
              <a:rPr lang="en-US" dirty="0" smtClean="0"/>
              <a:t>(</a:t>
            </a:r>
            <a:r>
              <a:rPr lang="en-US" dirty="0" err="1" smtClean="0"/>
              <a:t>NodeId</a:t>
            </a:r>
            <a:r>
              <a:rPr lang="en-US" dirty="0" smtClean="0"/>
              <a:t>) in a circular 128-bit </a:t>
            </a:r>
            <a:r>
              <a:rPr lang="en-US" dirty="0" smtClean="0"/>
              <a:t>identifier space b</a:t>
            </a:r>
            <a:r>
              <a:rPr lang="en-US" dirty="0" smtClean="0"/>
              <a:t>ased </a:t>
            </a:r>
            <a:r>
              <a:rPr lang="en-US" dirty="0" smtClean="0"/>
              <a:t>on </a:t>
            </a:r>
            <a:r>
              <a:rPr lang="en-US" dirty="0" smtClean="0"/>
              <a:t>Hashing of IP Address &amp; Port number. </a:t>
            </a: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Handles node </a:t>
            </a:r>
            <a:r>
              <a:rPr lang="en-US" dirty="0" smtClean="0"/>
              <a:t>joining and leaving. Also, Handles </a:t>
            </a:r>
            <a:r>
              <a:rPr lang="en-US" dirty="0" smtClean="0"/>
              <a:t>distribution of data on the network based on </a:t>
            </a:r>
            <a:r>
              <a:rPr lang="en-US" dirty="0" smtClean="0"/>
              <a:t>Node Id.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24128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Pastry </a:t>
            </a:r>
            <a:r>
              <a:rPr lang="en-US" sz="3200" b="1" dirty="0" smtClean="0"/>
              <a:t>Network</a:t>
            </a:r>
            <a:endParaRPr lang="en-US" sz="32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2590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Pastry Throttle</a:t>
            </a:r>
            <a:endParaRPr lang="en-US" sz="3200" b="1" dirty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76200" y="3352800"/>
            <a:ext cx="9144000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Times New Roman" pitchFamily="18" charset="0"/>
              </a:rPr>
              <a:t>rawling and indexing occurred concurrently, [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Times New Roman" pitchFamily="18" charset="0"/>
              </a:rPr>
              <a:t> #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Times New Roman" pitchFamily="18" charset="0"/>
              </a:rPr>
              <a:t>URLDataObjects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Times New Roman" pitchFamily="18" charset="0"/>
              </a:rPr>
              <a:t>  is very high]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Times New Roman" pitchFamily="18" charset="0"/>
              </a:rPr>
              <a:t>A threshold implemented that imposed a maximum number of messages that could remain in the throttle awaiting transmission.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Times New Roman" pitchFamily="18" charset="0"/>
              </a:rPr>
              <a:t>On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itchFamily="18" charset="0"/>
                <a:cs typeface="Times New Roman" pitchFamily="18" charset="0"/>
              </a:rPr>
              <a:t>exceeding, the crawling on that node would be paused while the throttle was emptied at a safe rate; crawling was resumed once the throttle was entirely empty.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Stemmed Word  (Key) =&gt;  List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of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URLData</a:t>
            </a:r>
            <a:r>
              <a:rPr kumimoji="0" lang="en-US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Objects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</a:t>
            </a:r>
            <a:r>
              <a:rPr lang="en-US" sz="1400" dirty="0" smtClean="0"/>
              <a:t>[ </a:t>
            </a:r>
            <a:r>
              <a:rPr lang="en-US" sz="1400" dirty="0" smtClean="0"/>
              <a:t>Stem word, URL , Weight, TF, List of Indices] 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b="1" dirty="0" smtClean="0">
                <a:cs typeface="Arial" pitchFamily="34" charset="0"/>
              </a:rPr>
              <a:t>Hash the Key </a:t>
            </a:r>
            <a:r>
              <a:rPr lang="en-US" dirty="0" smtClean="0">
                <a:cs typeface="Arial" pitchFamily="34" charset="0"/>
              </a:rPr>
              <a:t>and route it to the node responsible for storing the content . Persisted.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1490"/>
            <a:ext cx="914400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Crawler Drones deposit into S</a:t>
            </a:r>
            <a:r>
              <a:rPr lang="en-US" dirty="0" smtClean="0">
                <a:latin typeface="+mj-lt"/>
              </a:rPr>
              <a:t>3 U</a:t>
            </a:r>
            <a:r>
              <a:rPr lang="en-US" dirty="0" smtClean="0"/>
              <a:t>ploader  [ URL – &gt; List </a:t>
            </a:r>
            <a:r>
              <a:rPr lang="en-US" dirty="0" smtClean="0"/>
              <a:t>of </a:t>
            </a:r>
            <a:r>
              <a:rPr lang="en-US" dirty="0" smtClean="0"/>
              <a:t>URL’s]</a:t>
            </a: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S</a:t>
            </a:r>
            <a:r>
              <a:rPr lang="en-US" b="1" dirty="0" smtClean="0">
                <a:latin typeface="+mj-lt"/>
              </a:rPr>
              <a:t>3</a:t>
            </a:r>
            <a:r>
              <a:rPr lang="en-US" b="1" dirty="0" smtClean="0"/>
              <a:t> Uploader</a:t>
            </a:r>
            <a:endParaRPr lang="en-US" b="1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S</a:t>
            </a:r>
            <a:r>
              <a:rPr lang="en-US" dirty="0" smtClean="0">
                <a:latin typeface="+mj-lt"/>
              </a:rPr>
              <a:t>3 </a:t>
            </a:r>
            <a:r>
              <a:rPr lang="en-US" dirty="0" smtClean="0"/>
              <a:t>Uploader </a:t>
            </a:r>
            <a:r>
              <a:rPr lang="en-US" dirty="0" smtClean="0"/>
              <a:t>writes it a file. Uploads to Amazon S</a:t>
            </a:r>
            <a:r>
              <a:rPr lang="en-US" dirty="0" smtClean="0">
                <a:latin typeface="+mj-lt"/>
              </a:rPr>
              <a:t>3 </a:t>
            </a:r>
            <a:r>
              <a:rPr lang="en-US" dirty="0" smtClean="0"/>
              <a:t>after certain </a:t>
            </a:r>
            <a:r>
              <a:rPr lang="en-US" dirty="0" smtClean="0"/>
              <a:t>file size </a:t>
            </a:r>
            <a:r>
              <a:rPr lang="en-US" dirty="0" smtClean="0"/>
              <a:t>is </a:t>
            </a:r>
            <a:r>
              <a:rPr lang="en-US" dirty="0" smtClean="0"/>
              <a:t>reached.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Asynchronous </a:t>
            </a:r>
            <a:r>
              <a:rPr lang="en-US" dirty="0" smtClean="0"/>
              <a:t>uploading  by </a:t>
            </a:r>
            <a:r>
              <a:rPr lang="en-US" dirty="0" smtClean="0"/>
              <a:t>a separate </a:t>
            </a:r>
            <a:r>
              <a:rPr lang="en-US" dirty="0" smtClean="0"/>
              <a:t>thread.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Hadoop</a:t>
            </a:r>
            <a:r>
              <a:rPr lang="en-US" dirty="0" smtClean="0"/>
              <a:t>/Map </a:t>
            </a:r>
            <a:r>
              <a:rPr lang="en-US" dirty="0" smtClean="0"/>
              <a:t>Reduce to calculate the page-rank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Calculates the value for the popularity of a web page. </a:t>
            </a:r>
            <a:r>
              <a:rPr lang="en-US" dirty="0" smtClean="0"/>
              <a:t> </a:t>
            </a:r>
            <a:r>
              <a:rPr lang="en-US" dirty="0" err="1" smtClean="0"/>
              <a:t>i.e</a:t>
            </a:r>
            <a:r>
              <a:rPr lang="en-US" dirty="0" smtClean="0"/>
              <a:t> Based </a:t>
            </a:r>
            <a:r>
              <a:rPr lang="en-US" dirty="0" smtClean="0"/>
              <a:t>on number of </a:t>
            </a:r>
            <a:r>
              <a:rPr lang="en-US" dirty="0" smtClean="0"/>
              <a:t>URL’s </a:t>
            </a:r>
            <a:r>
              <a:rPr lang="en-US" dirty="0" smtClean="0"/>
              <a:t>pointing to </a:t>
            </a:r>
            <a:r>
              <a:rPr lang="en-US" dirty="0" smtClean="0"/>
              <a:t>the</a:t>
            </a:r>
            <a:r>
              <a:rPr lang="en-US" dirty="0" smtClean="0"/>
              <a:t> </a:t>
            </a:r>
            <a:r>
              <a:rPr lang="en-US" dirty="0" smtClean="0"/>
              <a:t>page and number of </a:t>
            </a:r>
            <a:r>
              <a:rPr lang="en-US" dirty="0" smtClean="0"/>
              <a:t>URL’s you </a:t>
            </a:r>
            <a:r>
              <a:rPr lang="en-US" dirty="0" smtClean="0"/>
              <a:t>are pointing to.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 </a:t>
            </a:r>
            <a:r>
              <a:rPr lang="en-US" sz="1400" b="1" dirty="0" smtClean="0"/>
              <a:t>Example</a:t>
            </a:r>
            <a:r>
              <a:rPr lang="en-US" sz="1400" dirty="0" smtClean="0"/>
              <a:t> 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/>
              <a:t> If </a:t>
            </a:r>
            <a:r>
              <a:rPr lang="en-US" sz="1400" dirty="0" smtClean="0"/>
              <a:t>more number of </a:t>
            </a:r>
            <a:r>
              <a:rPr lang="en-US" sz="1400" dirty="0" smtClean="0"/>
              <a:t>URLs </a:t>
            </a:r>
            <a:r>
              <a:rPr lang="en-US" sz="1400" dirty="0" smtClean="0"/>
              <a:t>are pointing to you. (your page has more </a:t>
            </a:r>
            <a:r>
              <a:rPr lang="en-US" sz="1400" dirty="0" smtClean="0"/>
              <a:t>legitimacy) </a:t>
            </a:r>
            <a:r>
              <a:rPr lang="en-US" sz="1400" dirty="0" smtClean="0"/>
              <a:t>[</a:t>
            </a:r>
            <a:r>
              <a:rPr lang="en-US" sz="1400" dirty="0" smtClean="0"/>
              <a:t>Wikipedia</a:t>
            </a:r>
            <a:r>
              <a:rPr lang="en-US" sz="1400" dirty="0" smtClean="0"/>
              <a:t>,</a:t>
            </a:r>
            <a:r>
              <a:rPr lang="en-US" sz="1400" dirty="0" smtClean="0"/>
              <a:t> </a:t>
            </a:r>
            <a:r>
              <a:rPr lang="en-US" sz="1400" dirty="0" smtClean="0"/>
              <a:t>CNN]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/>
              <a:t>The values that you have </a:t>
            </a:r>
            <a:r>
              <a:rPr lang="en-US" sz="1400" dirty="0" err="1" smtClean="0"/>
              <a:t>aquired</a:t>
            </a:r>
            <a:r>
              <a:rPr lang="en-US" sz="1400" dirty="0" smtClean="0"/>
              <a:t> are then redistributed to the  URL’s you are pointing to.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400" dirty="0" smtClean="0"/>
              <a:t>goes </a:t>
            </a:r>
            <a:r>
              <a:rPr lang="en-US" sz="1400" dirty="0" smtClean="0"/>
              <a:t>in a loop till the values gets saturated after multiple iterations</a:t>
            </a:r>
            <a:r>
              <a:rPr lang="en-US" sz="1400" dirty="0" smtClean="0"/>
              <a:t>. </a:t>
            </a:r>
            <a:endParaRPr lang="en-US" sz="1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After </a:t>
            </a:r>
            <a:r>
              <a:rPr lang="en-US" dirty="0" smtClean="0"/>
              <a:t>all the files have been collected. EMR runs the code. That calculates the values.  Writes it back to S3.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S3 Downloader downloads the </a:t>
            </a:r>
            <a:r>
              <a:rPr lang="en-US" dirty="0" smtClean="0"/>
              <a:t>calculated </a:t>
            </a:r>
            <a:r>
              <a:rPr lang="en-US" dirty="0" smtClean="0"/>
              <a:t>values in a flat file , </a:t>
            </a:r>
            <a:r>
              <a:rPr lang="en-US" dirty="0" smtClean="0"/>
              <a:t>parses </a:t>
            </a:r>
            <a:r>
              <a:rPr lang="en-US" dirty="0" smtClean="0"/>
              <a:t>the values and </a:t>
            </a:r>
            <a:r>
              <a:rPr lang="en-US" dirty="0" smtClean="0"/>
              <a:t>distributes </a:t>
            </a:r>
            <a:r>
              <a:rPr lang="en-US" dirty="0" smtClean="0"/>
              <a:t>to the nodes based on URL’s Hash value</a:t>
            </a:r>
            <a:r>
              <a:rPr lang="en-US" dirty="0" smtClean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Seaching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286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Page Rank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180</TotalTime>
  <Words>1093</Words>
  <Application>Microsoft Office PowerPoint</Application>
  <PresentationFormat>On-screen Show (4:3)</PresentationFormat>
  <Paragraphs>106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OutOfMemoryError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Google</dc:title>
  <dc:creator>nirty</dc:creator>
  <cp:lastModifiedBy>nirty</cp:lastModifiedBy>
  <cp:revision>36</cp:revision>
  <dcterms:created xsi:type="dcterms:W3CDTF">2006-08-16T00:00:00Z</dcterms:created>
  <dcterms:modified xsi:type="dcterms:W3CDTF">2012-09-30T01:43:42Z</dcterms:modified>
</cp:coreProperties>
</file>