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57" r:id="rId3"/>
    <p:sldId id="276" r:id="rId4"/>
    <p:sldId id="277" r:id="rId5"/>
    <p:sldId id="272" r:id="rId6"/>
    <p:sldId id="278" r:id="rId7"/>
    <p:sldId id="279" r:id="rId8"/>
    <p:sldId id="280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20" autoAdjust="0"/>
  </p:normalViewPr>
  <p:slideViewPr>
    <p:cSldViewPr snapToGrid="0">
      <p:cViewPr varScale="1">
        <p:scale>
          <a:sx n="81" d="100"/>
          <a:sy n="81" d="100"/>
        </p:scale>
        <p:origin x="8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298BD-5292-4D94-931B-C36280A17AB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8EC14-C3D0-4B09-9989-DD955FF5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3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DE9C-A9FE-4908-AA44-1D5905B62FF7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334B-0F33-4331-B8CB-FFBEB877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6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DE9C-A9FE-4908-AA44-1D5905B62FF7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334B-0F33-4331-B8CB-FFBEB877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8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DE9C-A9FE-4908-AA44-1D5905B62FF7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334B-0F33-4331-B8CB-FFBEB877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8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DE9C-A9FE-4908-AA44-1D5905B62FF7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334B-0F33-4331-B8CB-FFBEB877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3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DE9C-A9FE-4908-AA44-1D5905B62FF7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334B-0F33-4331-B8CB-FFBEB877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DE9C-A9FE-4908-AA44-1D5905B62FF7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334B-0F33-4331-B8CB-FFBEB877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9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DE9C-A9FE-4908-AA44-1D5905B62FF7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334B-0F33-4331-B8CB-FFBEB877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8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DE9C-A9FE-4908-AA44-1D5905B62FF7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334B-0F33-4331-B8CB-FFBEB877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2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DE9C-A9FE-4908-AA44-1D5905B62FF7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334B-0F33-4331-B8CB-FFBEB877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7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DE9C-A9FE-4908-AA44-1D5905B62FF7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334B-0F33-4331-B8CB-FFBEB877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7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DE9C-A9FE-4908-AA44-1D5905B62FF7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334B-0F33-4331-B8CB-FFBEB877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ADE9C-A9FE-4908-AA44-1D5905B62FF7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E334B-0F33-4331-B8CB-FFBEB877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560" y="1877197"/>
            <a:ext cx="10999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Buffer Size; </a:t>
            </a:r>
            <a:r>
              <a:rPr lang="en-US" sz="2800" dirty="0" err="1" smtClean="0"/>
              <a:t>Pipeline_core</a:t>
            </a:r>
            <a:r>
              <a:rPr lang="en-US" sz="2800" dirty="0"/>
              <a:t> </a:t>
            </a:r>
            <a:r>
              <a:rPr lang="en-US" sz="2800" dirty="0" smtClean="0"/>
              <a:t>&amp;</a:t>
            </a:r>
            <a:r>
              <a:rPr lang="en-US" sz="2800" dirty="0" smtClean="0"/>
              <a:t> Pipeline_alloc; </a:t>
            </a:r>
            <a:r>
              <a:rPr lang="en-US" sz="2800" dirty="0" err="1" smtClean="0"/>
              <a:t>Pipeline_links</a:t>
            </a:r>
            <a:r>
              <a:rPr lang="en-US" sz="2800" dirty="0" smtClean="0"/>
              <a:t> with peek Router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111004" y="399997"/>
            <a:ext cx="787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Modifications of </a:t>
            </a:r>
            <a:r>
              <a:rPr lang="en-US" sz="3600" dirty="0" smtClean="0"/>
              <a:t>CONNECT(</a:t>
            </a:r>
            <a:r>
              <a:rPr lang="en-US" sz="3600" dirty="0" smtClean="0"/>
              <a:t>beta version)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89958" y="1353977"/>
            <a:ext cx="5421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3</a:t>
            </a:r>
            <a:r>
              <a:rPr lang="en-US" sz="2800" dirty="0" smtClean="0"/>
              <a:t> </a:t>
            </a:r>
            <a:r>
              <a:rPr lang="en-US" sz="2800" dirty="0"/>
              <a:t>Modifications </a:t>
            </a:r>
            <a:r>
              <a:rPr lang="en-US" sz="2800" dirty="0" smtClean="0"/>
              <a:t>by 10/05/2015</a:t>
            </a:r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9957" y="3084124"/>
            <a:ext cx="5421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5</a:t>
            </a:r>
            <a:r>
              <a:rPr lang="en-US" sz="2800" dirty="0" smtClean="0"/>
              <a:t> </a:t>
            </a:r>
            <a:r>
              <a:rPr lang="en-US" sz="2800" dirty="0"/>
              <a:t>Modifications </a:t>
            </a:r>
            <a:r>
              <a:rPr lang="en-US" sz="2800" dirty="0" smtClean="0"/>
              <a:t>by 06/22/2016</a:t>
            </a:r>
            <a:endParaRPr lang="en-US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10560" y="3607344"/>
            <a:ext cx="10999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/>
              <a:t>RoundRobin</a:t>
            </a:r>
            <a:r>
              <a:rPr lang="en-US" sz="2800" dirty="0" smtClean="0"/>
              <a:t> Arbiter; Virtual Link with pipeline option; Virtual link in </a:t>
            </a:r>
            <a:r>
              <a:rPr lang="en-US" sz="2800" dirty="0" err="1" smtClean="0"/>
              <a:t>IQ_credit</a:t>
            </a:r>
            <a:r>
              <a:rPr lang="en-US" sz="2800" dirty="0" smtClean="0"/>
              <a:t> Router; Virtual link in VOQ router; VC router with </a:t>
            </a:r>
            <a:r>
              <a:rPr lang="en-US" sz="2800" dirty="0" err="1" smtClean="0"/>
              <a:t>pipeline_alloc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37329" y="6296188"/>
            <a:ext cx="182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6/22/2016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5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111004" y="399997"/>
            <a:ext cx="787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8</a:t>
            </a:r>
            <a:r>
              <a:rPr lang="en-US" sz="3600" dirty="0" smtClean="0"/>
              <a:t> </a:t>
            </a:r>
            <a:r>
              <a:rPr lang="en-US" sz="3600" dirty="0"/>
              <a:t>VC router with </a:t>
            </a:r>
            <a:r>
              <a:rPr lang="en-US" sz="3600" dirty="0" err="1"/>
              <a:t>pipeline_alloc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692190" y="862869"/>
            <a:ext cx="1157208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Description: </a:t>
            </a:r>
            <a:r>
              <a:rPr lang="en-US" sz="2800" dirty="0" smtClean="0"/>
              <a:t>For the VC Routers, enabling </a:t>
            </a:r>
            <a:r>
              <a:rPr lang="en-US" sz="2800" dirty="0" err="1" smtClean="0"/>
              <a:t>pipeline_alloc</a:t>
            </a:r>
            <a:r>
              <a:rPr lang="en-US" sz="2800" dirty="0" smtClean="0"/>
              <a:t> will result more speculative penalty compared with enabling </a:t>
            </a:r>
            <a:r>
              <a:rPr lang="en-US" sz="2800" dirty="0" err="1" smtClean="0"/>
              <a:t>pipeline_core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b="1" dirty="0" smtClean="0"/>
              <a:t>Modification: </a:t>
            </a:r>
            <a:r>
              <a:rPr lang="en-US" sz="2800" dirty="0" smtClean="0"/>
              <a:t>When enable </a:t>
            </a:r>
            <a:r>
              <a:rPr lang="en-US" sz="2800" dirty="0" err="1" smtClean="0"/>
              <a:t>pipeline_core</a:t>
            </a:r>
            <a:r>
              <a:rPr lang="en-US" sz="2800" dirty="0" smtClean="0"/>
              <a:t> in VC router, the </a:t>
            </a:r>
            <a:r>
              <a:rPr lang="en-US" sz="2800" dirty="0" err="1" smtClean="0"/>
              <a:t>sel_VC</a:t>
            </a:r>
            <a:r>
              <a:rPr lang="en-US" sz="2800" dirty="0" smtClean="0"/>
              <a:t> will be latched. While </a:t>
            </a:r>
            <a:r>
              <a:rPr lang="en-US" sz="2800" dirty="0"/>
              <a:t>enabling </a:t>
            </a:r>
            <a:r>
              <a:rPr lang="en-US" sz="2800" dirty="0" err="1" smtClean="0"/>
              <a:t>pipeline_alloc</a:t>
            </a:r>
            <a:r>
              <a:rPr lang="en-US" sz="2800" dirty="0" smtClean="0"/>
              <a:t>, </a:t>
            </a:r>
            <a:r>
              <a:rPr lang="en-US" sz="2800" dirty="0"/>
              <a:t>the </a:t>
            </a:r>
            <a:r>
              <a:rPr lang="en-US" sz="2800" dirty="0" err="1" smtClean="0"/>
              <a:t>sel_VC</a:t>
            </a:r>
            <a:r>
              <a:rPr lang="en-US" sz="2800" dirty="0" smtClean="0"/>
              <a:t> </a:t>
            </a:r>
            <a:r>
              <a:rPr lang="en-US" sz="2800" dirty="0"/>
              <a:t>will not be latched. </a:t>
            </a:r>
            <a:r>
              <a:rPr lang="en-US" sz="2800" dirty="0" smtClean="0"/>
              <a:t>That would result more speculative penalty because the </a:t>
            </a:r>
            <a:r>
              <a:rPr lang="en-US" sz="2800" dirty="0" err="1" smtClean="0"/>
              <a:t>sel_VC</a:t>
            </a:r>
            <a:r>
              <a:rPr lang="en-US" sz="2800" dirty="0" smtClean="0"/>
              <a:t> comes from the current first element flit </a:t>
            </a:r>
            <a:r>
              <a:rPr lang="en-US" sz="2800" dirty="0" err="1" smtClean="0"/>
              <a:t>vc</a:t>
            </a:r>
            <a:r>
              <a:rPr lang="en-US" sz="2800" dirty="0" smtClean="0"/>
              <a:t>, not the </a:t>
            </a:r>
            <a:r>
              <a:rPr lang="en-US" sz="2800" dirty="0" err="1" smtClean="0"/>
              <a:t>vc</a:t>
            </a:r>
            <a:r>
              <a:rPr lang="en-US" sz="2800" dirty="0" smtClean="0"/>
              <a:t> for the granted flit. 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b="1" dirty="0" smtClean="0"/>
              <a:t>Files Modified:</a:t>
            </a:r>
            <a:r>
              <a:rPr lang="en-US" sz="2800" dirty="0"/>
              <a:t> </a:t>
            </a:r>
            <a:r>
              <a:rPr lang="en-US" sz="2800" dirty="0" err="1" smtClean="0"/>
              <a:t>Router.bsv</a:t>
            </a:r>
            <a:r>
              <a:rPr lang="en-US" sz="2800" dirty="0" smtClean="0"/>
              <a:t>; </a:t>
            </a:r>
            <a:r>
              <a:rPr lang="en-US" sz="2800" dirty="0" err="1" smtClean="0"/>
              <a:t>RouterSimple.bsv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328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9823" y="3686119"/>
            <a:ext cx="439838" cy="717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49661" y="3686119"/>
            <a:ext cx="439838" cy="717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89499" y="3686119"/>
            <a:ext cx="439838" cy="717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29337" y="3686119"/>
            <a:ext cx="439838" cy="717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29338" y="3223132"/>
            <a:ext cx="439838" cy="381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89499" y="3223132"/>
            <a:ext cx="439838" cy="381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49661" y="3223132"/>
            <a:ext cx="439838" cy="381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09823" y="3223132"/>
            <a:ext cx="439838" cy="381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81828" y="2772777"/>
            <a:ext cx="209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Buffer Size 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76846" y="3235764"/>
            <a:ext cx="126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bits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96228" y="4763094"/>
            <a:ext cx="70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34589" y="4763094"/>
            <a:ext cx="70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tail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0"/>
            <a:endCxn id="7" idx="2"/>
          </p:cNvCxnSpPr>
          <p:nvPr/>
        </p:nvCxnSpPr>
        <p:spPr>
          <a:xfrm flipV="1">
            <a:off x="3449256" y="4403750"/>
            <a:ext cx="0" cy="3593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129742" y="4403750"/>
            <a:ext cx="0" cy="3593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2129742" y="5108384"/>
            <a:ext cx="1251285" cy="360991"/>
          </a:xfrm>
          <a:custGeom>
            <a:avLst/>
            <a:gdLst>
              <a:gd name="connsiteX0" fmla="*/ 0 w 1251285"/>
              <a:gd name="connsiteY0" fmla="*/ 0 h 360991"/>
              <a:gd name="connsiteX1" fmla="*/ 529390 w 1251285"/>
              <a:gd name="connsiteY1" fmla="*/ 360948 h 360991"/>
              <a:gd name="connsiteX2" fmla="*/ 1251285 w 1251285"/>
              <a:gd name="connsiteY2" fmla="*/ 24064 h 36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285" h="360991">
                <a:moveTo>
                  <a:pt x="0" y="0"/>
                </a:moveTo>
                <a:cubicBezTo>
                  <a:pt x="160421" y="178468"/>
                  <a:pt x="320843" y="356937"/>
                  <a:pt x="529390" y="360948"/>
                </a:cubicBezTo>
                <a:cubicBezTo>
                  <a:pt x="737937" y="364959"/>
                  <a:pt x="1102896" y="90238"/>
                  <a:pt x="1251285" y="24064"/>
                </a:cubicBez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909823" y="5536695"/>
            <a:ext cx="189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‘11’ + ‘1’ = ‘00’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2191" y="6071031"/>
            <a:ext cx="313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new_tail</a:t>
            </a:r>
            <a:r>
              <a:rPr lang="en-US" dirty="0" smtClean="0"/>
              <a:t> == head) -&gt; full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223775" y="3694137"/>
            <a:ext cx="439838" cy="717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663613" y="3694137"/>
            <a:ext cx="439838" cy="717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103451" y="3694137"/>
            <a:ext cx="439838" cy="717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543289" y="3694137"/>
            <a:ext cx="439838" cy="717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543290" y="3231150"/>
            <a:ext cx="60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103450" y="3231150"/>
            <a:ext cx="54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63613" y="3231150"/>
            <a:ext cx="60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23775" y="3231150"/>
            <a:ext cx="65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966390" y="2780795"/>
            <a:ext cx="209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Buffer Size 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555342" y="3243782"/>
            <a:ext cx="126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bits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410180" y="4771112"/>
            <a:ext cx="70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75561" y="4771112"/>
            <a:ext cx="70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tail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2" idx="0"/>
            <a:endCxn id="25" idx="2"/>
          </p:cNvCxnSpPr>
          <p:nvPr/>
        </p:nvCxnSpPr>
        <p:spPr>
          <a:xfrm flipV="1">
            <a:off x="8763208" y="4411768"/>
            <a:ext cx="0" cy="3593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7046649" y="4411768"/>
            <a:ext cx="0" cy="3593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41811" y="5544713"/>
            <a:ext cx="189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‘100’ + ‘1’ = ‘101’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74179" y="6079049"/>
            <a:ext cx="313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new_tail</a:t>
            </a:r>
            <a:r>
              <a:rPr lang="en-US" dirty="0" smtClean="0"/>
              <a:t> != head) -&gt; not full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775561" y="3696259"/>
            <a:ext cx="439838" cy="717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745184" y="3226954"/>
            <a:ext cx="60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162479" y="3225970"/>
            <a:ext cx="60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>
            <a:off x="6460958" y="4470304"/>
            <a:ext cx="565484" cy="828986"/>
          </a:xfrm>
          <a:custGeom>
            <a:avLst/>
            <a:gdLst>
              <a:gd name="connsiteX0" fmla="*/ 565484 w 565484"/>
              <a:gd name="connsiteY0" fmla="*/ 613611 h 828986"/>
              <a:gd name="connsiteX1" fmla="*/ 228600 w 565484"/>
              <a:gd name="connsiteY1" fmla="*/ 794084 h 828986"/>
              <a:gd name="connsiteX2" fmla="*/ 0 w 565484"/>
              <a:gd name="connsiteY2" fmla="*/ 0 h 82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484" h="828986">
                <a:moveTo>
                  <a:pt x="565484" y="613611"/>
                </a:moveTo>
                <a:cubicBezTo>
                  <a:pt x="444165" y="754982"/>
                  <a:pt x="322847" y="896353"/>
                  <a:pt x="228600" y="794084"/>
                </a:cubicBezTo>
                <a:cubicBezTo>
                  <a:pt x="134353" y="691816"/>
                  <a:pt x="36095" y="140368"/>
                  <a:pt x="0" y="0"/>
                </a:cubicBez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335723" y="3694137"/>
            <a:ext cx="439838" cy="717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93427" y="6430375"/>
            <a:ext cx="668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(‘100’ + ‘1’) % </a:t>
            </a:r>
            <a:r>
              <a:rPr lang="en-US" dirty="0" err="1" smtClean="0"/>
              <a:t>fifo_depth</a:t>
            </a:r>
            <a:r>
              <a:rPr lang="en-US" dirty="0" smtClean="0"/>
              <a:t> = ‘101’ % ‘101’ = ‘000’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111004" y="399997"/>
            <a:ext cx="787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1 Buffer Size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692190" y="862869"/>
            <a:ext cx="112704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Description: </a:t>
            </a:r>
            <a:r>
              <a:rPr lang="en-US" sz="2800" dirty="0" smtClean="0"/>
              <a:t>when buffer size is not power 2, some flits are misallocated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Modification: </a:t>
            </a:r>
            <a:r>
              <a:rPr lang="en-US" sz="2800" dirty="0" smtClean="0"/>
              <a:t>Need modulo operation when updating </a:t>
            </a:r>
            <a:r>
              <a:rPr lang="en-US" sz="2800" dirty="0" err="1" smtClean="0"/>
              <a:t>new_tail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b="1" dirty="0" smtClean="0"/>
              <a:t>Files Modified: </a:t>
            </a:r>
            <a:r>
              <a:rPr lang="en-US" sz="2800" dirty="0" err="1" smtClean="0"/>
              <a:t>MultiFIFOMem.bsv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953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111004" y="399997"/>
            <a:ext cx="787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2 </a:t>
            </a:r>
            <a:r>
              <a:rPr lang="en-US" sz="3600" dirty="0" err="1" smtClean="0"/>
              <a:t>Pipeline_core</a:t>
            </a:r>
            <a:r>
              <a:rPr lang="en-US" sz="3600" dirty="0" smtClean="0"/>
              <a:t> &amp; Pipeline_alloc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692190" y="862869"/>
            <a:ext cx="112704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Description: </a:t>
            </a:r>
            <a:r>
              <a:rPr lang="en-US" sz="2800" dirty="0"/>
              <a:t>when enable </a:t>
            </a:r>
            <a:r>
              <a:rPr lang="en-US" sz="2800" dirty="0" err="1" smtClean="0"/>
              <a:t>pipeline_core</a:t>
            </a:r>
            <a:r>
              <a:rPr lang="en-US" sz="2800" dirty="0" smtClean="0"/>
              <a:t> or </a:t>
            </a:r>
            <a:r>
              <a:rPr lang="en-US" sz="2800" dirty="0" err="1" smtClean="0"/>
              <a:t>pipeline_alloc</a:t>
            </a:r>
            <a:r>
              <a:rPr lang="en-US" sz="2800" dirty="0" smtClean="0"/>
              <a:t> </a:t>
            </a:r>
            <a:r>
              <a:rPr lang="en-US" sz="2800" dirty="0"/>
              <a:t>option, some flits are </a:t>
            </a:r>
            <a:r>
              <a:rPr lang="en-US" sz="2800" dirty="0" smtClean="0"/>
              <a:t>misallocated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Modification: </a:t>
            </a:r>
            <a:r>
              <a:rPr lang="en-US" sz="2800" dirty="0" smtClean="0"/>
              <a:t>When </a:t>
            </a:r>
            <a:r>
              <a:rPr lang="en-US" sz="2800" dirty="0"/>
              <a:t>generate the </a:t>
            </a:r>
            <a:r>
              <a:rPr lang="en-US" sz="2800" dirty="0" err="1"/>
              <a:t>deq</a:t>
            </a:r>
            <a:r>
              <a:rPr lang="en-US" sz="2800" dirty="0"/>
              <a:t> signal of the </a:t>
            </a:r>
            <a:r>
              <a:rPr lang="en-US" sz="2800" dirty="0" err="1" smtClean="0"/>
              <a:t>flitbuffer</a:t>
            </a:r>
            <a:r>
              <a:rPr lang="en-US" sz="2800" dirty="0" smtClean="0"/>
              <a:t>, double check the </a:t>
            </a:r>
            <a:r>
              <a:rPr lang="en-US" sz="2800" dirty="0" err="1" smtClean="0"/>
              <a:t>ourPortFIFOs_first</a:t>
            </a:r>
            <a:r>
              <a:rPr lang="en-US" sz="2800" dirty="0" smtClean="0"/>
              <a:t> with </a:t>
            </a:r>
            <a:r>
              <a:rPr lang="en-US" sz="2800" dirty="0" err="1" smtClean="0"/>
              <a:t>selectedOut.valid</a:t>
            </a:r>
            <a:r>
              <a:rPr lang="en-US" sz="2800" dirty="0" smtClean="0"/>
              <a:t> to make sure it’s sending the flit to the right port. If they are not equal, then wait for next try. That’s the idea of speculative pipeline. 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Files Modified: </a:t>
            </a:r>
            <a:r>
              <a:rPr lang="en-US" sz="2800" dirty="0" err="1" smtClean="0"/>
              <a:t>Router.bsv</a:t>
            </a:r>
            <a:r>
              <a:rPr lang="en-US" sz="2800" dirty="0" smtClean="0"/>
              <a:t>; </a:t>
            </a:r>
            <a:r>
              <a:rPr lang="en-US" sz="2800" dirty="0" err="1" smtClean="0"/>
              <a:t>RouterSimple.bsv</a:t>
            </a:r>
            <a:r>
              <a:rPr lang="en-US" sz="2800" dirty="0" smtClean="0"/>
              <a:t>; </a:t>
            </a:r>
            <a:r>
              <a:rPr lang="en-US" sz="2800" dirty="0" err="1" smtClean="0"/>
              <a:t>IQRouter.bsv</a:t>
            </a:r>
            <a:r>
              <a:rPr lang="en-US" sz="2800" dirty="0" smtClean="0"/>
              <a:t>; </a:t>
            </a:r>
            <a:r>
              <a:rPr lang="en-US" sz="2800" dirty="0" err="1" smtClean="0"/>
              <a:t>IQRouterSimple.bsv</a:t>
            </a:r>
            <a:r>
              <a:rPr lang="en-US" sz="2800" dirty="0" smtClean="0"/>
              <a:t>; </a:t>
            </a:r>
            <a:r>
              <a:rPr lang="en-US" sz="2800" dirty="0" err="1" smtClean="0"/>
              <a:t>VOQRouterSimple.bsv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23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111004" y="399997"/>
            <a:ext cx="787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3 </a:t>
            </a:r>
            <a:r>
              <a:rPr lang="en-US" sz="3600" dirty="0" err="1" smtClean="0"/>
              <a:t>Pipeline_links</a:t>
            </a:r>
            <a:r>
              <a:rPr lang="en-US" sz="3600" dirty="0" smtClean="0"/>
              <a:t> with Peek Router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692190" y="862869"/>
            <a:ext cx="1127042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Description: </a:t>
            </a:r>
            <a:r>
              <a:rPr lang="en-US" sz="2800" dirty="0"/>
              <a:t>when enable </a:t>
            </a:r>
            <a:r>
              <a:rPr lang="en-US" sz="2800" dirty="0" err="1" smtClean="0"/>
              <a:t>pipeline_links</a:t>
            </a:r>
            <a:r>
              <a:rPr lang="en-US" sz="2800" dirty="0" smtClean="0"/>
              <a:t> </a:t>
            </a:r>
            <a:r>
              <a:rPr lang="en-US" sz="2800" dirty="0"/>
              <a:t>option, and use peek flow control, some flits will be </a:t>
            </a:r>
            <a:r>
              <a:rPr lang="en-US" sz="2800" dirty="0" err="1"/>
              <a:t>enqueued</a:t>
            </a:r>
            <a:r>
              <a:rPr lang="en-US" sz="2800" dirty="0"/>
              <a:t> to full FIFO 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b="1" dirty="0" smtClean="0"/>
              <a:t>Modification: </a:t>
            </a:r>
            <a:r>
              <a:rPr lang="en-US" sz="2800" dirty="0" smtClean="0"/>
              <a:t>Set the margin </a:t>
            </a:r>
            <a:r>
              <a:rPr lang="en-US" sz="2800" dirty="0"/>
              <a:t>of flit buffer </a:t>
            </a:r>
            <a:r>
              <a:rPr lang="en-US" sz="2800" dirty="0" smtClean="0"/>
              <a:t>2 </a:t>
            </a:r>
            <a:r>
              <a:rPr lang="en-US" sz="2800" dirty="0"/>
              <a:t>instead of </a:t>
            </a:r>
            <a:r>
              <a:rPr lang="en-US" sz="2800" dirty="0" smtClean="0"/>
              <a:t>1.  Modify the dynamic assertion to avoid unnecessary warning(More details next slide)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Files Modified:</a:t>
            </a:r>
            <a:r>
              <a:rPr lang="en-US" sz="2800" dirty="0"/>
              <a:t> </a:t>
            </a:r>
            <a:r>
              <a:rPr lang="en-US" sz="2800" dirty="0" err="1" smtClean="0"/>
              <a:t>RouterSimple.bsv</a:t>
            </a:r>
            <a:r>
              <a:rPr lang="en-US" sz="2800" dirty="0" smtClean="0"/>
              <a:t>; </a:t>
            </a:r>
            <a:r>
              <a:rPr lang="en-US" sz="2800" dirty="0" err="1" smtClean="0"/>
              <a:t>IQRouterSimple.bsv</a:t>
            </a:r>
            <a:r>
              <a:rPr lang="en-US" sz="2800" dirty="0" smtClean="0"/>
              <a:t>; </a:t>
            </a:r>
            <a:r>
              <a:rPr lang="en-US" sz="2800" dirty="0" err="1"/>
              <a:t>MultiFIFOMem.bsv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396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79884" y="1816767"/>
            <a:ext cx="2743200" cy="109487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872604" y="1816767"/>
            <a:ext cx="2743200" cy="109487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72604" y="2129588"/>
            <a:ext cx="1056204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2322095" y="1170436"/>
            <a:ext cx="111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Router 0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7732862" y="1155560"/>
            <a:ext cx="111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Router 1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223084" y="2358191"/>
            <a:ext cx="131144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5534526" y="2358191"/>
            <a:ext cx="131144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402271" y="1902813"/>
            <a:ext cx="111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flit</a:t>
            </a:r>
            <a:endParaRPr lang="en-US" dirty="0"/>
          </a:p>
        </p:txBody>
      </p:sp>
      <p:cxnSp>
        <p:nvCxnSpPr>
          <p:cNvPr id="17" name="Elbow Connector 16"/>
          <p:cNvCxnSpPr>
            <a:stCxn id="8" idx="2"/>
          </p:cNvCxnSpPr>
          <p:nvPr/>
        </p:nvCxnSpPr>
        <p:spPr>
          <a:xfrm rot="5400000">
            <a:off x="6383395" y="1749950"/>
            <a:ext cx="168442" cy="186618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223084" y="2767261"/>
            <a:ext cx="12981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402270" y="2841274"/>
            <a:ext cx="111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full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144124" y="3303912"/>
            <a:ext cx="107923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Modification : </a:t>
            </a:r>
            <a:endParaRPr lang="en-US" b="1" dirty="0" smtClean="0"/>
          </a:p>
          <a:p>
            <a:r>
              <a:rPr lang="en-US" dirty="0" smtClean="0"/>
              <a:t>Step1. In </a:t>
            </a:r>
            <a:r>
              <a:rPr lang="en-US" dirty="0" err="1" smtClean="0"/>
              <a:t>RouterSimple.bsv</a:t>
            </a:r>
            <a:r>
              <a:rPr lang="en-US" dirty="0" smtClean="0"/>
              <a:t> and </a:t>
            </a:r>
            <a:r>
              <a:rPr lang="en-US" dirty="0" err="1" smtClean="0"/>
              <a:t>IQRouterSimple</a:t>
            </a:r>
            <a:r>
              <a:rPr lang="en-US" dirty="0" smtClean="0"/>
              <a:t>, the margin of flit buffer should be 2 instead of 1. Because both flit and not full signal has one cycle delay across the link. So when the flit buffer in Router 1 is almost full, it should indicate router 0 two cycles before it’s really full. </a:t>
            </a:r>
          </a:p>
          <a:p>
            <a:endParaRPr lang="en-US" dirty="0"/>
          </a:p>
          <a:p>
            <a:r>
              <a:rPr lang="en-US" dirty="0" smtClean="0"/>
              <a:t>Step2. In </a:t>
            </a:r>
            <a:r>
              <a:rPr lang="en-US" dirty="0" err="1"/>
              <a:t>M</a:t>
            </a:r>
            <a:r>
              <a:rPr lang="en-US" dirty="0" err="1" smtClean="0"/>
              <a:t>ultiFIFOMem.bsv</a:t>
            </a:r>
            <a:r>
              <a:rPr lang="en-US" dirty="0" smtClean="0"/>
              <a:t>, we should use “real full” instead of “almost full” signal for the </a:t>
            </a:r>
            <a:r>
              <a:rPr lang="en-US" dirty="0" err="1" smtClean="0"/>
              <a:t>bluespec</a:t>
            </a:r>
            <a:r>
              <a:rPr lang="en-US" dirty="0" smtClean="0"/>
              <a:t> dynamic assertion. Because when the flit buffer is almost full, the on-fly flit can still be </a:t>
            </a:r>
            <a:r>
              <a:rPr lang="en-US" dirty="0" err="1" smtClean="0"/>
              <a:t>enqueued</a:t>
            </a:r>
            <a:r>
              <a:rPr lang="en-US" dirty="0" smtClean="0"/>
              <a:t> into this buffer. </a:t>
            </a:r>
          </a:p>
          <a:p>
            <a:endParaRPr lang="en-US" dirty="0"/>
          </a:p>
          <a:p>
            <a:r>
              <a:rPr lang="en-US" dirty="0" smtClean="0"/>
              <a:t>Step3. In previous design, when there is a </a:t>
            </a:r>
            <a:r>
              <a:rPr lang="en-US" dirty="0" err="1" smtClean="0"/>
              <a:t>deq</a:t>
            </a:r>
            <a:r>
              <a:rPr lang="en-US" dirty="0" smtClean="0"/>
              <a:t>, the buffer becomes not full. However, things are different when we introduce margin, because we are actually using “almost full” to inform other router. When we update the </a:t>
            </a:r>
            <a:r>
              <a:rPr lang="en-US" dirty="0" err="1" smtClean="0"/>
              <a:t>new_head</a:t>
            </a:r>
            <a:r>
              <a:rPr lang="en-US" dirty="0" smtClean="0"/>
              <a:t>, we should be careful about the distance between </a:t>
            </a:r>
            <a:r>
              <a:rPr lang="en-US" dirty="0" err="1" smtClean="0"/>
              <a:t>cur_tail</a:t>
            </a:r>
            <a:r>
              <a:rPr lang="en-US" dirty="0" smtClean="0"/>
              <a:t> and </a:t>
            </a:r>
            <a:r>
              <a:rPr lang="en-US" dirty="0" err="1" smtClean="0"/>
              <a:t>new_head</a:t>
            </a:r>
            <a:r>
              <a:rPr lang="en-US" dirty="0" smtClean="0"/>
              <a:t>. If the distance is less than the margin, we should still say the buffer is “almost full”.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18726" y="1043139"/>
            <a:ext cx="142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pipeline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534526" y="1446965"/>
            <a:ext cx="0" cy="1641175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11004" y="399997"/>
            <a:ext cx="787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3 </a:t>
            </a:r>
            <a:r>
              <a:rPr lang="en-US" sz="3600" dirty="0" err="1" smtClean="0"/>
              <a:t>Pipeline_links</a:t>
            </a:r>
            <a:r>
              <a:rPr lang="en-US" sz="3600" dirty="0" smtClean="0"/>
              <a:t> with Peek Router(</a:t>
            </a:r>
            <a:r>
              <a:rPr lang="en-US" sz="3600" dirty="0" err="1" smtClean="0"/>
              <a:t>con’t</a:t>
            </a:r>
            <a:r>
              <a:rPr lang="en-US" sz="3600" dirty="0" smtClean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977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111004" y="399997"/>
            <a:ext cx="787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4 </a:t>
            </a:r>
            <a:r>
              <a:rPr lang="en-US" sz="3600" dirty="0" err="1" smtClean="0"/>
              <a:t>RoundRobin</a:t>
            </a:r>
            <a:r>
              <a:rPr lang="en-US" sz="3600" dirty="0" smtClean="0"/>
              <a:t> Arbiter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692190" y="862869"/>
            <a:ext cx="112704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Description: </a:t>
            </a:r>
            <a:r>
              <a:rPr lang="en-US" sz="2800" dirty="0" smtClean="0"/>
              <a:t>The “</a:t>
            </a:r>
            <a:r>
              <a:rPr lang="en-US" sz="2800" dirty="0" err="1" smtClean="0"/>
              <a:t>RoundRobin</a:t>
            </a:r>
            <a:r>
              <a:rPr lang="en-US" sz="2800" dirty="0" smtClean="0"/>
              <a:t>” Arbiter in CONNECT is </a:t>
            </a:r>
            <a:r>
              <a:rPr lang="en-US" sz="2800" dirty="0"/>
              <a:t>actually Oblivious Arbiter </a:t>
            </a:r>
            <a:r>
              <a:rPr lang="en-US" sz="2800" dirty="0" smtClean="0"/>
              <a:t>from PPIN by Bill Dally. (I change it into the </a:t>
            </a:r>
            <a:r>
              <a:rPr lang="en-US" sz="2800" dirty="0" err="1" smtClean="0"/>
              <a:t>RoundRobin</a:t>
            </a:r>
            <a:r>
              <a:rPr lang="en-US" sz="2800" dirty="0" smtClean="0"/>
              <a:t> Arbiter described by PPIN for comparison with my HLS </a:t>
            </a:r>
            <a:r>
              <a:rPr lang="en-US" sz="2800" dirty="0" err="1" smtClean="0"/>
              <a:t>NoC</a:t>
            </a:r>
            <a:r>
              <a:rPr lang="en-US" sz="2800" dirty="0" smtClean="0"/>
              <a:t>. And </a:t>
            </a:r>
            <a:r>
              <a:rPr lang="en-US" sz="2800" dirty="0" err="1" smtClean="0"/>
              <a:t>RoundRobin</a:t>
            </a:r>
            <a:r>
              <a:rPr lang="en-US" sz="2800" dirty="0" smtClean="0"/>
              <a:t> can be more fair than Oblivious Arbiter.)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Modification: </a:t>
            </a:r>
            <a:r>
              <a:rPr lang="en-US" sz="2800" dirty="0" smtClean="0"/>
              <a:t>Update the “token” based on the “winner” instead of letting “token” update itself independently. In </a:t>
            </a:r>
            <a:r>
              <a:rPr lang="en-US" sz="2800" dirty="0" err="1" smtClean="0"/>
              <a:t>allocators.bsv</a:t>
            </a:r>
            <a:r>
              <a:rPr lang="en-US" sz="2800" dirty="0" smtClean="0"/>
              <a:t>, choose </a:t>
            </a:r>
            <a:r>
              <a:rPr lang="en-US" sz="2800" dirty="0" err="1" smtClean="0"/>
              <a:t>mkRoundRobinArbiter</a:t>
            </a:r>
            <a:r>
              <a:rPr lang="en-US" sz="2800" dirty="0" smtClean="0"/>
              <a:t> instead of </a:t>
            </a:r>
            <a:r>
              <a:rPr lang="en-US" sz="2800" dirty="0" err="1" smtClean="0"/>
              <a:t>mkRoundRobinArbiterStartAt</a:t>
            </a:r>
            <a:r>
              <a:rPr lang="en-US" sz="2800" dirty="0"/>
              <a:t>.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b="1" dirty="0" smtClean="0"/>
              <a:t>Files Modified:</a:t>
            </a:r>
            <a:r>
              <a:rPr lang="en-US" sz="2800" dirty="0"/>
              <a:t> </a:t>
            </a:r>
            <a:r>
              <a:rPr lang="en-US" sz="2800" dirty="0" err="1" smtClean="0"/>
              <a:t>Arbiters.bsv</a:t>
            </a:r>
            <a:r>
              <a:rPr lang="en-US" sz="2800" dirty="0" smtClean="0"/>
              <a:t>; </a:t>
            </a:r>
            <a:r>
              <a:rPr lang="en-US" sz="2800" dirty="0" err="1" smtClean="0"/>
              <a:t>Allocators.bsv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305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111004" y="399997"/>
            <a:ext cx="787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5 Virtual </a:t>
            </a:r>
            <a:r>
              <a:rPr lang="en-US" sz="3600" dirty="0"/>
              <a:t>Link with pipeline </a:t>
            </a:r>
            <a:r>
              <a:rPr lang="en-US" sz="3600" dirty="0" smtClean="0"/>
              <a:t>option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692190" y="862869"/>
            <a:ext cx="112704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Description: </a:t>
            </a:r>
            <a:r>
              <a:rPr lang="en-US" sz="2800" dirty="0" smtClean="0"/>
              <a:t>When enable pipeline option and virtual link option, the node would receive </a:t>
            </a:r>
            <a:r>
              <a:rPr lang="en-US" sz="2800" dirty="0" err="1" smtClean="0"/>
              <a:t>uncontinuous</a:t>
            </a:r>
            <a:r>
              <a:rPr lang="en-US" sz="2800" dirty="0" smtClean="0"/>
              <a:t> flits while supposed to receive continuous flits from one packet. 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Modification: </a:t>
            </a:r>
            <a:r>
              <a:rPr lang="en-US" sz="2800" dirty="0" smtClean="0"/>
              <a:t>Need to double check the lock states when enable the pipeline option. Otherwise the </a:t>
            </a:r>
            <a:r>
              <a:rPr lang="en-US" sz="2800" dirty="0" err="1" smtClean="0"/>
              <a:t>deq</a:t>
            </a:r>
            <a:r>
              <a:rPr lang="en-US" sz="2800" dirty="0" smtClean="0"/>
              <a:t> signals of </a:t>
            </a:r>
            <a:r>
              <a:rPr lang="en-US" sz="2800" dirty="0" err="1" smtClean="0"/>
              <a:t>flit_buffer</a:t>
            </a:r>
            <a:r>
              <a:rPr lang="en-US" sz="2800" dirty="0" smtClean="0"/>
              <a:t> would be generated based on stale lock info. 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Files Modified:</a:t>
            </a:r>
            <a:r>
              <a:rPr lang="en-US" sz="2800" dirty="0"/>
              <a:t> </a:t>
            </a:r>
            <a:r>
              <a:rPr lang="en-US" sz="2800" dirty="0" err="1"/>
              <a:t>Router.bsv</a:t>
            </a:r>
            <a:r>
              <a:rPr lang="en-US" sz="2800" dirty="0"/>
              <a:t>; </a:t>
            </a:r>
            <a:r>
              <a:rPr lang="en-US" sz="2800" dirty="0" err="1"/>
              <a:t>RouterSimple.bsv</a:t>
            </a:r>
            <a:r>
              <a:rPr lang="en-US" sz="2800" dirty="0"/>
              <a:t>; </a:t>
            </a:r>
            <a:r>
              <a:rPr lang="en-US" sz="2800" dirty="0" err="1"/>
              <a:t>IQRouter.bsv</a:t>
            </a:r>
            <a:r>
              <a:rPr lang="en-US" sz="2800" dirty="0"/>
              <a:t>; </a:t>
            </a:r>
            <a:r>
              <a:rPr lang="en-US" sz="2800" dirty="0" err="1"/>
              <a:t>IQRouterSimple.bsv</a:t>
            </a:r>
            <a:r>
              <a:rPr lang="en-US" sz="2800" dirty="0"/>
              <a:t>; </a:t>
            </a:r>
            <a:r>
              <a:rPr lang="en-US" sz="2800" dirty="0" err="1"/>
              <a:t>VOQRouterSimple.bsv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0536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111004" y="399997"/>
            <a:ext cx="787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6</a:t>
            </a:r>
            <a:r>
              <a:rPr lang="en-US" sz="3600" dirty="0" smtClean="0"/>
              <a:t> </a:t>
            </a:r>
            <a:r>
              <a:rPr lang="en-US" sz="3600" dirty="0"/>
              <a:t>Virtual link in </a:t>
            </a:r>
            <a:r>
              <a:rPr lang="en-US" sz="3600" dirty="0" err="1"/>
              <a:t>IQ_credit</a:t>
            </a:r>
            <a:r>
              <a:rPr lang="en-US" sz="3600" dirty="0"/>
              <a:t> Router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692190" y="862869"/>
            <a:ext cx="112704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Description: </a:t>
            </a:r>
            <a:r>
              <a:rPr lang="en-US" sz="2800" dirty="0" smtClean="0"/>
              <a:t>For the </a:t>
            </a:r>
            <a:r>
              <a:rPr lang="en-US" sz="2800" dirty="0" err="1" smtClean="0"/>
              <a:t>IQ_credit</a:t>
            </a:r>
            <a:r>
              <a:rPr lang="en-US" sz="2800" dirty="0" smtClean="0"/>
              <a:t> Router, when enable virtual link, the node </a:t>
            </a:r>
            <a:r>
              <a:rPr lang="en-US" sz="2800" dirty="0"/>
              <a:t>would receive </a:t>
            </a:r>
            <a:r>
              <a:rPr lang="en-US" sz="2800" dirty="0" err="1"/>
              <a:t>uncontinuous</a:t>
            </a:r>
            <a:r>
              <a:rPr lang="en-US" sz="2800" dirty="0"/>
              <a:t> flits while supposed to receive continuous flits from one packet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b="1" dirty="0" smtClean="0"/>
              <a:t>Modification: </a:t>
            </a:r>
            <a:r>
              <a:rPr lang="en-US" sz="2800" dirty="0" smtClean="0"/>
              <a:t>It seems like a copy-paste error. The lock states(</a:t>
            </a:r>
            <a:r>
              <a:rPr lang="en-US" sz="2800" dirty="0" err="1" smtClean="0"/>
              <a:t>lockedVL</a:t>
            </a:r>
            <a:r>
              <a:rPr lang="en-US" sz="2800" dirty="0" smtClean="0"/>
              <a:t> </a:t>
            </a:r>
            <a:r>
              <a:rPr lang="en-US" sz="2800" dirty="0" err="1" smtClean="0"/>
              <a:t>inPortVL</a:t>
            </a:r>
            <a:r>
              <a:rPr lang="en-US" sz="2800" dirty="0" smtClean="0"/>
              <a:t>) are not updated. Copy the updating code from other router code.</a:t>
            </a:r>
            <a:endParaRPr lang="en-US" sz="2800" b="1" dirty="0" smtClean="0"/>
          </a:p>
          <a:p>
            <a:pPr>
              <a:lnSpc>
                <a:spcPct val="150000"/>
              </a:lnSpc>
            </a:pPr>
            <a:r>
              <a:rPr lang="en-US" sz="2800" b="1" dirty="0" smtClean="0"/>
              <a:t>Files Modified:</a:t>
            </a:r>
            <a:r>
              <a:rPr lang="en-US" sz="2800" dirty="0"/>
              <a:t> </a:t>
            </a:r>
            <a:r>
              <a:rPr lang="en-US" sz="2800" dirty="0" err="1" smtClean="0"/>
              <a:t>IQRouter.bsv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5074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111004" y="399997"/>
            <a:ext cx="787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7 </a:t>
            </a:r>
            <a:r>
              <a:rPr lang="en-US" sz="3600" dirty="0"/>
              <a:t>Virtual link in </a:t>
            </a:r>
            <a:r>
              <a:rPr lang="en-US" sz="3600" dirty="0" smtClean="0"/>
              <a:t>VOQ </a:t>
            </a:r>
            <a:r>
              <a:rPr lang="en-US" sz="3600" dirty="0"/>
              <a:t>Router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692190" y="862869"/>
            <a:ext cx="115720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Description: </a:t>
            </a:r>
            <a:r>
              <a:rPr lang="en-US" sz="2800" dirty="0" smtClean="0"/>
              <a:t>For the VOQ Router, when enable virtual link, the router would unnecessarily stop sending eligible flits</a:t>
            </a:r>
          </a:p>
          <a:p>
            <a:pPr>
              <a:lnSpc>
                <a:spcPct val="150000"/>
              </a:lnSpc>
            </a:pPr>
            <a:r>
              <a:rPr lang="en-US" sz="2800" b="1" dirty="0" err="1" smtClean="0"/>
              <a:t>Modification:</a:t>
            </a:r>
            <a:r>
              <a:rPr lang="en-US" sz="2800" dirty="0" err="1" smtClean="0"/>
              <a:t>When</a:t>
            </a:r>
            <a:r>
              <a:rPr lang="en-US" sz="2800" dirty="0" smtClean="0"/>
              <a:t> generate </a:t>
            </a:r>
            <a:r>
              <a:rPr lang="en-US" sz="2800" dirty="0" err="1" smtClean="0"/>
              <a:t>eligIO</a:t>
            </a:r>
            <a:r>
              <a:rPr lang="en-US" sz="2800" dirty="0" smtClean="0"/>
              <a:t>, no need to do “</a:t>
            </a:r>
            <a:r>
              <a:rPr lang="en-US" sz="2800" dirty="0" err="1" smtClean="0"/>
              <a:t>eligIO</a:t>
            </a:r>
            <a:r>
              <a:rPr lang="en-US" sz="2800" dirty="0" smtClean="0"/>
              <a:t>[</a:t>
            </a:r>
            <a:r>
              <a:rPr lang="en-US" sz="2800" dirty="0" err="1" smtClean="0"/>
              <a:t>i</a:t>
            </a:r>
            <a:r>
              <a:rPr lang="en-US" sz="2800" dirty="0" smtClean="0"/>
              <a:t>] = replicate(False)” before “</a:t>
            </a:r>
            <a:r>
              <a:rPr lang="en-US" sz="2800" dirty="0" err="1" smtClean="0"/>
              <a:t>eligIO</a:t>
            </a:r>
            <a:r>
              <a:rPr lang="en-US" sz="2800" dirty="0" smtClean="0"/>
              <a:t>[</a:t>
            </a:r>
            <a:r>
              <a:rPr lang="en-US" sz="2800" dirty="0" err="1" smtClean="0"/>
              <a:t>i</a:t>
            </a:r>
            <a:r>
              <a:rPr lang="en-US" sz="2800" dirty="0" smtClean="0"/>
              <a:t>][o] = True”. If we do that, that means the highest ‘o’ has highest priority. But we do not need to set this priority. For VOQ router, it’s possible for one </a:t>
            </a:r>
            <a:r>
              <a:rPr lang="en-US" sz="2800" dirty="0" err="1" smtClean="0"/>
              <a:t>inport</a:t>
            </a:r>
            <a:r>
              <a:rPr lang="en-US" sz="2800" dirty="0" smtClean="0"/>
              <a:t> to generate requests to multiple </a:t>
            </a:r>
            <a:r>
              <a:rPr lang="en-US" sz="2800" dirty="0" err="1" smtClean="0"/>
              <a:t>outport</a:t>
            </a:r>
            <a:r>
              <a:rPr lang="en-US" sz="2800" dirty="0" smtClean="0"/>
              <a:t>. This is different from IQ and VC(for VC actually we can, but we choose to set a static priority). The multiple request from one </a:t>
            </a:r>
            <a:r>
              <a:rPr lang="en-US" sz="2800" dirty="0" err="1" smtClean="0"/>
              <a:t>inport</a:t>
            </a:r>
            <a:r>
              <a:rPr lang="en-US" sz="2800" dirty="0" smtClean="0"/>
              <a:t> can be allocated by the separable allocator. </a:t>
            </a:r>
            <a:r>
              <a:rPr lang="en-US" sz="2800" b="1" dirty="0"/>
              <a:t>	</a:t>
            </a:r>
            <a:r>
              <a:rPr lang="en-US" sz="2800" b="1" dirty="0" smtClean="0"/>
              <a:t>	Files Modified:</a:t>
            </a:r>
            <a:r>
              <a:rPr lang="en-US" sz="2800" dirty="0"/>
              <a:t> </a:t>
            </a:r>
            <a:r>
              <a:rPr lang="en-US" sz="2800" dirty="0" err="1" smtClean="0"/>
              <a:t>VOQRouterSimple.bsv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0795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930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</dc:creator>
  <cp:lastModifiedBy>zhao</cp:lastModifiedBy>
  <cp:revision>48</cp:revision>
  <dcterms:created xsi:type="dcterms:W3CDTF">2015-09-01T14:38:34Z</dcterms:created>
  <dcterms:modified xsi:type="dcterms:W3CDTF">2016-06-22T19:49:10Z</dcterms:modified>
</cp:coreProperties>
</file>