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7" Type="http://schemas.openxmlformats.org/officeDocument/2006/relationships/theme" Target="theme/theme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William</a:t>
            </a:r>
            <a:r>
              <a:rPr/>
              <a:t> </a:t>
            </a:r>
            <a:r>
              <a:rPr/>
              <a:t>Chiu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Under serial correlation, OLS parameter estimates are unbiased and consistent</a:t>
            </a:r>
          </a:p>
          <a:p>
            <a:pPr lvl="1"/>
            <a:r>
              <a:rPr/>
              <a:t>However, standard errors are incorrect</a:t>
            </a:r>
          </a:p>
          <a:p>
            <a:pPr lvl="1"/>
            <a:r>
              <a:rPr/>
              <a:t>And p-values are incorrect</a:t>
            </a:r>
          </a:p>
          <a:p>
            <a:pPr lvl="1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Durbin-Watson test is a popular test for serial correlation, but suffers from some major drawbacks.</a:t>
            </a:r>
          </a:p>
          <a:p>
            <a:pPr lvl="1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Breusch-Godfrey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serial</a:t>
                      </a:r>
                      <a:r>
                        <a:rPr/>
                        <a:t> </a:t>
                      </a:r>
                      <a:r>
                        <a:rPr/>
                        <a:t>correlation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up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 OLS with GLS</a:t>
            </a:r>
          </a:p>
          <a:p>
            <a:pPr lvl="1"/>
            <a:r>
              <a:rPr/>
              <a:t>Keep OLS but estimate robust (HAC) standard errors</a:t>
            </a:r>
          </a:p>
          <a:p>
            <a:pPr lvl="1"/>
            <a:r>
              <a:rPr/>
              <a:t>Keep OLS but bootstrap the standard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Generalized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1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Newey-West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Andrews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1"/>
            <a:r>
              <a:rPr/>
              <a:t>Break the time series into sequential blocks (non-random)</a:t>
            </a:r>
          </a:p>
          <a:p>
            <a:pPr lvl="1"/>
            <a:r>
              <a:rPr/>
              <a:t>Randomly sample blocks with replacement</a:t>
            </a:r>
          </a:p>
          <a:p>
            <a:pPr lvl="1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(Ex-post,</a:t>
            </a:r>
            <a:r>
              <a:rPr/>
              <a:t> </a:t>
            </a:r>
            <a:r>
              <a:rPr/>
              <a:t>OLS</a:t>
            </a:r>
            <a:r>
              <a:rPr/>
              <a:t> </a:t>
            </a:r>
            <a:r>
              <a:rPr/>
              <a:t>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Test set performance appears similar between OLS and GLS</a:t>
                </a:r>
              </a:p>
              <a:p>
                <a:pPr lvl="1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1"/>
                <a:r>
                  <a:rPr/>
                  <a:t>In order to measure the quality of the methods: 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  <a:r>
                  <a:rPr/>
                  <a:t>, then 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).</a:t>
                </a:r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/>
                <a:gridCol w="3644900"/>
                <a:gridCol w="36449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MSIA Class of 2013</a:t>
            </a:r>
          </a:p>
          <a:p>
            <a:pPr lvl="1"/>
            <a:r>
              <a:rPr/>
              <a:t>Works for a bank</a:t>
            </a:r>
          </a:p>
          <a:p>
            <a:pPr lvl="1"/>
            <a:r>
              <a:rPr/>
              <a:t>Team develops models to explain and forecast:</a:t>
            </a:r>
          </a:p>
          <a:p>
            <a:pPr lvl="2"/>
            <a:r>
              <a:rPr/>
              <a:t>Credit Losses</a:t>
            </a:r>
          </a:p>
          <a:p>
            <a:pPr lvl="2"/>
            <a:r>
              <a:rPr/>
              <a:t>Loan Prepayments</a:t>
            </a:r>
          </a:p>
          <a:p>
            <a:pPr lvl="2"/>
            <a:r>
              <a:rPr/>
              <a:t>Mortgage Rates</a:t>
            </a:r>
          </a:p>
          <a:p>
            <a:pPr lvl="2"/>
            <a:r>
              <a:rPr/>
              <a:t>Deposit Attrition</a:t>
            </a:r>
          </a:p>
          <a:p>
            <a:pPr lvl="1"/>
            <a:r>
              <a:rPr/>
              <a:t>Primarily uses SQL and 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Under high serial correlation, most of the previous methods struggle to return the correct p-values.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errors (e.g., Phillips-Ouliaris Cointegration Test).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0.768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the errors are non-stationary.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Under non-stationary errors, OLS and GLS are both biased and inconsistent (i.e., spurious)</a:t>
                </a:r>
              </a:p>
              <a:p>
                <a:pPr lvl="1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Transform each response and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1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OLS is most suitable for independent errors</a:t>
            </a:r>
          </a:p>
          <a:p>
            <a:pPr lvl="1"/>
            <a:r>
              <a:rPr/>
              <a:t>The independent error assumption is often violated with time series regression</a:t>
            </a:r>
          </a:p>
          <a:p>
            <a:pPr lvl="1"/>
            <a:r>
              <a:rPr/>
              <a:t>Under serial correlation, standard errors and p-values from OLS are unreliable</a:t>
            </a:r>
          </a:p>
          <a:p>
            <a:pPr lvl="1"/>
            <a:r>
              <a:rPr/>
              <a:t>Remediating serial correlation:</a:t>
            </a:r>
          </a:p>
          <a:p>
            <a:pPr lvl="2"/>
            <a:r>
              <a:rPr/>
              <a:t>GLS</a:t>
            </a:r>
          </a:p>
          <a:p>
            <a:pPr lvl="2"/>
            <a:r>
              <a:rPr/>
              <a:t>OLS with HAC standard errors</a:t>
            </a:r>
          </a:p>
          <a:p>
            <a:pPr lvl="2"/>
            <a:r>
              <a:rPr/>
              <a:t>OLS with block bootstrapped standard errors</a:t>
            </a:r>
          </a:p>
          <a:p>
            <a:pPr lvl="1"/>
            <a:r>
              <a:rPr/>
              <a:t>Fortunately, OLS coefficient estimates remain unbiased and consistent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Time series is data collected in equally-spaced time intervals.</a:t>
                </a:r>
              </a:p>
              <a:p>
                <a:pPr lvl="1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1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data generating process (dgp) most suitable for OLS: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Linear parameters</a:t>
                </a:r>
              </a:p>
              <a:p>
                <a:pPr lvl="1"/>
                <a:r>
                  <a:rPr/>
                  <a:t>Independent errors (no serial correlation)</a:t>
                </a:r>
              </a:p>
              <a:p>
                <a:pPr lvl="1"/>
                <a:r>
                  <a:rPr/>
                  <a:t>Normally distributed errors</a:t>
                </a:r>
              </a:p>
              <a:p>
                <a:pPr lvl="1"/>
                <a:r>
                  <a:rPr/>
                  <a:t>Equal variance errors (homoscedasticity)</a:t>
                </a:r>
              </a:p>
              <a:p>
                <a:pPr lvl="1"/>
                <a:r>
                  <a:rPr/>
                  <a:t>Stationary errors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obs)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2022-02-27T01:42:07Z</dcterms:created>
  <dcterms:modified xsi:type="dcterms:W3CDTF">2022-02-27T01:42:07Z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