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5" Type="http://schemas.openxmlformats.org/officeDocument/2006/relationships/theme" Target="theme/theme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nline.stat.psu.edu/stat462/node/189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William</a:t>
            </a:r>
            <a:r>
              <a:rPr/>
              <a:t> </a:t>
            </a:r>
            <a:r>
              <a:rPr/>
              <a:t>Chiu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Under serial correlation, OLS parameter estimates are unbiased and consistent</a:t>
            </a:r>
          </a:p>
          <a:p>
            <a:pPr lvl="1"/>
            <a:r>
              <a:rPr/>
              <a:t>However, standard errors are incorrect</a:t>
            </a:r>
          </a:p>
          <a:p>
            <a:pPr lvl="1"/>
            <a:r>
              <a:rPr/>
              <a:t>And p-values are incorrect</a:t>
            </a:r>
          </a:p>
          <a:p>
            <a:pPr lvl="1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Durbin-Watson test is a popular test for serial correlation, but suffers from some major drawbacks.</a:t>
            </a:r>
          </a:p>
          <a:p>
            <a:pPr lvl="1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Breusch-Godfrey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serial</a:t>
                      </a:r>
                      <a:r>
                        <a:rPr/>
                        <a:t> </a:t>
                      </a:r>
                      <a:r>
                        <a:rPr/>
                        <a:t>correlation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up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Hypothesis: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Replace OLS with GLS</a:t>
            </a:r>
          </a:p>
          <a:p>
            <a:pPr lvl="1"/>
            <a:r>
              <a:rPr/>
              <a:t>Keep OLS but estimate robust (HAC) standard errors</a:t>
            </a:r>
          </a:p>
          <a:p>
            <a:pPr lvl="1"/>
            <a:r>
              <a:rPr/>
              <a:t>Keep OLS but bootstrap the standard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Generalized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1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Newey-West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Andrews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1"/>
            <a:r>
              <a:rPr/>
              <a:t>Break the time series into sequential blocks (non-random)</a:t>
            </a:r>
          </a:p>
          <a:p>
            <a:pPr lvl="1"/>
            <a:r>
              <a:rPr/>
              <a:t>Randomly sample blocks with replacement</a:t>
            </a:r>
          </a:p>
          <a:p>
            <a:pPr lvl="1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(Ex-post,</a:t>
            </a:r>
            <a:r>
              <a:rPr/>
              <a:t> </a:t>
            </a:r>
            <a:r>
              <a:rPr/>
              <a:t>OLS</a:t>
            </a:r>
            <a:r>
              <a:rPr/>
              <a:t> </a:t>
            </a:r>
            <a:r>
              <a:rPr/>
              <a:t>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Test set performance appears similar between OLS and GLS</a:t>
                </a:r>
              </a:p>
              <a:p>
                <a:pPr lvl="1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1"/>
                <a:r>
                  <a:rPr/>
                  <a:t>In order to measure the quality of the methods:</a:t>
                </a:r>
              </a:p>
              <a:p>
                <a:pPr lvl="2">
                  <a:buAutoNum type="arabicPeriod"/>
                </a:pPr>
                <a:r>
                  <a:rPr/>
                  <a:t>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2">
                  <a:buAutoNum type="arabicPeriod"/>
                </a:pPr>
                <a:r>
                  <a:rPr/>
                  <a:t>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</a:t>
                </a:r>
              </a:p>
              <a:p>
                <a:pPr lvl="2">
                  <a:buAutoNum type="arabicPeriod"/>
                </a:pPr>
                <a:r>
                  <a:rPr/>
                  <a:t>Measure test set error (i.e., average MSE over K simulations, then take the square root)</a:t>
                </a:r>
              </a:p>
              <a:p>
                <a:pPr lvl="1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2730500"/>
                <a:gridCol w="2730500"/>
                <a:gridCol w="2730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MSIA Class of 2013</a:t>
            </a:r>
          </a:p>
          <a:p>
            <a:pPr lvl="1"/>
            <a:r>
              <a:rPr/>
              <a:t>Works for a bank</a:t>
            </a:r>
          </a:p>
          <a:p>
            <a:pPr lvl="1"/>
            <a:r>
              <a:rPr/>
              <a:t>Team develops models to explain and forecast:</a:t>
            </a:r>
          </a:p>
          <a:p>
            <a:pPr lvl="2"/>
            <a:r>
              <a:rPr/>
              <a:t>Credit Losses</a:t>
            </a:r>
          </a:p>
          <a:p>
            <a:pPr lvl="2"/>
            <a:r>
              <a:rPr/>
              <a:t>Loan Prepayments</a:t>
            </a:r>
          </a:p>
          <a:p>
            <a:pPr lvl="2"/>
            <a:r>
              <a:rPr/>
              <a:t>Mortgage Rates</a:t>
            </a:r>
          </a:p>
          <a:p>
            <a:pPr lvl="2"/>
            <a:r>
              <a:rPr/>
              <a:t>Deposit Attrition</a:t>
            </a:r>
          </a:p>
          <a:p>
            <a:pPr lvl="1"/>
            <a:r>
              <a:rPr/>
              <a:t>Primarily uses SQL and 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/>
                <a:r>
                  <a:rPr/>
                  <a:t>Under very high serial correlation, most of the previous methods struggle to return the correct p-values.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errors (e.g., Phillips-Ouliaris Cointegration Test; Pesaran-Shin-Smith Cointegration Test).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M</m:t>
                      </m:r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ε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ρ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The Pennsylvania State University. (2018). 10.3 - Regression with Autoregressive Errors. Applied Regression Analysis. Retrieved February 27, 2022, from </a:t>
                </a:r>
                <a:r>
                  <a:rPr>
                    <a:hlinkClick r:id="rId2"/>
                  </a:rPr>
                  <a:t>https://online.stat.psu.edu/stat462/node/189/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the errors are non-stationary (i.e. “random walk”).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Under non-stationary errors, OLS and GLS are both biased and inconsistent (i.e., spurious)</a:t>
                </a:r>
              </a:p>
              <a:p>
                <a:pPr lvl="1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w1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random walk and does </a:t>
                </a:r>
                <a:r>
                  <a:rPr b="1"/>
                  <a:t>not</a:t>
                </a:r>
                <a:r>
                  <a:rPr/>
                  <a:t> depend on any predictors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should not affect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arima.sim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order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)),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w1, w2, w3 are not part of the dgp (and z is a random walk)</a:t>
                </a:r>
                <a:br/>
                <a:br/>
                <a:r>
                  <a:rPr>
                    <a:latin typeface="Courier"/>
                  </a:rPr>
                  <a:t>df_nonstationary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z=</a:t>
                </a:r>
                <a:r>
                  <a:rPr>
                    <a:latin typeface="Courier"/>
                  </a:rPr>
                  <a:t>z,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w1=</a:t>
                </a:r>
                <a:r>
                  <a:rPr>
                    <a:latin typeface="Courier"/>
                  </a:rPr>
                  <a:t>w1,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w2=</a:t>
                </a:r>
                <a:r>
                  <a:rPr>
                    <a:latin typeface="Courier"/>
                  </a:rPr>
                  <a:t>w2,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w3=</a:t>
                </a:r>
                <a:r>
                  <a:rPr>
                    <a:latin typeface="Courier"/>
                  </a:rPr>
                  <a:t>w3,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(z))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(Train)</a:t>
            </a:r>
          </a:p>
        </p:txBody>
      </p:sp>
      <p:pic>
        <p:nvPicPr>
          <p:cNvPr descr="time_series_regressio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52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helps with plotting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2.718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-10.598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r.squared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adj.r.squared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Explodes</a:t>
            </a:r>
          </a:p>
        </p:txBody>
      </p:sp>
      <p:pic>
        <p:nvPicPr>
          <p:cNvPr descr="time_series_regress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Non-stationarity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/>
                <a:r>
                  <a:rPr/>
                  <a:t>Simulate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 data sets where the response and predictors are independent random walks (non-stationary)</a:t>
                </a:r>
              </a:p>
              <a:p>
                <a:pPr lvl="1"/>
                <a:r>
                  <a:rPr/>
                  <a:t>OLS inferences are highly unreliable</a:t>
                </a:r>
              </a:p>
              <a:p>
                <a:pPr lvl="1"/>
                <a:r>
                  <a:rPr/>
                  <a:t>OLS and GLS both perform worse than a naive model (i.e., take the last response from the training set and assume the response never changes in the test set)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Time series is data collected in equally-spaced time intervals.</a:t>
                </a:r>
              </a:p>
              <a:p>
                <a:pPr lvl="1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1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1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Transform each response and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1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OLS is most suitable for independent errors</a:t>
            </a:r>
          </a:p>
          <a:p>
            <a:pPr lvl="1"/>
            <a:r>
              <a:rPr/>
              <a:t>The independent error assumption is often violated with time series regression</a:t>
            </a:r>
          </a:p>
          <a:p>
            <a:pPr lvl="1"/>
            <a:r>
              <a:rPr/>
              <a:t>Under serial correlation, standard errors and p-values from OLS are unreliable</a:t>
            </a:r>
          </a:p>
          <a:p>
            <a:pPr lvl="1"/>
            <a:r>
              <a:rPr/>
              <a:t>Fortunately, OLS coefficient estimates remain unbiased and consistent</a:t>
            </a:r>
          </a:p>
          <a:p>
            <a:pPr lvl="1"/>
            <a:r>
              <a:rPr/>
              <a:t>Remediating serial correlation:</a:t>
            </a:r>
          </a:p>
          <a:p>
            <a:pPr lvl="2"/>
            <a:r>
              <a:rPr/>
              <a:t>GLS</a:t>
            </a:r>
          </a:p>
          <a:p>
            <a:pPr lvl="2"/>
            <a:r>
              <a:rPr/>
              <a:t>OLS with HAC standard errors</a:t>
            </a:r>
          </a:p>
          <a:p>
            <a:pPr lvl="2"/>
            <a:r>
              <a:rPr/>
              <a:t>OLS with block bootstrapped standard errors</a:t>
            </a:r>
          </a:p>
          <a:p>
            <a:pPr lvl="1"/>
            <a:r>
              <a:rPr/>
              <a:t>Under non-stationary errors, beware of spurious regressions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data generating process (dgp) most suitable for OLS: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Linear parameters</a:t>
                </a:r>
              </a:p>
              <a:p>
                <a:pPr lvl="1"/>
                <a:r>
                  <a:rPr/>
                  <a:t>Independent errors (no serial correlation)</a:t>
                </a:r>
              </a:p>
              <a:p>
                <a:pPr lvl="1"/>
                <a:r>
                  <a:rPr/>
                  <a:t>Normally distributed errors</a:t>
                </a:r>
              </a:p>
              <a:p>
                <a:pPr lvl="1"/>
                <a:r>
                  <a:rPr/>
                  <a:t>Equal variance errors (homoscedasticity)</a:t>
                </a:r>
              </a:p>
              <a:p>
                <a:pPr lvl="1"/>
                <a:r>
                  <a:rPr/>
                  <a:t>Stationary errors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(Train)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2022-03-02T07:34:33Z</dcterms:created>
  <dcterms:modified xsi:type="dcterms:W3CDTF">2022-03-02T07:34:33Z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2/23/2022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