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0"/>
    <p:restoredTop autoAdjust="0" sz="94697"/>
  </p:normalViewPr>
  <p:slideViewPr>
    <p:cSldViewPr snapToGrid="0" snapToObjects="1">
      <p:cViewPr varScale="1">
        <p:scale>
          <a:sx d="100" n="114"/>
          <a:sy d="100" n="114"/>
        </p:scale>
        <p:origin x="200" y="36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5" Type="http://schemas.openxmlformats.org/officeDocument/2006/relationships/theme" Target="theme/theme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E47051-87A1-A145-BBE4-6DE0107E04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28674"/>
            <a:ext cx="8458200" cy="5397500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2700" y="3575941"/>
            <a:ext cx="81156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F38-7E42-6C4C-B40E-FA1E93BCC65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AEA7-82B5-4940-94DD-0C87682740BC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D6D7-4943-5D48-951E-E8D3F92DBE8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70A-B899-5E40-A495-25F98B072BCF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972799" cy="237744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77641"/>
            <a:ext cx="10972800" cy="21485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C0B8-58A1-B342-8726-01E4C0BF0DAE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272-D116-8546-8F1B-B82B34A5101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CFFA-2397-854F-B552-2F5625D844EB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1D8-F5F0-1849-8AC3-BACFEB6D05F3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0A39-9A1D-E642-AE64-B33C87D429F4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971882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5DCA-45B2-EC4B-9E9E-434D0B22D0A7}" type="datetime4">
              <a:rPr lang="en-US" smtClean="0"/>
              <a:t>February 25, 2022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AF823-C42D-7349-85FC-952F8D1414BE}"/>
              </a:ext>
            </a:extLst>
          </p:cNvPr>
          <p:cNvSpPr txBox="1"/>
          <p:nvPr userDrawn="1"/>
        </p:nvSpPr>
        <p:spPr>
          <a:xfrm>
            <a:off x="10816683" y="6356351"/>
            <a:ext cx="76571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dirty="0" lang="en-US"/>
              <a:t>| </a:t>
            </a:r>
            <a:fld id="{011452EF-B0DE-CF47-8A06-41034731223B}" type="slidenum">
              <a:rPr lang="en-US" smtClean="0"/>
              <a:pPr lvl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ftr="0" hdr="0"/>
  <p:txStyles>
    <p:titleStyle>
      <a:lvl1pPr algn="ctr" defTabSz="457200" eaLnBrk="1" hangingPunct="1" latinLnBrk="0" rtl="0">
        <a:spcBef>
          <a:spcPct val="0"/>
        </a:spcBef>
        <a:buNone/>
        <a:defRPr kern="1200" sz="4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charset="0" panose="02070309020205020404" pitchFamily="49" typeface="Courier New"/>
        <a:buChar char="o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charset="0" panose="02070309020205020404" pitchFamily="49" typeface="Courier New"/>
        <a:buChar char="o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charset="0" panose="02070309020205020404" pitchFamily="49" typeface="Courier New"/>
        <a:buChar char="o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charset="0" panose="02070309020205020404" pitchFamily="49" typeface="Courier New"/>
        <a:buChar char="o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charset="0" panose="02070309020205020404" pitchFamily="49" typeface="Courier New"/>
        <a:buChar char="o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nline.stat.psu.edu/stat462/node/189/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 to Time Series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222700" y="3575941"/>
            <a:ext cx="811561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Chiu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OLS ignores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Under serial correlation, OLS parameter estimates are unbiased and consistent</a:t>
            </a:r>
          </a:p>
          <a:p>
            <a:pPr lvl="0"/>
            <a:r>
              <a:rPr/>
              <a:t>However, standard errors are incorrect</a:t>
            </a:r>
          </a:p>
          <a:p>
            <a:pPr lvl="0"/>
            <a:r>
              <a:rPr/>
              <a:t>And p-values are incorrect</a:t>
            </a:r>
          </a:p>
          <a:p>
            <a:pPr lvl="0"/>
            <a:r>
              <a:rPr>
                <a:latin typeface="Courier"/>
              </a:rPr>
              <a:t>x3</a:t>
            </a:r>
            <a:r>
              <a:rPr/>
              <a:t> should </a:t>
            </a:r>
            <a:r>
              <a:rPr i="1"/>
              <a:t>not</a:t>
            </a:r>
            <a:r>
              <a:rPr/>
              <a:t> be statistically significant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-12.40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0.094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2/23/2022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Detecting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Durbin-Watson test is a popular test for serial correlation, but suffers from some major drawbacks.</a:t>
            </a:r>
          </a:p>
          <a:p>
            <a:pPr lvl="0"/>
            <a:r>
              <a:rPr/>
              <a:t>Breusch-Godfrey Test is a better test.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163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9.84e-10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Breusch-Godfrey test for serial correlation of order up to 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Null Hypothesis: No serial correlation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2/23/2022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Remediating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Replace OLS with GLS</a:t>
            </a:r>
          </a:p>
          <a:p>
            <a:pPr lvl="0"/>
            <a:r>
              <a:rPr/>
              <a:t>Keep OLS but estimate robust (HAC) standard errors</a:t>
            </a:r>
          </a:p>
          <a:p>
            <a:pPr lvl="0"/>
            <a:r>
              <a:rPr/>
              <a:t>Keep OLS but bootstrap the standard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Generalized Least Squares (Cochrane–Orcutt)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/>
                  <a:t>Estimate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0" indent="-457200" marL="457200">
                  <a:buAutoNum type="arabicPeriod"/>
                </a:pPr>
                <a:r>
                  <a:rPr/>
                  <a:t>Transform each response and predictor into “partial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Estimate the transformed model using OLS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Re-calculate the coefficient estimates in terms of the original training data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-18.933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0.389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2/23/2022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Newey-West HAC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-17.33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0.169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2/23/2022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Andrews HAC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-17.58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0.139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2/23/2022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Block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Keep the OLS coefficient estimates but </a:t>
            </a:r>
            <a:r>
              <a:rPr i="1"/>
              <a:t>bootstrap</a:t>
            </a:r>
            <a:r>
              <a:rPr/>
              <a:t> the standard errors</a:t>
            </a:r>
          </a:p>
          <a:p>
            <a:pPr lvl="0"/>
            <a:r>
              <a:rPr/>
              <a:t>Break the time series into sequential blocks (non-random)</a:t>
            </a:r>
          </a:p>
          <a:p>
            <a:pPr lvl="0"/>
            <a:r>
              <a:rPr/>
              <a:t>Randomly sample blocks with replacement</a:t>
            </a:r>
          </a:p>
          <a:p>
            <a:pPr lvl="0"/>
            <a:r>
              <a:rPr/>
              <a:t>Unfortunately, results are sensitive to block size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-17.11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0.177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2/23/2022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Set Performance (Ex-post, OLS vs. GLS)</a:t>
            </a:r>
          </a:p>
        </p:txBody>
      </p:sp>
      <p:pic>
        <p:nvPicPr>
          <p:cNvPr descr="time_series_regressio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Inference is harder than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Test set performance appears similar between OLS and GLS</a:t>
                </a:r>
              </a:p>
              <a:p>
                <a:pPr lvl="0"/>
                <a:r>
                  <a:rPr/>
                  <a:t>However, the p-values for </a:t>
                </a:r>
                <a:r>
                  <a:rPr>
                    <a:latin typeface="Courier"/>
                  </a:rPr>
                  <a:t>x3</a:t>
                </a:r>
                <a:r>
                  <a:rPr/>
                  <a:t> differ substantially by method: </a:t>
                </a:r>
                <a:r>
                  <a:rPr>
                    <a:latin typeface="Courier"/>
                  </a:rPr>
                  <a:t>lm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gls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newey-west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andrews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bootstrap</a:t>
                </a:r>
                <a:r>
                  <a:rPr/>
                  <a:t>.</a:t>
                </a:r>
              </a:p>
              <a:p>
                <a:pPr lvl="0"/>
                <a:r>
                  <a:rPr/>
                  <a:t>The p-values from simulated data are </a:t>
                </a:r>
                <a:r>
                  <a:rPr i="1"/>
                  <a:t>sensitive</a:t>
                </a:r>
                <a:r>
                  <a:rPr/>
                  <a:t> to the random seeds</a:t>
                </a:r>
              </a:p>
              <a:p>
                <a:pPr lvl="0"/>
                <a:r>
                  <a:rPr/>
                  <a:t>In order to measure the quality of the methods:</a:t>
                </a:r>
              </a:p>
              <a:p>
                <a:pPr lvl="1" indent="-457200" marL="914400">
                  <a:buAutoNum type="arabicPeriod"/>
                </a:pPr>
                <a:r>
                  <a:rPr/>
                  <a:t>Re-simulate the training data 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1000</m:t>
                    </m:r>
                  </m:oMath>
                </a14:m>
                <a:r>
                  <a:rPr/>
                  <a:t>) with varying seeds and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1" indent="-457200" marL="914400">
                  <a:buAutoNum type="arabicPeriod"/>
                </a:pPr>
                <a:r>
                  <a:rPr/>
                  <a:t>Measure how often Type 1 errors occur (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0.10</m:t>
                    </m:r>
                  </m:oMath>
                </a14:m>
                <a:r>
                  <a:rPr/>
                  <a:t>)</a:t>
                </a:r>
              </a:p>
              <a:p>
                <a:pPr lvl="1" indent="-457200" marL="914400">
                  <a:buAutoNum type="arabicPeriod"/>
                </a:pPr>
                <a:r>
                  <a:rPr/>
                  <a:t>Measure test set error (i.e., average MSE over K simulations, then take the square root)</a:t>
                </a:r>
              </a:p>
              <a:p>
                <a:pPr lvl="0"/>
                <a:r>
                  <a:rPr/>
                  <a:t>Since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in the simulation, any p-values &lt;=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is a Type 1 Error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 1 Error Frequency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96900" y="1600200"/>
          <a:ext cx="109601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Avg_Train_RMSE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Avg_Train_RMSE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7.21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2/23/2022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MSIA Class of 2013</a:t>
            </a:r>
          </a:p>
          <a:p>
            <a:pPr lvl="0"/>
            <a:r>
              <a:rPr/>
              <a:t>Works for a bank</a:t>
            </a:r>
          </a:p>
          <a:p>
            <a:pPr lvl="0"/>
            <a:r>
              <a:rPr/>
              <a:t>Team develops models to explain and forecast:</a:t>
            </a:r>
          </a:p>
          <a:p>
            <a:pPr lvl="1"/>
            <a:r>
              <a:rPr/>
              <a:t>Credit Losses</a:t>
            </a:r>
          </a:p>
          <a:p>
            <a:pPr lvl="1"/>
            <a:r>
              <a:rPr/>
              <a:t>Loan Prepayments</a:t>
            </a:r>
          </a:p>
          <a:p>
            <a:pPr lvl="1"/>
            <a:r>
              <a:rPr/>
              <a:t>Mortgage Rates</a:t>
            </a:r>
          </a:p>
          <a:p>
            <a:pPr lvl="1"/>
            <a:r>
              <a:rPr/>
              <a:t>Deposit Attrition</a:t>
            </a:r>
          </a:p>
          <a:p>
            <a:pPr lvl="0"/>
            <a:r>
              <a:rPr/>
              <a:t>Primarily uses SQL and 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High Serial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Under very high serial correlation, most of the previous methods struggle to return the correct p-values.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</m:oMath>
                </a14:m>
                <a:r>
                  <a:rPr/>
                  <a:t> is close to -1 or 1, then check for non-stationary residuals (e.g., Phillips-Ouliaris Cointegration Test; Pesaran-Shin-Smith Cointegration Test).</a:t>
                </a:r>
              </a:p>
              <a:p>
                <a:pPr lvl="0"/>
                <a:r>
                  <a:rPr/>
                  <a:t>Non-stationary residuals could be a strong sign of spurious regression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Avg_Train_RMSE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12.7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2/23/2022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Serial Correlation and Test Set RMSE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t>M</m:t>
                      </m:r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t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deg>
                          <m:r>
                            <m:t>​</m:t>
                          </m:r>
                        </m:deg>
                        <m:e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ε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rad>
                      <m:r>
                        <m:rPr>
                          <m:sty m:val="p"/>
                        </m:rPr>
                        <m:t>=</m:t>
                      </m:r>
                      <m:rad>
                        <m:deg>
                          <m:r>
                            <m:t>​</m:t>
                          </m:r>
                        </m:deg>
                        <m:e>
                          <m:f>
                            <m:fPr>
                              <m:type m:val="bar"/>
                            </m:fPr>
                            <m:num>
                              <m:sSubSup>
                                <m:e>
                                  <m:r>
                                    <m:t>σ</m:t>
                                  </m:r>
                                </m:e>
                                <m:sub>
                                  <m:r>
                                    <m:t>v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p>
                                <m:e>
                                  <m:r>
                                    <m:t>ρ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The Pennsylvania State University. (2018). 10.3 - Regression with Autoregressive Errors. Applied Regression Analysis. Retrieved February 27, 2022, from </a:t>
                </a:r>
                <a:r>
                  <a:rPr>
                    <a:hlinkClick r:id="rId2"/>
                  </a:rPr>
                  <a:t>https://online.stat.psu.edu/stat462/node/189/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Violation: Non-stationary response and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data generating process (dgp) for time series is often non-stationary. For example,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are independent random walks: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v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When the response and predictors are non-stationary, OLS and GLS could be biased and inconsistent (i.e., spurious) – except in the case of cointegration</a:t>
                </a:r>
              </a:p>
              <a:p>
                <a:pPr lvl="0"/>
                <a:r>
                  <a:rPr/>
                  <a:t>Non-stationary errors adversely affect </a:t>
                </a:r>
                <a:r>
                  <a:rPr i="1"/>
                  <a:t>both</a:t>
                </a:r>
                <a:r>
                  <a:rPr/>
                  <a:t> prediction and inference (while serially correlated errors affect only inference)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Simulate non-stationary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2013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w1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w2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w3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Simulate non-stationary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Suppose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is a random walk and does </a:t>
                </a:r>
                <a:r>
                  <a:rPr b="1"/>
                  <a:t>not</a:t>
                </a:r>
                <a:r>
                  <a:rPr/>
                  <a:t> depend on any predictors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predictors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should not affect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z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arima.sim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order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)),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200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mean=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 i="1">
                    <a:solidFill>
                      <a:srgbClr val="BA2121"/>
                    </a:solidFill>
                    <a:latin typeface="Courier"/>
                  </a:rPr>
                  <a:t>## w1, w2, w3 are not part of the dgp (and z is a random walk)</a:t>
                </a:r>
                <a:br/>
                <a:br/>
                <a:r>
                  <a:rPr>
                    <a:latin typeface="Courier"/>
                  </a:rPr>
                  <a:t>df_nonstationary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data.frame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z=</a:t>
                </a:r>
                <a:r>
                  <a:rPr>
                    <a:latin typeface="Courier"/>
                  </a:rPr>
                  <a:t>z,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w1=</a:t>
                </a:r>
                <a:r>
                  <a:rPr>
                    <a:latin typeface="Courier"/>
                  </a:rPr>
                  <a:t>w1,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w2=</a:t>
                </a:r>
                <a:r>
                  <a:rPr>
                    <a:latin typeface="Courier"/>
                  </a:rPr>
                  <a:t>w2,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w3=</a:t>
                </a:r>
                <a:r>
                  <a:rPr>
                    <a:latin typeface="Courier"/>
                  </a:rPr>
                  <a:t>w3,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t=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length</a:t>
                </a:r>
                <a:r>
                  <a:rPr>
                    <a:latin typeface="Courier"/>
                  </a:rPr>
                  <a:t>(z))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simulated data (Train)</a:t>
            </a:r>
          </a:p>
        </p:txBody>
      </p:sp>
      <p:pic>
        <p:nvPicPr>
          <p:cNvPr descr="time_series_regression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Split between train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train_ns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(df_nonstationary,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test_ns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(df_nonstationary, </a:t>
            </a:r>
            <a:r>
              <a:rPr>
                <a:solidFill>
                  <a:srgbClr val="40A070"/>
                </a:solidFill>
                <a:latin typeface="Courier"/>
              </a:rPr>
              <a:t>52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helps with plotting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OLS ignores non-stationarity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96900" y="1600200"/>
          <a:ext cx="109601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-0.291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-0.217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-10.598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r.squared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adj.r.squared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0.731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2/23/2022</a:t>
            </a:fld>
            <a:endParaRPr lang="en-US"/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Set Error Explodes</a:t>
            </a:r>
          </a:p>
        </p:txBody>
      </p:sp>
      <p:pic>
        <p:nvPicPr>
          <p:cNvPr descr="time_series_regression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Non-stationarity is a very big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Simulate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1000</m:t>
                    </m:r>
                  </m:oMath>
                </a14:m>
                <a:r>
                  <a:rPr/>
                  <a:t> data sets where the response and predictors are independent random walks (non-stationary)</a:t>
                </a:r>
              </a:p>
              <a:p>
                <a:pPr lvl="0"/>
                <a:r>
                  <a:rPr/>
                  <a:t>OLS inferences are highly unreliable</a:t>
                </a:r>
              </a:p>
              <a:p>
                <a:pPr lvl="0"/>
                <a:r>
                  <a:rPr/>
                  <a:t>OLS and GLS both perform worse than a naive model (i.e., take the last response from the training set and assume the response never changes in the test set)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Avg_Train_RMSE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31.3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39.2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2/23/2022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Time series is data collected in equally-spaced time intervals.</a:t>
                </a:r>
              </a:p>
              <a:p>
                <a:pPr lvl="0"/>
                <a:r>
                  <a:rPr/>
                  <a:t>Linear regression estimates the linear relationship between a continuous response (</a:t>
                </a:r>
                <a:r>
                  <a:rPr>
                    <a:latin typeface="Courier"/>
                  </a:rPr>
                  <a:t>y</a:t>
                </a:r>
                <a:r>
                  <a:rPr/>
                  <a:t>) and one or more predictors (</a:t>
                </a:r>
                <a:r>
                  <a:rPr>
                    <a:latin typeface="Courier"/>
                  </a:rPr>
                  <a:t>x</a:t>
                </a:r>
                <a:r>
                  <a:rPr/>
                  <a:t>).</a:t>
                </a:r>
              </a:p>
              <a:p>
                <a:pPr lvl="0"/>
                <a:r>
                  <a:rPr/>
                  <a:t>Ordinary least squares (OLS) is the most common implementation of linear regression, and estimates the coefficients that minimize the error sum of squares: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S</m:t>
                    </m:r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p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/>
                <a:r>
                  <a:rPr/>
                  <a:t>Using linear regression on time series is called time series regression.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Remediating non-stationarity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/>
                  <a:t>Transform each response and/or predictor into “first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Estimate the transformed model using OLS or GLS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Forecast with the last historical value and the cumulative sum of the predicted first differences: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h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  <m:sup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h</m:t>
                        </m:r>
                      </m:sup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Δ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OLS is most suitable for independent errors</a:t>
            </a:r>
          </a:p>
          <a:p>
            <a:pPr lvl="0"/>
            <a:r>
              <a:rPr/>
              <a:t>The independent error assumption is often violated with time series regression</a:t>
            </a:r>
          </a:p>
          <a:p>
            <a:pPr lvl="0"/>
            <a:r>
              <a:rPr/>
              <a:t>Under serial correlation, standard errors and p-values from OLS are unreliable</a:t>
            </a:r>
          </a:p>
          <a:p>
            <a:pPr lvl="0"/>
            <a:r>
              <a:rPr/>
              <a:t>Fortunately, OLS coefficient estimates remain unbiased and consistent</a:t>
            </a:r>
          </a:p>
          <a:p>
            <a:pPr lvl="0"/>
            <a:r>
              <a:rPr/>
              <a:t>Remediating serial correlation:</a:t>
            </a:r>
          </a:p>
          <a:p>
            <a:pPr lvl="1"/>
            <a:r>
              <a:rPr/>
              <a:t>GLS</a:t>
            </a:r>
          </a:p>
          <a:p>
            <a:pPr lvl="1"/>
            <a:r>
              <a:rPr/>
              <a:t>OLS with HAC standard errors</a:t>
            </a:r>
          </a:p>
          <a:p>
            <a:pPr lvl="1"/>
            <a:r>
              <a:rPr/>
              <a:t>OLS with block bootstrapped standard errors</a:t>
            </a:r>
          </a:p>
          <a:p>
            <a:pPr lvl="0"/>
            <a:r>
              <a:rPr/>
              <a:t>Under non-stationary errors, beware of spurious regressions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OLS Assumptions for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Population data generating process (dgp) most suitable for OLS: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Linear parameters</a:t>
                </a:r>
              </a:p>
              <a:p>
                <a:pPr lvl="0"/>
                <a:r>
                  <a:rPr/>
                  <a:t>Independent errors (no serial correlation)</a:t>
                </a:r>
              </a:p>
              <a:p>
                <a:pPr lvl="0"/>
                <a:r>
                  <a:rPr/>
                  <a:t>Normally distributed errors</a:t>
                </a:r>
              </a:p>
              <a:p>
                <a:pPr lvl="0"/>
                <a:r>
                  <a:rPr/>
                  <a:t>Equal variance errors (homoscedasticity)</a:t>
                </a:r>
              </a:p>
              <a:p>
                <a:pPr lvl="0"/>
                <a:r>
                  <a:rPr/>
                  <a:t>Stationary response and predictors (unless there is co-integration)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Violation: Serial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Unfortunately, the data generating process (dgp) for time series often violates the independent errors assumption. For example: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ρ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then there is no serial correlation.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ρ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, then there is serial correlation.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Simulate predictors with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2013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x1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Simulate response with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epsilon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x1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epsilon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x3 is not part of the dgp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y, </a:t>
            </a:r>
            <a:r>
              <a:rPr>
                <a:solidFill>
                  <a:srgbClr val="7D9029"/>
                </a:solidFill>
                <a:latin typeface="Courier"/>
              </a:rPr>
              <a:t>x1=</a:t>
            </a:r>
            <a:r>
              <a:rPr>
                <a:latin typeface="Courier"/>
              </a:rPr>
              <a:t>x1, </a:t>
            </a:r>
            <a:r>
              <a:rPr>
                <a:solidFill>
                  <a:srgbClr val="7D9029"/>
                </a:solidFill>
                <a:latin typeface="Courier"/>
              </a:rPr>
              <a:t>x2=</a:t>
            </a:r>
            <a:r>
              <a:rPr>
                <a:latin typeface="Courier"/>
              </a:rPr>
              <a:t>x2, </a:t>
            </a:r>
            <a:r>
              <a:rPr>
                <a:solidFill>
                  <a:srgbClr val="7D9029"/>
                </a:solidFill>
                <a:latin typeface="Courier"/>
              </a:rPr>
              <a:t>x3=</a:t>
            </a:r>
            <a:r>
              <a:rPr>
                <a:latin typeface="Courier"/>
              </a:rPr>
              <a:t>x3, </a:t>
            </a:r>
            <a:r>
              <a:rPr>
                <a:solidFill>
                  <a:srgbClr val="7D9029"/>
                </a:solidFill>
                <a:latin typeface="Courier"/>
              </a:rPr>
              <a:t>t=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(y))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simulated data (Train)</a:t>
            </a:r>
          </a:p>
        </p:txBody>
      </p:sp>
      <p:pic>
        <p:nvPicPr>
          <p:cNvPr descr="time_series_regress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Split between train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2/23/2022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Time Series Regression</dc:title>
  <dc:creator>William Chiu</dc:creator>
  <cp:keywords/>
  <dcterms:created xsi:type="dcterms:W3CDTF">2022-03-02T22:40:37Z</dcterms:created>
  <dcterms:modified xsi:type="dcterms:W3CDTF">2022-03-02T22:40:37Z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2/23/2022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