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0"/>
    <p:restoredTop autoAdjust="0" sz="94697"/>
  </p:normalViewPr>
  <p:slideViewPr>
    <p:cSldViewPr snapToGrid="0" snapToObjects="1">
      <p:cViewPr varScale="1">
        <p:scale>
          <a:sx d="100" n="114"/>
          <a:sy d="100" n="114"/>
        </p:scale>
        <p:origin x="200" y="36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5" Type="http://schemas.openxmlformats.org/officeDocument/2006/relationships/theme" Target="theme/theme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E47051-87A1-A145-BBE4-6DE0107E04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28674"/>
            <a:ext cx="8458200" cy="5397500"/>
          </a:xfrm>
          <a:prstGeom prst="rect">
            <a:avLst/>
          </a:prstGeom>
          <a:effectLst>
            <a:softEdge rad="6477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2700" y="3575941"/>
            <a:ext cx="81156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8F38-7E42-6C4C-B40E-FA1E93BCC65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AEA7-82B5-4940-94DD-0C87682740BC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D6D7-4943-5D48-951E-E8D3F92DBE89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BCE1-314F-5145-B548-25B12CA3616C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E70A-B899-5E40-A495-25F98B072BCF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972799" cy="237744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77641"/>
            <a:ext cx="10972800" cy="214852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8A64-5338-724D-9253-210B3CE97A8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C0B8-58A1-B342-8726-01E4C0BF0DAE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1272-D116-8546-8F1B-B82B34A51017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CFFA-2397-854F-B552-2F5625D844EB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E1D8-F5F0-1849-8AC3-BACFEB6D05F3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0A39-9A1D-E642-AE64-B33C87D429F4}" type="datetime4">
              <a:rPr lang="en-US" smtClean="0"/>
              <a:t>February 25,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882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5DCA-45B2-EC4B-9E9E-434D0B22D0A7}" type="datetime4">
              <a:rPr lang="en-US" smtClean="0"/>
              <a:t>February 25,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AF823-C42D-7349-85FC-952F8D1414BE}"/>
              </a:ext>
            </a:extLst>
          </p:cNvPr>
          <p:cNvSpPr txBox="1"/>
          <p:nvPr userDrawn="1"/>
        </p:nvSpPr>
        <p:spPr>
          <a:xfrm>
            <a:off x="10816683" y="6356351"/>
            <a:ext cx="765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| </a:t>
            </a:r>
            <a:fld id="{011452EF-B0DE-CF47-8A06-41034731223B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nline.stat.psu.edu/stat462/node/189/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701" y="2105916"/>
            <a:ext cx="8115609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222700" y="3575941"/>
            <a:ext cx="811561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William</a:t>
            </a:r>
            <a:r>
              <a:rPr/>
              <a:t> </a:t>
            </a:r>
            <a:r>
              <a:rPr/>
              <a:t>Chiu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2/23/2022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Under serial correlation, OLS parameter estimates are unbiased and consistent</a:t>
            </a:r>
          </a:p>
          <a:p>
            <a:pPr lvl="1"/>
            <a:r>
              <a:rPr/>
              <a:t>However, standard errors are incorrect</a:t>
            </a:r>
          </a:p>
          <a:p>
            <a:pPr lvl="1"/>
            <a:r>
              <a:rPr/>
              <a:t>And p-values are incorrect</a:t>
            </a:r>
          </a:p>
          <a:p>
            <a:pPr lvl="1"/>
            <a:r>
              <a:rPr>
                <a:latin typeface="Courier"/>
              </a:rPr>
              <a:t>x3</a:t>
            </a:r>
            <a:r>
              <a:rPr/>
              <a:t> should </a:t>
            </a:r>
            <a:r>
              <a:rPr i="1"/>
              <a:t>not</a:t>
            </a:r>
            <a:r>
              <a:rPr/>
              <a:t> be statistically significant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-12.40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Detecting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Durbin-Watson test is a popular test for serial correlation, but suffers from some major drawbacks.</a:t>
            </a:r>
          </a:p>
          <a:p>
            <a:pPr lvl="1"/>
            <a:r>
              <a:rPr/>
              <a:t>Breusch-Godfrey Test is a better test.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163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37.4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9.84e-10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Breusch-Godfrey</a:t>
                      </a:r>
                      <a:r>
                        <a:rPr/>
                        <a:t> </a:t>
                      </a:r>
                      <a:r>
                        <a:rPr/>
                        <a:t>test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serial</a:t>
                      </a:r>
                      <a:r>
                        <a:rPr/>
                        <a:t> </a:t>
                      </a:r>
                      <a:r>
                        <a:rPr/>
                        <a:t>correlation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order</a:t>
                      </a:r>
                      <a:r>
                        <a:rPr/>
                        <a:t> </a:t>
                      </a:r>
                      <a:r>
                        <a:rPr/>
                        <a:t>up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Null</a:t>
            </a:r>
            <a:r>
              <a:rPr/>
              <a:t> </a:t>
            </a:r>
            <a:r>
              <a:rPr/>
              <a:t>Hypothesis: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Remediating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Replace OLS with GLS</a:t>
            </a:r>
          </a:p>
          <a:p>
            <a:pPr lvl="1"/>
            <a:r>
              <a:rPr/>
              <a:t>Keep OLS but estimate robust (HAC) standard errors</a:t>
            </a:r>
          </a:p>
          <a:p>
            <a:pPr lvl="1"/>
            <a:r>
              <a:rPr/>
              <a:t>Keep OLS but bootstrap the standard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Generalized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(Cochrane–Orcutt)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Estimate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1">
                  <a:buAutoNum type="arabicPeriod"/>
                </a:pPr>
                <a:r>
                  <a:rPr/>
                  <a:t>Transform each response and predictor into “partial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>
                  <a:buAutoNum type="arabicPeriod"/>
                </a:pPr>
                <a:r>
                  <a:rPr/>
                  <a:t>Estimate the transformed model using OLS</a:t>
                </a:r>
              </a:p>
              <a:p>
                <a:pPr lvl="1">
                  <a:buAutoNum type="arabicPeriod"/>
                </a:pPr>
                <a:r>
                  <a:rPr/>
                  <a:t>Re-calculate the coefficient estimates in terms of the original training data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9.40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6.566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16.064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-18.933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0.389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Newey-West</a:t>
            </a:r>
            <a:r>
              <a:rPr/>
              <a:t> </a:t>
            </a:r>
            <a:r>
              <a:rPr/>
              <a:t>HAC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0.169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Andrews</a:t>
            </a:r>
            <a:r>
              <a:rPr/>
              <a:t> </a:t>
            </a:r>
            <a:r>
              <a:rPr/>
              <a:t>HAC</a:t>
            </a:r>
            <a:r>
              <a:rPr/>
              <a:t> </a:t>
            </a:r>
            <a:r>
              <a:rPr/>
              <a:t>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OLS but estimate robust (HAC) standard 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14.62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Block</a:t>
            </a:r>
            <a:r>
              <a:rPr/>
              <a:t> </a:t>
            </a:r>
            <a:r>
              <a:rPr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Keep the OLS coefficient estimates but </a:t>
            </a:r>
            <a:r>
              <a:rPr i="1"/>
              <a:t>bootstrap</a:t>
            </a:r>
            <a:r>
              <a:rPr/>
              <a:t> the standard errors</a:t>
            </a:r>
          </a:p>
          <a:p>
            <a:pPr lvl="1"/>
            <a:r>
              <a:rPr/>
              <a:t>Break the time series into sequential blocks (non-random)</a:t>
            </a:r>
          </a:p>
          <a:p>
            <a:pPr lvl="1"/>
            <a:r>
              <a:rPr/>
              <a:t>Randomly sample blocks with replacement</a:t>
            </a:r>
          </a:p>
          <a:p>
            <a:pPr lvl="1"/>
            <a:r>
              <a:rPr/>
              <a:t>Unfortunately, results are sensitive to block size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1.076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16.35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-17.11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x3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(Ex-post,</a:t>
            </a:r>
            <a:r>
              <a:rPr/>
              <a:t> </a:t>
            </a:r>
            <a:r>
              <a:rPr/>
              <a:t>OLS</a:t>
            </a:r>
            <a:r>
              <a:rPr/>
              <a:t> </a:t>
            </a:r>
            <a:r>
              <a:rPr/>
              <a:t>vs. GLS)</a:t>
            </a:r>
          </a:p>
        </p:txBody>
      </p:sp>
      <p:pic>
        <p:nvPicPr>
          <p:cNvPr descr="time_series_regress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Test set performance appears similar between OLS and GLS</a:t>
                </a:r>
              </a:p>
              <a:p>
                <a:pPr lvl="1"/>
                <a:r>
                  <a:rPr/>
                  <a:t>However, the p-values for </a:t>
                </a:r>
                <a:r>
                  <a:rPr>
                    <a:latin typeface="Courier"/>
                  </a:rPr>
                  <a:t>x3</a:t>
                </a:r>
                <a:r>
                  <a:rPr/>
                  <a:t> differ substantially by method: </a:t>
                </a:r>
                <a:r>
                  <a:rPr>
                    <a:latin typeface="Courier"/>
                  </a:rPr>
                  <a:t>lm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gls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newey-west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andrews</a:t>
                </a:r>
                <a:r>
                  <a:rPr/>
                  <a:t>, </a:t>
                </a:r>
                <a:r>
                  <a:rPr>
                    <a:latin typeface="Courier"/>
                  </a:rPr>
                  <a:t>bootstrap</a:t>
                </a:r>
                <a:r>
                  <a:rPr/>
                  <a:t>.</a:t>
                </a:r>
              </a:p>
              <a:p>
                <a:pPr lvl="1"/>
                <a:r>
                  <a:rPr/>
                  <a:t>The p-values from simulated data are </a:t>
                </a:r>
                <a:r>
                  <a:rPr i="1"/>
                  <a:t>sensitive</a:t>
                </a:r>
                <a:r>
                  <a:rPr/>
                  <a:t> to the random seeds</a:t>
                </a:r>
              </a:p>
              <a:p>
                <a:pPr lvl="1"/>
                <a:r>
                  <a:rPr/>
                  <a:t>In order to measure the quality of the methods:</a:t>
                </a:r>
              </a:p>
              <a:p>
                <a:pPr lvl="2">
                  <a:buAutoNum type="arabicPeriod"/>
                </a:pPr>
                <a:r>
                  <a:rPr/>
                  <a:t>Re-simulate the training data (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1000</m:t>
                    </m:r>
                  </m:oMath>
                </a14:m>
                <a:r>
                  <a:rPr/>
                  <a:t>) with varying seeds and </a:t>
                </a:r>
                <a14:m>
                  <m:oMath xmlns:m="http://schemas.openxmlformats.org/officeDocument/2006/math">
                    <m:r>
                      <m:t>ρ</m:t>
                    </m:r>
                  </m:oMath>
                </a14:m>
              </a:p>
              <a:p>
                <a:pPr lvl="2">
                  <a:buAutoNum type="arabicPeriod"/>
                </a:pPr>
                <a:r>
                  <a:rPr/>
                  <a:t>Measure how often Type 1 errors occur (</a:t>
                </a:r>
                <a14:m>
                  <m:oMath xmlns:m="http://schemas.openxmlformats.org/officeDocument/2006/math">
                    <m:r>
                      <m:t>α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0.10</m:t>
                    </m:r>
                  </m:oMath>
                </a14:m>
                <a:r>
                  <a:rPr/>
                  <a:t>)</a:t>
                </a:r>
              </a:p>
              <a:p>
                <a:pPr lvl="2">
                  <a:buAutoNum type="arabicPeriod"/>
                </a:pPr>
                <a:r>
                  <a:rPr/>
                  <a:t>Measure test set error (i.e., average MSE over K simulations, then take the square root)</a:t>
                </a:r>
              </a:p>
              <a:p>
                <a:pPr lvl="1"/>
                <a:r>
                  <a:rPr/>
                  <a:t>Since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in the simulation, any p-values &lt;=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is a Type 1 Error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Frequency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500"/>
                <a:gridCol w="2730500"/>
                <a:gridCol w="2730500"/>
                <a:gridCol w="27305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1-Low</a:t>
                      </a:r>
                      <a:r>
                        <a:rPr/>
                        <a:t> </a:t>
                      </a:r>
                      <a:r>
                        <a:rPr/>
                        <a:t>(0.1)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2-Moderate</a:t>
                      </a:r>
                      <a:r>
                        <a:rPr/>
                        <a:t> </a:t>
                      </a:r>
                      <a:r>
                        <a:rPr/>
                        <a:t>(0.7)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7.21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MSIA Class of 2013</a:t>
            </a:r>
          </a:p>
          <a:p>
            <a:pPr lvl="1"/>
            <a:r>
              <a:rPr/>
              <a:t>Works for a bank</a:t>
            </a:r>
          </a:p>
          <a:p>
            <a:pPr lvl="1"/>
            <a:r>
              <a:rPr/>
              <a:t>Team develops models to explain and forecast:</a:t>
            </a:r>
          </a:p>
          <a:p>
            <a:pPr lvl="2"/>
            <a:r>
              <a:rPr/>
              <a:t>Credit Losses</a:t>
            </a:r>
          </a:p>
          <a:p>
            <a:pPr lvl="2"/>
            <a:r>
              <a:rPr/>
              <a:t>Loan Prepayments</a:t>
            </a:r>
          </a:p>
          <a:p>
            <a:pPr lvl="2"/>
            <a:r>
              <a:rPr/>
              <a:t>Mortgage Rates</a:t>
            </a:r>
          </a:p>
          <a:p>
            <a:pPr lvl="2"/>
            <a:r>
              <a:rPr/>
              <a:t>Deposit Attrition</a:t>
            </a:r>
          </a:p>
          <a:p>
            <a:pPr lvl="1"/>
            <a:r>
              <a:rPr/>
              <a:t>Primarily uses SQL and 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Very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1"/>
                <a:r>
                  <a:rPr/>
                  <a:t>Under very high serial correlation, most of the previous methods struggle to return the correct p-values.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ρ</m:t>
                        </m:r>
                      </m:e>
                    </m:acc>
                  </m:oMath>
                </a14:m>
                <a:r>
                  <a:rPr/>
                  <a:t> is close to -1 or 1, then check for non-stationary errors (e.g., Phillips-Ouliaris Cointegration Test; Pesaran-Shin-Smith Cointegration Test).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3-Very</a:t>
                      </a:r>
                      <a:r>
                        <a:rPr/>
                        <a:t> </a:t>
                      </a: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(0.9)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12.7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t>M</m:t>
                      </m:r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t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deg>
                          <m:r>
                            <m:t>​</m:t>
                          </m:r>
                        </m:deg>
                        <m:e>
                          <m:sSubSup>
                            <m:e>
                              <m:r>
                                <m:t>σ</m:t>
                              </m:r>
                            </m:e>
                            <m:sub>
                              <m:r>
                                <m:t>ε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m:t>=</m:t>
                      </m:r>
                      <m:rad>
                        <m:deg>
                          <m:r>
                            <m:t>​</m:t>
                          </m:r>
                        </m:deg>
                        <m:e>
                          <m:f>
                            <m:fPr>
                              <m:type m:val="bar"/>
                            </m:fPr>
                            <m:num>
                              <m:sSubSup>
                                <m:e>
                                  <m:r>
                                    <m:t>σ</m:t>
                                  </m:r>
                                </m:e>
                                <m:sub>
                                  <m:r>
                                    <m:t>v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p>
                                <m:e>
                                  <m:r>
                                    <m:t>ρ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:r>
                  <a:rPr/>
                  <a:t>The Pennsylvania State University. (2018). 10.3 - Regression with Autoregressive Errors. Applied Regression Analysis. Retrieved February 27, 2022, from </a:t>
                </a:r>
                <a:r>
                  <a:rPr>
                    <a:hlinkClick r:id="rId2"/>
                  </a:rPr>
                  <a:t>https://online.stat.psu.edu/stat462/node/189/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Violation: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the errors are non-stationary (i.e. “random walk”).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Under non-stationary errors, OLS and GLS are both biased and inconsistent (i.e., spurious)</a:t>
                </a:r>
              </a:p>
              <a:p>
                <a:pPr lvl="1"/>
                <a:r>
                  <a:rPr/>
                  <a:t>Non-stationary errors adversely affect </a:t>
                </a:r>
                <a:r>
                  <a:rPr i="1"/>
                  <a:t>both</a:t>
                </a:r>
                <a:r>
                  <a:rPr/>
                  <a:t> prediction and inference (while serially correlated errors affect only inference)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w1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w2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w3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Suppose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is a random walk and does </a:t>
                </a:r>
                <a:r>
                  <a:rPr b="1"/>
                  <a:t>not</a:t>
                </a:r>
                <a:r>
                  <a:rPr/>
                  <a:t> depend on any predictors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z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1"/>
                <a:r>
                  <a:rPr/>
                  <a:t>The predictors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should not affect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z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arima.sim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list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order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,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)),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200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sd=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mean=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 i="1">
                    <a:solidFill>
                      <a:srgbClr val="BA2121"/>
                    </a:solidFill>
                    <a:latin typeface="Courier"/>
                  </a:rPr>
                  <a:t>## w1, w2, w3 are not part of the dgp (and z is a random walk)</a:t>
                </a:r>
                <a:br/>
                <a:br/>
                <a:r>
                  <a:rPr>
                    <a:latin typeface="Courier"/>
                  </a:rPr>
                  <a:t>df_nonstationary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data.frame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z=</a:t>
                </a:r>
                <a:r>
                  <a:rPr>
                    <a:latin typeface="Courier"/>
                  </a:rPr>
                  <a:t>z,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w1=</a:t>
                </a:r>
                <a:r>
                  <a:rPr>
                    <a:latin typeface="Courier"/>
                  </a:rPr>
                  <a:t>w1,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w2=</a:t>
                </a:r>
                <a:r>
                  <a:rPr>
                    <a:latin typeface="Courier"/>
                  </a:rPr>
                  <a:t>w2,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w3=</a:t>
                </a:r>
                <a:r>
                  <a:rPr>
                    <a:latin typeface="Courier"/>
                  </a:rPr>
                  <a:t>w3,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t=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: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length</a:t>
                </a:r>
                <a:r>
                  <a:rPr>
                    <a:latin typeface="Courier"/>
                  </a:rPr>
                  <a:t>(z))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simulated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(Train)</a:t>
            </a:r>
          </a:p>
        </p:txBody>
      </p:sp>
      <p:pic>
        <p:nvPicPr>
          <p:cNvPr descr="time_series_regression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train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train_ns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(df_nonstationary,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test_ns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(df_nonstationary, </a:t>
            </a:r>
            <a:r>
              <a:rPr>
                <a:solidFill>
                  <a:srgbClr val="40A070"/>
                </a:solidFill>
                <a:latin typeface="Courier"/>
              </a:rPr>
              <a:t>52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helps with plotting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96900" y="1600200"/>
          <a:ext cx="10960100" cy="237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/>
                <a:gridCol w="2184400"/>
                <a:gridCol w="2184400"/>
                <a:gridCol w="2184400"/>
                <a:gridCol w="2184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1.338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-0.217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0.828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2.718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2.675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w3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-0.441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-10.598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r.squared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adj.r.squared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0.731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Explodes</a:t>
            </a:r>
          </a:p>
        </p:txBody>
      </p:sp>
      <p:pic>
        <p:nvPicPr>
          <p:cNvPr descr="time_series_regression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Non-stationarity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1"/>
                <a:r>
                  <a:rPr/>
                  <a:t>Simulate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1000</m:t>
                    </m:r>
                  </m:oMath>
                </a14:m>
                <a:r>
                  <a:rPr/>
                  <a:t> data sets where the response and predictors are independent random walks (non-stationary)</a:t>
                </a:r>
              </a:p>
              <a:p>
                <a:pPr lvl="1"/>
                <a:r>
                  <a:rPr/>
                  <a:t>OLS inferences are highly unreliable</a:t>
                </a:r>
              </a:p>
              <a:p>
                <a:pPr lvl="1"/>
                <a:r>
                  <a:rPr/>
                  <a:t>OLS and GLS both perform worse than a naive model (i.e., take the last response from the training set and assume the response never changes in the test set)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09600" y="3975100"/>
          <a:ext cx="10972800" cy="21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Prob_Type_1_Error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Avg_Test_RMSE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andrews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bootstrap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0.346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0.743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39.2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Time series is data collected in equally-spaced time intervals.</a:t>
                </a:r>
              </a:p>
              <a:p>
                <a:pPr lvl="1"/>
                <a:r>
                  <a:rPr/>
                  <a:t>Linear regression estimates the linear relationship between a continuous response (</a:t>
                </a:r>
                <a:r>
                  <a:rPr>
                    <a:latin typeface="Courier"/>
                  </a:rPr>
                  <a:t>y</a:t>
                </a:r>
                <a:r>
                  <a:rPr/>
                  <a:t>) and one or more predictors (</a:t>
                </a:r>
                <a:r>
                  <a:rPr>
                    <a:latin typeface="Courier"/>
                  </a:rPr>
                  <a:t>x</a:t>
                </a:r>
                <a:r>
                  <a:rPr/>
                  <a:t>).</a:t>
                </a:r>
              </a:p>
              <a:p>
                <a:pPr lvl="1"/>
                <a:r>
                  <a:rPr/>
                  <a:t>Ordinary least squares (OLS) is the most common implementation of linear regression, and estimates the coefficients that minimize the error sum of squares: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S</m:t>
                    </m:r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.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sSub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  <m:sub>
                                            <m:r>
                                              <m:t>p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p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1"/>
                <a:r>
                  <a:rPr/>
                  <a:t>Using linear regression on time series is called time series regression.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Remediating</a:t>
            </a:r>
            <a:r>
              <a:rPr/>
              <a:t> </a:t>
            </a:r>
            <a:r>
              <a:rPr/>
              <a:t>non-stationary</a:t>
            </a:r>
            <a:r>
              <a:rPr/>
              <a:t> </a:t>
            </a:r>
            <a:r>
              <a:rPr/>
              <a:t>errors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/>
                  <a:t>Transform each response and predictor into “first differences” (e.g.,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>
                  <a:buAutoNum type="arabicPeriod"/>
                </a:pPr>
                <a:r>
                  <a:rPr/>
                  <a:t>Estimate the transformed model using OLS or GLS</a:t>
                </a:r>
              </a:p>
              <a:p>
                <a:pPr lvl="1">
                  <a:buAutoNum type="arabicPeriod"/>
                </a:pPr>
                <a:r>
                  <a:rPr/>
                  <a:t>Forecast with the last historical value and the cumulative sum of the predicted first differences: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h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  <m:sup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h</m:t>
                        </m:r>
                      </m:sup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Δ</m:t>
                            </m:r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OLS is most suitable for independent errors</a:t>
            </a:r>
          </a:p>
          <a:p>
            <a:pPr lvl="1"/>
            <a:r>
              <a:rPr/>
              <a:t>The independent error assumption is often violated with time series regression</a:t>
            </a:r>
          </a:p>
          <a:p>
            <a:pPr lvl="1"/>
            <a:r>
              <a:rPr/>
              <a:t>Under serial correlation, standard errors and p-values from OLS are unreliable</a:t>
            </a:r>
          </a:p>
          <a:p>
            <a:pPr lvl="1"/>
            <a:r>
              <a:rPr/>
              <a:t>Fortunately, OLS coefficient estimates remain unbiased and consistent</a:t>
            </a:r>
          </a:p>
          <a:p>
            <a:pPr lvl="1"/>
            <a:r>
              <a:rPr/>
              <a:t>Remediating serial correlation:</a:t>
            </a:r>
          </a:p>
          <a:p>
            <a:pPr lvl="2"/>
            <a:r>
              <a:rPr/>
              <a:t>GLS</a:t>
            </a:r>
          </a:p>
          <a:p>
            <a:pPr lvl="2"/>
            <a:r>
              <a:rPr/>
              <a:t>OLS with HAC standard errors</a:t>
            </a:r>
          </a:p>
          <a:p>
            <a:pPr lvl="2"/>
            <a:r>
              <a:rPr/>
              <a:t>OLS with block bootstrapped standard errors</a:t>
            </a:r>
          </a:p>
          <a:p>
            <a:pPr lvl="1"/>
            <a:r>
              <a:rPr/>
              <a:t>Under non-stationary errors, beware of spurious regressions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OLS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data generating process (dgp) most suitable for OLS: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Linear parameters</a:t>
                </a:r>
              </a:p>
              <a:p>
                <a:pPr lvl="1"/>
                <a:r>
                  <a:rPr/>
                  <a:t>Independent errors (no serial correlation)</a:t>
                </a:r>
              </a:p>
              <a:p>
                <a:pPr lvl="1"/>
                <a:r>
                  <a:rPr/>
                  <a:t>Normally distributed errors</a:t>
                </a:r>
              </a:p>
              <a:p>
                <a:pPr lvl="1"/>
                <a:r>
                  <a:rPr/>
                  <a:t>Equal variance errors (homoscedasticity)</a:t>
                </a:r>
              </a:p>
              <a:p>
                <a:pPr lvl="1"/>
                <a:r>
                  <a:rPr/>
                  <a:t>Stationary errors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Violation: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Unfortunately, the data generating process (dgp) for time series often violates the independent errors assumption. For example:</a:t>
                </a:r>
              </a:p>
              <a:p>
                <a:pPr lvl="0" marL="0" indent="0">
                  <a:buNone/>
                </a:pP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ρ</m:t>
                    </m:r>
                    <m:sSub>
                      <m:e>
                        <m:r>
                          <m:t>ε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∼</m:t>
                    </m:r>
                    <m:r>
                      <m:rPr>
                        <m:sty m:val="p"/>
                        <m:scr m:val="script"/>
                      </m:rP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0" marL="0" indent="0">
                  <a:buNone/>
                </a:pP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then there is no serial correlation.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ρ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1</m:t>
                    </m:r>
                  </m:oMath>
                </a14:m>
                <a:r>
                  <a:rPr/>
                  <a:t>, then there is serial correlation.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2013</a:t>
            </a:r>
            <a:r>
              <a:rPr>
                <a:latin typeface="Courier"/>
              </a:rPr>
              <a:t>) </a:t>
            </a:r>
            <a:br/>
            <a:br/>
            <a:r>
              <a:rPr>
                <a:latin typeface="Courier"/>
              </a:rPr>
              <a:t>x1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Simulate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serial</a:t>
            </a:r>
            <a:r>
              <a:rPr/>
              <a:t> </a:t>
            </a: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epsilon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arima.sim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x1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x2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epsilon 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 x3 is not part of the dgp</a:t>
            </a:r>
            <a:br/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y, </a:t>
            </a:r>
            <a:r>
              <a:rPr>
                <a:solidFill>
                  <a:srgbClr val="7D9029"/>
                </a:solidFill>
                <a:latin typeface="Courier"/>
              </a:rPr>
              <a:t>x1=</a:t>
            </a:r>
            <a:r>
              <a:rPr>
                <a:latin typeface="Courier"/>
              </a:rPr>
              <a:t>x1, </a:t>
            </a:r>
            <a:r>
              <a:rPr>
                <a:solidFill>
                  <a:srgbClr val="7D9029"/>
                </a:solidFill>
                <a:latin typeface="Courier"/>
              </a:rPr>
              <a:t>x2=</a:t>
            </a:r>
            <a:r>
              <a:rPr>
                <a:latin typeface="Courier"/>
              </a:rPr>
              <a:t>x2, </a:t>
            </a:r>
            <a:r>
              <a:rPr>
                <a:solidFill>
                  <a:srgbClr val="7D9029"/>
                </a:solidFill>
                <a:latin typeface="Courier"/>
              </a:rPr>
              <a:t>x3=</a:t>
            </a:r>
            <a:r>
              <a:rPr>
                <a:latin typeface="Courier"/>
              </a:rPr>
              <a:t>x3, </a:t>
            </a:r>
            <a:r>
              <a:rPr>
                <a:solidFill>
                  <a:srgbClr val="7D9029"/>
                </a:solidFill>
                <a:latin typeface="Courier"/>
              </a:rPr>
              <a:t>t=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(y))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simulated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(Train)</a:t>
            </a:r>
          </a:p>
        </p:txBody>
      </p:sp>
      <p:pic>
        <p:nvPicPr>
          <p:cNvPr descr="time_series_regress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train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train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(df,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Time Series Regression</dc:title>
  <dc:creator>William Chiu</dc:creator>
  <cp:keywords/>
  <dcterms:created xsi:type="dcterms:W3CDTF">2022-03-02T08:13:59Z</dcterms:created>
  <dcterms:modified xsi:type="dcterms:W3CDTF">2022-03-02T08:13:59Z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2/23/2022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