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otman.shinyapps.io/seqalign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otman.shinyapps.io/seqalign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Sequence</a:t>
            </a:r>
            <a:r>
              <a:rPr/>
              <a:t> </a:t>
            </a:r>
            <a:r>
              <a:rPr/>
              <a:t>Alignment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Bruno</a:t>
            </a:r>
            <a:r>
              <a:rPr/>
              <a:t> </a:t>
            </a:r>
            <a:r>
              <a:rPr/>
              <a:t>Crotman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/>
          <a:p>
            <a:pPr lvl="0" marL="0" indent="0">
              <a:buNone/>
            </a:pPr>
            <a:r>
              <a:rPr/>
              <a:t>11/06/2019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Sequence</a:t>
            </a:r>
            <a:r>
              <a:rPr/>
              <a:t> </a:t>
            </a:r>
            <a:r>
              <a:rPr/>
              <a:t>aligment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algoritmo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ideia é calcular iterativamente as penalidades a usando uma regra de recorrência.</a:t>
                </a:r>
              </a:p>
              <a:p>
                <a:pPr lvl="0" marL="0" indent="0">
                  <a:buNone/>
                </a:pPr>
                <a:r>
                  <a:rPr/>
                  <a:t>Sejam X e Y as sequências a alinhar e M o alinhamento de pares de elementos (i,j)</a:t>
                </a:r>
              </a:p>
              <a:p>
                <a:pPr lvl="0" marL="0" indent="0">
                  <a:buNone/>
                </a:pPr>
                <a:r>
                  <a:rPr/>
                  <a:t>Sejam m e n o m-ésimo elemento da sequência X e n-ésimo elemento da sequência Y</a:t>
                </a:r>
              </a:p>
              <a:p>
                <a:pPr lvl="0" marL="0" indent="0">
                  <a:buNone/>
                </a:pPr>
                <a:r>
                  <a:rPr/>
                  <a:t>Para montar a regra de recorrência, é útil perceber que, em um alinhamento ótimo uma das três setenças é verdadeira:</a:t>
                </a:r>
              </a:p>
              <a:p>
                <a:pPr lvl="1">
                  <a:buAutoNum type="arabicPeriod"/>
                </a:pPr>
                <a14:m>
                  <m:oMath xmlns:m="http://schemas.openxmlformats.org/officeDocument/2006/math">
                    <m:r>
                      <m:t>(</m:t>
                    </m:r>
                    <m:r>
                      <m:t>m</m:t>
                    </m:r>
                    <m:r>
                      <m:t>,</m:t>
                    </m:r>
                    <m:r>
                      <m:t>n</m:t>
                    </m:r>
                    <m:r>
                      <m:t>)</m:t>
                    </m:r>
                    <m:r>
                      <m:t>∈</m:t>
                    </m:r>
                    <m:r>
                      <m:t>M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o m-ésimo elemento de X não está casado com ninguém</a:t>
                </a:r>
              </a:p>
              <a:p>
                <a:pPr lvl="1">
                  <a:buAutoNum type="arabicPeriod"/>
                </a:pPr>
                <a:r>
                  <a:rPr/>
                  <a:t>o n-ésimo elemenro de Y não está casado com ninguém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Sequence</a:t>
            </a:r>
            <a:r>
              <a:rPr/>
              <a:t> </a:t>
            </a:r>
            <a:r>
              <a:rPr/>
              <a:t>aligment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algoritmo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regra de recorrência, portanto, fica assim: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O</m:t>
                    </m:r>
                    <m:r>
                      <m:t>P</m:t>
                    </m:r>
                    <m:r>
                      <m:t>T</m:t>
                    </m:r>
                    <m:r>
                      <m:t>(</m:t>
                    </m:r>
                    <m:r>
                      <m:t>i</m:t>
                    </m:r>
                    <m:r>
                      <m:t>,</m:t>
                    </m:r>
                    <m:r>
                      <m:t>j</m:t>
                    </m:r>
                    <m:r>
                      <m:t>)</m:t>
                    </m:r>
                    <m:r>
                      <m:t>=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(</m:t>
                    </m:r>
                    <m:sSub>
                      <m:e>
                        <m:r>
                          <m:t>α</m:t>
                        </m:r>
                      </m:e>
                      <m:sub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sub>
                    </m:sSub>
                    <m:r>
                      <m:t>+</m:t>
                    </m:r>
                    <m:r>
                      <m:t>O</m:t>
                    </m:r>
                    <m:r>
                      <m:t>P</m:t>
                    </m:r>
                    <m:r>
                      <m:t>T</m:t>
                    </m:r>
                    <m:r>
                      <m:t>(</m:t>
                    </m:r>
                    <m:r>
                      <m:t>i</m:t>
                    </m:r>
                    <m:r>
                      <m:t>−</m:t>
                    </m:r>
                    <m:r>
                      <m:t>1</m:t>
                    </m:r>
                    <m:r>
                      <m:t>,</m:t>
                    </m:r>
                    <m:r>
                      <m:t>j</m:t>
                    </m:r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r>
                      <m:t>,</m:t>
                    </m:r>
                    <m:r>
                      <m:t>δ</m:t>
                    </m:r>
                    <m:r>
                      <m:t>+</m:t>
                    </m:r>
                    <m:r>
                      <m:t>O</m:t>
                    </m:r>
                    <m:r>
                      <m:t>P</m:t>
                    </m:r>
                    <m:r>
                      <m:t>T</m:t>
                    </m:r>
                    <m:r>
                      <m:t>(</m:t>
                    </m:r>
                    <m:r>
                      <m:t>i</m:t>
                    </m:r>
                    <m:r>
                      <m:t>−</m:t>
                    </m:r>
                    <m:r>
                      <m:t>1</m:t>
                    </m:r>
                    <m:r>
                      <m:t>,</m:t>
                    </m:r>
                    <m:r>
                      <m:t>j</m:t>
                    </m:r>
                    <m:r>
                      <m:t>)</m:t>
                    </m:r>
                    <m:r>
                      <m:t>,</m:t>
                    </m:r>
                    <m:r>
                      <m:t>δ</m:t>
                    </m:r>
                    <m:r>
                      <m:t>+</m:t>
                    </m:r>
                    <m:r>
                      <m:t>O</m:t>
                    </m:r>
                    <m:r>
                      <m:t>P</m:t>
                    </m:r>
                    <m:r>
                      <m:t>T</m:t>
                    </m:r>
                    <m:r>
                      <m:t>(</m:t>
                    </m:r>
                    <m:r>
                      <m:t>i</m:t>
                    </m:r>
                    <m:r>
                      <m:t>,</m:t>
                    </m:r>
                    <m:r>
                      <m:t>j</m:t>
                    </m:r>
                    <m:r>
                      <m:t>−</m:t>
                    </m:r>
                    <m:r>
                      <m:t>1</m:t>
                    </m:r>
                    <m:r>
                      <m:t>)</m:t>
                    </m:r>
                    <m:r>
                      <m:t>)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A tabela de subproblemas tem tamanho O(nm) e pode ser criada com o uso desta regra de recorrência.</a:t>
                </a:r>
              </a:p>
              <a:p>
                <a:pPr lvl="0" marL="0" indent="0">
                  <a:buNone/>
                </a:pPr>
                <a:r>
                  <a:rPr/>
                  <a:t>O alinhamento M pode ser criado a partir da tabela, seguindo os passos de trás pra frente.</a:t>
                </a:r>
              </a:p>
              <a:p>
                <a:pPr lvl="0" marL="0" indent="0">
                  <a:buNone/>
                </a:pPr>
                <a:r>
                  <a:rPr>
                    <a:hlinkClick r:id="rId2"/>
                  </a:rPr>
                  <a:t>Sequence Alignment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Sequence</a:t>
            </a:r>
            <a:r>
              <a:rPr/>
              <a:t> </a:t>
            </a:r>
            <a:r>
              <a:rPr/>
              <a:t>aligment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análise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algoritmo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corretude do algoritmo sai da própria equação de recorrência</a:t>
            </a:r>
          </a:p>
          <a:p>
            <a:pPr lvl="0" marL="0" indent="0">
              <a:buNone/>
            </a:pPr>
            <a:r>
              <a:rPr/>
              <a:t>A complexidade é a complexidade do cálculo da tabela de O(nm) elementos. Cada passo desse cálculo, usando a equação de recorrência, é feita em tempo constante.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Sequence</a:t>
            </a:r>
            <a:r>
              <a:rPr/>
              <a:t> </a:t>
            </a:r>
            <a:r>
              <a:rPr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Sequence Aligment é um problema de comparação de strings que tem diversas aplicações</a:t>
            </a:r>
          </a:p>
          <a:p>
            <a:pPr lvl="0" marL="0" indent="0">
              <a:buNone/>
            </a:pPr>
            <a:r>
              <a:rPr/>
              <a:t>Este problema pode ser resolvido de forma eficiente com uso de programação dinâmica</a:t>
            </a:r>
          </a:p>
          <a:p>
            <a:pPr lvl="0" marL="0" indent="0">
              <a:buNone/>
            </a:pPr>
            <a:r>
              <a:rPr/>
              <a:t>Tópicos da apresentação:</a:t>
            </a:r>
          </a:p>
          <a:p>
            <a:pPr lvl="1"/>
            <a:r>
              <a:rPr/>
              <a:t>Programação Dinâmica</a:t>
            </a:r>
          </a:p>
          <a:p>
            <a:pPr lvl="1"/>
            <a:r>
              <a:rPr/>
              <a:t>Definição e aplicações do problema</a:t>
            </a:r>
          </a:p>
          <a:p>
            <a:pPr lvl="1"/>
            <a:r>
              <a:rPr/>
              <a:t>Algoritmo</a:t>
            </a:r>
          </a:p>
          <a:p>
            <a:pPr lvl="1"/>
            <a:r>
              <a:rPr/>
              <a:t>Análise do Algoritmo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Programação</a:t>
            </a:r>
            <a:r>
              <a:rPr/>
              <a:t> </a:t>
            </a:r>
            <a:r>
              <a:rPr/>
              <a:t>dinâmica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Programação Dinâmica se caracteriza pela resolução do problema com o uso de equações de recoorência.</a:t>
                </a:r>
              </a:p>
              <a:p>
                <a:pPr lvl="0" marL="0" indent="0">
                  <a:buNone/>
                </a:pPr>
                <a:r>
                  <a:rPr/>
                  <a:t>A equação de recorrência expressa uma solução ótima do problema principal em termos da solução ótima de subproblemas.</a:t>
                </a:r>
              </a:p>
              <a:p>
                <a:pPr lvl="0" marL="0" indent="0">
                  <a:buNone/>
                </a:pPr>
                <a:r>
                  <a:rPr/>
                  <a:t>Exemplo de uma equação de recorrência: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O</m:t>
                      </m:r>
                      <m:r>
                        <m:t>P</m:t>
                      </m:r>
                      <m:r>
                        <m:t>T</m:t>
                      </m:r>
                      <m:r>
                        <m:t>(</m:t>
                      </m:r>
                      <m:r>
                        <m:t>j</m:t>
                      </m:r>
                      <m:r>
                        <m:t>)</m:t>
                      </m:r>
                      <m:r>
                        <m:t>=</m:t>
                      </m:r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r>
                        <m:t>(</m:t>
                      </m:r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+</m:t>
                      </m:r>
                      <m:r>
                        <m:t>O</m:t>
                      </m:r>
                      <m:r>
                        <m:t>P</m:t>
                      </m:r>
                      <m:r>
                        <m:t>T</m:t>
                      </m:r>
                      <m:r>
                        <m:t>(</m:t>
                      </m:r>
                      <m:r>
                        <m:t>f</m:t>
                      </m:r>
                      <m:r>
                        <m:t>(</m:t>
                      </m:r>
                      <m:r>
                        <m:t>j</m:t>
                      </m:r>
                      <m:r>
                        <m:t>)</m:t>
                      </m:r>
                      <m:r>
                        <m:t>)</m:t>
                      </m:r>
                      <m:r>
                        <m:t>,</m:t>
                      </m:r>
                      <m:r>
                        <m:t>O</m:t>
                      </m:r>
                      <m:r>
                        <m:t>P</m:t>
                      </m:r>
                      <m:r>
                        <m:t>T</m:t>
                      </m:r>
                      <m:r>
                        <m:t>(</m:t>
                      </m:r>
                      <m:r>
                        <m:t>j</m:t>
                      </m:r>
                      <m:r>
                        <m:t>−</m:t>
                      </m:r>
                      <m:r>
                        <m:t>1</m:t>
                      </m:r>
                      <m:r>
                        <m:t>)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Programação</a:t>
            </a:r>
            <a:r>
              <a:rPr/>
              <a:t> </a:t>
            </a:r>
            <a:r>
              <a:rPr/>
              <a:t>dinâmica</a:t>
            </a:r>
          </a:p>
        </p:txBody>
      </p:sp>
      <p:pic>
        <p:nvPicPr>
          <p:cNvPr descr="arv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49600" y="2286000"/>
            <a:ext cx="60452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371600" y="5359400"/>
            <a:ext cx="9601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Mesmo</a:t>
            </a:r>
            <a:r>
              <a:rPr/>
              <a:t> </a:t>
            </a:r>
            <a:r>
              <a:rPr/>
              <a:t>utilizando</a:t>
            </a:r>
            <a:r>
              <a:rPr/>
              <a:t> </a:t>
            </a:r>
            <a:r>
              <a:rPr/>
              <a:t>uma</a:t>
            </a:r>
            <a:r>
              <a:rPr/>
              <a:t> </a:t>
            </a:r>
            <a:r>
              <a:rPr/>
              <a:t>equação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recorrência,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número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cálculos</a:t>
            </a:r>
            <a:r>
              <a:rPr/>
              <a:t> </a:t>
            </a:r>
            <a:r>
              <a:rPr/>
              <a:t>requeridos</a:t>
            </a:r>
            <a:r>
              <a:rPr/>
              <a:t> </a:t>
            </a:r>
            <a:r>
              <a:rPr/>
              <a:t>pode</a:t>
            </a:r>
            <a:r>
              <a:rPr/>
              <a:t> </a:t>
            </a:r>
            <a:r>
              <a:rPr/>
              <a:t>aumentar</a:t>
            </a:r>
            <a:r>
              <a:rPr/>
              <a:t> </a:t>
            </a:r>
            <a:r>
              <a:rPr/>
              <a:t>exponencialmente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tamanho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entrada</a:t>
            </a:r>
            <a:r>
              <a:rPr/>
              <a:t> </a:t>
            </a:r>
            <a:r>
              <a:rPr/>
              <a:t>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Programação</a:t>
            </a:r>
            <a:r>
              <a:rPr/>
              <a:t> </a:t>
            </a:r>
            <a:r>
              <a:rPr/>
              <a:t>dinâmica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 resolver o problema, é possível memorizar os resultados dos subproblemas, ou seja, é possível criar uma tabela com o resultado de cada subproblema.</a:t>
            </a:r>
          </a:p>
          <a:p>
            <a:pPr lvl="0" marL="0" indent="0">
              <a:buNone/>
            </a:pPr>
            <a:r>
              <a:rPr/>
              <a:t>Se o número de problemas for polinomial e e o esforço exigido para calcular os subproblemas for polinomial, o tempo de execução é polinomial.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Programação</a:t>
            </a:r>
            <a:r>
              <a:rPr/>
              <a:t> </a:t>
            </a:r>
            <a:r>
              <a:rPr/>
              <a:t>dinâmica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Propriedades da programação dinâmica:</a:t>
            </a:r>
          </a:p>
          <a:p>
            <a:pPr lvl="1"/>
            <a:r>
              <a:rPr/>
              <a:t>Há um número polinomial de subproblemas</a:t>
            </a:r>
          </a:p>
          <a:p>
            <a:pPr lvl="1"/>
            <a:r>
              <a:rPr/>
              <a:t>A solução para o problema original pode ser calculada a partir da solução de subproblemas</a:t>
            </a:r>
          </a:p>
          <a:p>
            <a:pPr lvl="1"/>
            <a:r>
              <a:rPr/>
              <a:t>Existe uma ordem natural dos subproblemas de menor para maior e uma forma fácil de calcular um problema a partir de subproblemas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Sequence</a:t>
            </a:r>
            <a:r>
              <a:rPr/>
              <a:t> </a:t>
            </a:r>
            <a:r>
              <a:rPr/>
              <a:t>aligment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definição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 problema consiste em determinar o grau de proximidade entre sequências de símbolos.</a:t>
            </a:r>
          </a:p>
          <a:p>
            <a:pPr lvl="0" marL="0" indent="0">
              <a:buNone/>
            </a:pPr>
            <a:r>
              <a:rPr/>
              <a:t>Um exemplo é a proximidade entre duas palavras, como ocorrência e ocorência.</a:t>
            </a:r>
          </a:p>
          <a:p>
            <a:pPr lvl="0" marL="0" indent="0">
              <a:buNone/>
            </a:pPr>
            <a:r>
              <a:rPr/>
              <a:t>Isso pode ser usado na correção ortográfica de um texto.</a:t>
            </a:r>
          </a:p>
          <a:p>
            <a:pPr lvl="0" marL="0" indent="0">
              <a:buNone/>
            </a:pPr>
            <a:r>
              <a:rPr/>
              <a:t>Se o usuário digitar uma palavra que não existe, qual a palavra existente que deve ser apresentada como alternativa?</a:t>
            </a:r>
          </a:p>
          <a:p>
            <a:pPr lvl="0" marL="0" indent="0">
              <a:buNone/>
            </a:pPr>
            <a:r>
              <a:rPr/>
              <a:t>A que tem maior grau de proximidade.</a:t>
            </a:r>
          </a:p>
          <a:p>
            <a:pPr lvl="0" marL="0" indent="0">
              <a:buNone/>
            </a:pPr>
            <a:r>
              <a:rPr/>
              <a:t>Além de ser usado em dicionários e corretores de ortografia, o algoritmo pode ser usado para determinar o grau de similaridade do DNA de dois indivíduos, pois cada cromossomo pode ser modelado como uma sequência de símbolos no “alfabeto” {A, C, G, T}.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Sequence</a:t>
            </a:r>
            <a:r>
              <a:rPr/>
              <a:t> </a:t>
            </a:r>
            <a:r>
              <a:rPr/>
              <a:t>aligment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definição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Há várias formas de alinhar uma sequência a outra de forma a calcular o grau de diferença entre elas.</a:t>
            </a:r>
          </a:p>
          <a:p>
            <a:pPr lvl="0" marL="0" indent="0">
              <a:buNone/>
            </a:pPr>
            <a:r>
              <a:rPr/>
              <a:t>É preciso definir como penalizar as diferenças.</a:t>
            </a:r>
          </a:p>
          <a:p>
            <a:pPr lvl="0" marL="0" indent="0">
              <a:buNone/>
            </a:pPr>
            <a:r>
              <a:rPr/>
              <a:t>Diferentes formas de penalização podem levar a diferentes alinhamentos</a:t>
            </a:r>
          </a:p>
          <a:p>
            <a:pPr lvl="0" marL="0" indent="0">
              <a:buNone/>
            </a:pPr>
            <a:r>
              <a:rPr/>
              <a:t>Exemplos: </a:t>
            </a:r>
            <a:r>
              <a:rPr>
                <a:hlinkClick r:id="rId2"/>
              </a:rPr>
              <a:t>Sequence Alignment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Sequence</a:t>
            </a:r>
            <a:r>
              <a:rPr/>
              <a:t> </a:t>
            </a:r>
            <a:r>
              <a:rPr/>
              <a:t>aligment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algoritmo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Como foi visto é preciso definir penalidades para o alinhamento imperfeito das sequências X e Y. Cada tipo de incompatibilidade entre caracteres da mesma posição deve ser penalizado:</a:t>
                </a:r>
              </a:p>
              <a:p>
                <a:pPr lvl="1"/>
                <a:r>
                  <a:rPr/>
                  <a:t>Há uma penalidade para o gap, ou seja, para uma posição onde é usada uma letra de X e não é usada uma letra de Y, ou seja, onde há um gap. Chamemos de </a:t>
                </a:r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Há uma penalidade para posições onde as letras são diferentes. Pode haver penalidades diferentes de acordo com o tipo de diferença (fonética etc.). Chamemos de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,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sub>
                    </m:sSub>
                  </m:oMath>
                </a14:m>
                <a:r>
                  <a:rPr/>
                  <a:t>, onde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p</m:t>
                        </m:r>
                        <m:r>
                          <m:t>,</m:t>
                        </m:r>
                        <m:r>
                          <m:t>p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 diferença total entre as sequências é a soma dos custos de gap e de letras diferentes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Franklin Gothic Book</vt:lpstr>
      <vt:lpstr>Cortar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Alignment</dc:title>
  <dc:creator>Bruno Crotman</dc:creator>
  <cp:keywords/>
  <dcterms:created xsi:type="dcterms:W3CDTF">2019-06-12T10:31:38Z</dcterms:created>
  <dcterms:modified xsi:type="dcterms:W3CDTF">2019-06-12T10:31:38Z</dcterms:modified>
</cp:coreProperties>
</file>