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1"/>
  </p:notesMasterIdLst>
  <p:handoutMasterIdLst>
    <p:handoutMasterId r:id="rId42"/>
  </p:handoutMasterIdLst>
  <p:sldIdLst>
    <p:sldId id="258" r:id="rId5"/>
    <p:sldId id="320" r:id="rId6"/>
    <p:sldId id="323" r:id="rId7"/>
    <p:sldId id="321" r:id="rId8"/>
    <p:sldId id="322" r:id="rId9"/>
    <p:sldId id="324" r:id="rId10"/>
    <p:sldId id="325" r:id="rId11"/>
    <p:sldId id="337" r:id="rId12"/>
    <p:sldId id="33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46" r:id="rId21"/>
    <p:sldId id="347" r:id="rId22"/>
    <p:sldId id="348" r:id="rId23"/>
    <p:sldId id="336" r:id="rId24"/>
    <p:sldId id="349" r:id="rId25"/>
    <p:sldId id="344" r:id="rId26"/>
    <p:sldId id="334" r:id="rId27"/>
    <p:sldId id="351" r:id="rId28"/>
    <p:sldId id="350" r:id="rId29"/>
    <p:sldId id="352" r:id="rId30"/>
    <p:sldId id="335" r:id="rId31"/>
    <p:sldId id="353" r:id="rId32"/>
    <p:sldId id="354" r:id="rId33"/>
    <p:sldId id="338" r:id="rId34"/>
    <p:sldId id="341" r:id="rId35"/>
    <p:sldId id="342" r:id="rId36"/>
    <p:sldId id="339" r:id="rId37"/>
    <p:sldId id="340" r:id="rId38"/>
    <p:sldId id="343" r:id="rId39"/>
    <p:sldId id="34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1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5B04"/>
    <a:srgbClr val="005024"/>
    <a:srgbClr val="FAA429"/>
    <a:srgbClr val="002A5E"/>
    <a:srgbClr val="FCC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6305" autoAdjust="0"/>
  </p:normalViewPr>
  <p:slideViewPr>
    <p:cSldViewPr snapToGrid="0">
      <p:cViewPr varScale="1">
        <p:scale>
          <a:sx n="104" d="100"/>
          <a:sy n="104" d="100"/>
        </p:scale>
        <p:origin x="102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5A16E-C4C3-4413-AAC0-F9B60CAA866F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4B9F6-0695-4EE9-A2B7-A50A5FB1E8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809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0058F-0969-498E-8309-F83D3BF600EA}" type="datetimeFigureOut">
              <a:rPr lang="pt-BR" smtClean="0"/>
              <a:t>27/12/2017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pt-BR" dirty="0" err="1" smtClean="0"/>
              <a:t>Lguma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0B363-3C4D-4D49-9ADF-FA7D1B20B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42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-1"/>
            <a:ext cx="9144000" cy="6708057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3" name="Subtítulo 1"/>
          <p:cNvSpPr>
            <a:spLocks noGrp="1"/>
          </p:cNvSpPr>
          <p:nvPr>
            <p:ph type="subTitle" idx="1"/>
          </p:nvPr>
        </p:nvSpPr>
        <p:spPr>
          <a:xfrm>
            <a:off x="6000418" y="5301210"/>
            <a:ext cx="2859626" cy="646331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4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960452" cy="2448272"/>
          </a:xfrm>
        </p:spPr>
        <p:txBody>
          <a:bodyPr>
            <a:normAutofit/>
          </a:bodyPr>
          <a:lstStyle>
            <a:lvl1pPr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21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595" flipH="1" flipV="1">
            <a:off x="-309859" y="4693007"/>
            <a:ext cx="2266387" cy="20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rgbClr val="002A5E"/>
                </a:solidFill>
              </a:rPr>
              <a:t>Empresa</a:t>
            </a:r>
            <a:r>
              <a:rPr lang="pt-BR" sz="1400" baseline="0" dirty="0">
                <a:solidFill>
                  <a:srgbClr val="002A5E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rgbClr val="002A5E"/>
                </a:solidFill>
              </a:rPr>
              <a:t>Ministério de Minas e Energia</a:t>
            </a:r>
            <a:endParaRPr lang="pt-BR" sz="1400" dirty="0">
              <a:solidFill>
                <a:srgbClr val="002A5E"/>
              </a:solidFill>
            </a:endParaRPr>
          </a:p>
        </p:txBody>
      </p:sp>
      <p:pic>
        <p:nvPicPr>
          <p:cNvPr id="19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4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-5236" y="0"/>
            <a:ext cx="9144000" cy="6708056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14" name="Título 2"/>
          <p:cNvSpPr>
            <a:spLocks noGrp="1"/>
          </p:cNvSpPr>
          <p:nvPr>
            <p:ph type="title"/>
          </p:nvPr>
        </p:nvSpPr>
        <p:spPr>
          <a:xfrm>
            <a:off x="2739187" y="2391348"/>
            <a:ext cx="6116844" cy="2448272"/>
          </a:xfrm>
        </p:spPr>
        <p:txBody>
          <a:bodyPr>
            <a:norm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19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595" flipH="1" flipV="1">
            <a:off x="-309859" y="4693007"/>
            <a:ext cx="2266387" cy="20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  <p:sp>
        <p:nvSpPr>
          <p:cNvPr id="7" name="Retângulo 6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rgbClr val="002A5E"/>
                </a:solidFill>
              </a:rPr>
              <a:t>Empresa</a:t>
            </a:r>
            <a:r>
              <a:rPr lang="pt-BR" sz="1400" baseline="0" dirty="0">
                <a:solidFill>
                  <a:srgbClr val="002A5E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rgbClr val="002A5E"/>
                </a:solidFill>
              </a:rPr>
              <a:t>Ministério de Minas e Energia</a:t>
            </a:r>
            <a:endParaRPr lang="pt-BR" sz="1400" dirty="0">
              <a:solidFill>
                <a:srgbClr val="002A5E"/>
              </a:solidFill>
            </a:endParaRPr>
          </a:p>
        </p:txBody>
      </p:sp>
      <p:sp>
        <p:nvSpPr>
          <p:cNvPr id="16" name="CaixaDeTexto 15"/>
          <p:cNvSpPr txBox="1"/>
          <p:nvPr userDrawn="1"/>
        </p:nvSpPr>
        <p:spPr>
          <a:xfrm>
            <a:off x="224970" y="6285076"/>
            <a:ext cx="328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7º Edição do Café na EPE </a:t>
            </a:r>
          </a:p>
          <a:p>
            <a:pPr algn="l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Gestão do</a:t>
            </a:r>
            <a:r>
              <a:rPr lang="pt-BR" sz="1400" baseline="0" dirty="0">
                <a:solidFill>
                  <a:schemeClr val="accent1">
                    <a:lumMod val="50000"/>
                  </a:schemeClr>
                </a:solidFill>
              </a:rPr>
              <a:t> Conhecimento nas Organizações</a:t>
            </a:r>
            <a:endParaRPr lang="pt-B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8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2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9981"/>
            <a:ext cx="8888663" cy="881063"/>
          </a:xfrm>
        </p:spPr>
        <p:txBody>
          <a:bodyPr>
            <a:norm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4" y="1023929"/>
            <a:ext cx="8775020" cy="509309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2" name="CaixaDeTexto 11"/>
          <p:cNvSpPr txBox="1"/>
          <p:nvPr userDrawn="1"/>
        </p:nvSpPr>
        <p:spPr>
          <a:xfrm>
            <a:off x="224971" y="6285076"/>
            <a:ext cx="2660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400" dirty="0" smtClean="0">
                <a:solidFill>
                  <a:srgbClr val="FCCA80"/>
                </a:solidFill>
              </a:rPr>
              <a:t>Excel</a:t>
            </a:r>
            <a:r>
              <a:rPr lang="pt-BR" sz="1400" baseline="0" dirty="0" smtClean="0">
                <a:solidFill>
                  <a:srgbClr val="FCCA80"/>
                </a:solidFill>
              </a:rPr>
              <a:t> para </a:t>
            </a:r>
            <a:r>
              <a:rPr lang="pt-BR" sz="1400" dirty="0" smtClean="0">
                <a:solidFill>
                  <a:srgbClr val="FCCA80"/>
                </a:solidFill>
              </a:rPr>
              <a:t>BI Self Service</a:t>
            </a:r>
            <a:endParaRPr lang="pt-BR" sz="1400" dirty="0">
              <a:solidFill>
                <a:srgbClr val="FCCA80"/>
              </a:solidFill>
            </a:endParaRPr>
          </a:p>
          <a:p>
            <a:pPr algn="l"/>
            <a:r>
              <a:rPr lang="pt-BR" sz="1400" dirty="0" smtClean="0">
                <a:solidFill>
                  <a:srgbClr val="FCCA80"/>
                </a:solidFill>
              </a:rPr>
              <a:t>Aula 8 e Aula 9: Power </a:t>
            </a:r>
            <a:r>
              <a:rPr lang="pt-BR" sz="1400" dirty="0" err="1" smtClean="0">
                <a:solidFill>
                  <a:srgbClr val="FCCA80"/>
                </a:solidFill>
              </a:rPr>
              <a:t>Pivot</a:t>
            </a:r>
            <a:r>
              <a:rPr lang="pt-BR" sz="1400" dirty="0" smtClean="0">
                <a:solidFill>
                  <a:srgbClr val="FCCA80"/>
                </a:solidFill>
              </a:rPr>
              <a:t> e DAX</a:t>
            </a:r>
            <a:endParaRPr lang="pt-BR" sz="1400" dirty="0">
              <a:solidFill>
                <a:srgbClr val="FCCA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250" y="187327"/>
            <a:ext cx="8836980" cy="815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968" y="1556084"/>
            <a:ext cx="8690262" cy="4605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3"/>
          </p:nvPr>
        </p:nvSpPr>
        <p:spPr>
          <a:xfrm>
            <a:off x="222250" y="925764"/>
            <a:ext cx="8836981" cy="371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algn="l"/>
            <a:r>
              <a:rPr lang="pt-BR"/>
              <a:t> Subtítulo mestre</a:t>
            </a:r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0" y="6235700"/>
            <a:ext cx="9144000" cy="622300"/>
          </a:xfrm>
          <a:prstGeom prst="rect">
            <a:avLst/>
          </a:prstGeom>
          <a:solidFill>
            <a:srgbClr val="002A5E"/>
          </a:solidFill>
          <a:ln>
            <a:solidFill>
              <a:srgbClr val="002A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461" y="6314110"/>
            <a:ext cx="805771" cy="469306"/>
          </a:xfrm>
          <a:prstGeom prst="rect">
            <a:avLst/>
          </a:prstGeom>
        </p:spPr>
      </p:pic>
      <p:sp>
        <p:nvSpPr>
          <p:cNvPr id="17" name="CaixaDeTexto 16"/>
          <p:cNvSpPr txBox="1"/>
          <p:nvPr userDrawn="1"/>
        </p:nvSpPr>
        <p:spPr>
          <a:xfrm>
            <a:off x="5748858" y="6294954"/>
            <a:ext cx="24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</a:rPr>
              <a:t>Empresa</a:t>
            </a:r>
            <a:r>
              <a:rPr lang="pt-BR" sz="1400" baseline="0" dirty="0">
                <a:solidFill>
                  <a:schemeClr val="bg1"/>
                </a:solidFill>
              </a:rPr>
              <a:t> de Pesquisa Energética</a:t>
            </a:r>
          </a:p>
          <a:p>
            <a:pPr algn="r"/>
            <a:r>
              <a:rPr lang="pt-BR" sz="1400" baseline="0" dirty="0">
                <a:solidFill>
                  <a:schemeClr val="bg1"/>
                </a:solidFill>
              </a:rPr>
              <a:t>Ministério de Minas e Energia</a:t>
            </a:r>
            <a:endParaRPr lang="pt-BR" sz="1400" dirty="0">
              <a:solidFill>
                <a:schemeClr val="bg1"/>
              </a:solidFill>
            </a:endParaRPr>
          </a:p>
        </p:txBody>
      </p:sp>
      <p:pic>
        <p:nvPicPr>
          <p:cNvPr id="23" name="Picture 19" descr="&#10;circulos2.wmf                                                  0004C527KARIN                          00000000:"/>
          <p:cNvPicPr>
            <a:picLocks noChangeAspect="1" noChangeArrowheads="1"/>
          </p:cNvPicPr>
          <p:nvPr userDrawn="1"/>
        </p:nvPicPr>
        <p:blipFill>
          <a:blip r:embed="rId6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69780">
            <a:off x="7327719" y="-478741"/>
            <a:ext cx="2069782" cy="193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0000"/>
                  </a:srgb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2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A5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710354" y="5300663"/>
            <a:ext cx="5149487" cy="64611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pt-BR" dirty="0" smtClean="0">
                <a:latin typeface="+mj-lt"/>
              </a:rPr>
              <a:t>Superintendência de Tecnologia da Informação</a:t>
            </a:r>
            <a:endParaRPr lang="pt-BR" dirty="0">
              <a:latin typeface="+mj-lt"/>
            </a:endParaRPr>
          </a:p>
        </p:txBody>
      </p:sp>
      <p:sp>
        <p:nvSpPr>
          <p:cNvPr id="7171" name="Título 2"/>
          <p:cNvSpPr>
            <a:spLocks noGrp="1"/>
          </p:cNvSpPr>
          <p:nvPr>
            <p:ph type="title"/>
          </p:nvPr>
        </p:nvSpPr>
        <p:spPr>
          <a:xfrm>
            <a:off x="405493" y="939111"/>
            <a:ext cx="7888288" cy="2449512"/>
          </a:xfrm>
        </p:spPr>
        <p:txBody>
          <a:bodyPr>
            <a:normAutofit/>
          </a:bodyPr>
          <a:lstStyle/>
          <a:p>
            <a:r>
              <a:rPr lang="pt-BR" i="1" dirty="0"/>
              <a:t>Excel para BI Self Service</a:t>
            </a:r>
            <a:endParaRPr lang="pt-BR" altLang="pt-BR" sz="4000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667250" y="3877875"/>
            <a:ext cx="4192588" cy="369332"/>
          </a:xfrm>
          <a:prstGeom prst="rect">
            <a:avLst/>
          </a:prstGeom>
          <a:solidFill>
            <a:srgbClr val="FCCA80"/>
          </a:solidFill>
          <a:ln>
            <a:noFill/>
          </a:ln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lang="pt-BR" kern="0" dirty="0" smtClean="0">
                <a:solidFill>
                  <a:srgbClr val="002A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Aula </a:t>
            </a:r>
            <a:r>
              <a:rPr lang="pt-BR" kern="0" dirty="0" smtClean="0">
                <a:solidFill>
                  <a:srgbClr val="002A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 </a:t>
            </a:r>
            <a:r>
              <a:rPr lang="pt-BR" kern="0" dirty="0" smtClean="0">
                <a:solidFill>
                  <a:srgbClr val="002A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pt-BR" kern="0" dirty="0" smtClean="0">
                <a:solidFill>
                  <a:srgbClr val="002A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Macro VBA</a:t>
            </a:r>
            <a:endParaRPr lang="pt-BR" kern="0" dirty="0">
              <a:solidFill>
                <a:srgbClr val="002A5E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" y="6270173"/>
            <a:ext cx="2162629" cy="587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Noção de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Variável é um espaço de memória que é nomeado e armazena valores ao longo da execução de um programa</a:t>
            </a:r>
          </a:p>
          <a:p>
            <a:r>
              <a:rPr lang="pt-BR" dirty="0" smtClean="0"/>
              <a:t>No VBA, a variável é declarada com um tipo de dado que não se altera ao longo da execução</a:t>
            </a:r>
          </a:p>
          <a:p>
            <a:r>
              <a:rPr lang="pt-BR" dirty="0" smtClean="0"/>
              <a:t>A declaração de variável é feita com a palavra-chave “</a:t>
            </a:r>
            <a:r>
              <a:rPr lang="pt-BR" dirty="0" err="1" smtClean="0"/>
              <a:t>Dim</a:t>
            </a:r>
            <a:r>
              <a:rPr lang="pt-BR" dirty="0" smtClean="0"/>
              <a:t>” conforme sintaxe abaixo: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SomaUm</a:t>
            </a:r>
            <a:r>
              <a:rPr lang="pt-BR" dirty="0"/>
              <a:t>(valor As Double)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Dim</a:t>
            </a:r>
            <a:r>
              <a:rPr lang="pt-BR" dirty="0" smtClean="0"/>
              <a:t> um As Double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um = 1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SomaUm</a:t>
            </a:r>
            <a:r>
              <a:rPr lang="pt-BR" dirty="0"/>
              <a:t> = valor1 + um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559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declarar vetores, ou seja, variáveis que representam um conjunto de valores, com o tamanho do vetor entre </a:t>
            </a:r>
            <a:r>
              <a:rPr lang="pt-BR" dirty="0" err="1" smtClean="0"/>
              <a:t>parenteses</a:t>
            </a:r>
            <a:endParaRPr lang="pt-BR" dirty="0" smtClean="0"/>
          </a:p>
          <a:p>
            <a:r>
              <a:rPr lang="pt-BR" dirty="0" smtClean="0"/>
              <a:t>Este tipo de declaração só aceita valores constantes, ou seja não é possível definir um vetor de tamanho variável desta forma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CincoQuadrados</a:t>
            </a:r>
            <a:r>
              <a:rPr lang="pt-BR" dirty="0"/>
              <a:t>() As Double()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quadrados(5) As Double</a:t>
            </a:r>
          </a:p>
          <a:p>
            <a:pPr marL="0" indent="0">
              <a:buNone/>
            </a:pPr>
            <a:r>
              <a:rPr lang="pt-BR" dirty="0"/>
              <a:t>    For i = 1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qtdNumeros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quadrados(i) = i ^ 2</a:t>
            </a:r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178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Vetores de tamanho variável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Para determinar vetores de tamanho variável, é preciso usar a palavra-chave </a:t>
            </a:r>
            <a:r>
              <a:rPr lang="pt-BR" dirty="0" err="1" smtClean="0"/>
              <a:t>Redim</a:t>
            </a:r>
            <a:endParaRPr lang="pt-BR" dirty="0" smtClean="0"/>
          </a:p>
          <a:p>
            <a:r>
              <a:rPr lang="pt-BR" dirty="0" err="1" smtClean="0"/>
              <a:t>Redim</a:t>
            </a:r>
            <a:r>
              <a:rPr lang="pt-BR" dirty="0" smtClean="0"/>
              <a:t> </a:t>
            </a:r>
            <a:r>
              <a:rPr lang="pt-BR" b="1" dirty="0" smtClean="0"/>
              <a:t>Preserve</a:t>
            </a:r>
            <a:r>
              <a:rPr lang="pt-BR" dirty="0" smtClean="0"/>
              <a:t>, redefine um novo tamanho do vetor mantendo o conteúdo anterior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nQuadrados</a:t>
            </a:r>
            <a:r>
              <a:rPr lang="pt-BR" dirty="0"/>
              <a:t>(tamanho As </a:t>
            </a:r>
            <a:r>
              <a:rPr lang="pt-BR" dirty="0" err="1"/>
              <a:t>Integer</a:t>
            </a:r>
            <a:r>
              <a:rPr lang="pt-BR" dirty="0"/>
              <a:t>) As Double()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quadrados() As Double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ReDim</a:t>
            </a:r>
            <a:r>
              <a:rPr lang="pt-BR" dirty="0"/>
              <a:t> Preserve quadrados(tamanho)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For i = 1 </a:t>
            </a:r>
            <a:r>
              <a:rPr lang="pt-BR" dirty="0" err="1"/>
              <a:t>To</a:t>
            </a:r>
            <a:r>
              <a:rPr lang="pt-BR" dirty="0"/>
              <a:t> tamanho</a:t>
            </a:r>
          </a:p>
          <a:p>
            <a:pPr marL="0" indent="0">
              <a:buNone/>
            </a:pPr>
            <a:r>
              <a:rPr lang="pt-BR" dirty="0"/>
              <a:t>        quadrados(i) = i ^ 2</a:t>
            </a:r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2690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BOA PRÁTICA: </a:t>
            </a:r>
            <a:r>
              <a:rPr lang="pt-BR" dirty="0" err="1" smtClean="0"/>
              <a:t>Option</a:t>
            </a:r>
            <a:r>
              <a:rPr lang="pt-BR" dirty="0" smtClean="0"/>
              <a:t> </a:t>
            </a:r>
            <a:r>
              <a:rPr lang="pt-BR" dirty="0" err="1" smtClean="0"/>
              <a:t>Explicit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 VBA aceita que se use variáveis não declaradas.</a:t>
            </a:r>
          </a:p>
          <a:p>
            <a:r>
              <a:rPr lang="pt-BR" dirty="0" smtClean="0"/>
              <a:t>Existem </a:t>
            </a:r>
            <a:r>
              <a:rPr lang="pt-BR" b="1" dirty="0" smtClean="0"/>
              <a:t>outras linguagens</a:t>
            </a:r>
            <a:r>
              <a:rPr lang="pt-BR" dirty="0" smtClean="0"/>
              <a:t> modernas, como Python, que funcionam assim, mas </a:t>
            </a:r>
            <a:r>
              <a:rPr lang="pt-BR" b="1" dirty="0" smtClean="0"/>
              <a:t>o uso de uma variável não declarada à qual não foi atribuído nenhum valor causa erro</a:t>
            </a:r>
          </a:p>
          <a:p>
            <a:r>
              <a:rPr lang="pt-BR" b="1" dirty="0" smtClean="0"/>
              <a:t>No caso do VBA, é possível usar uma variável não declarada e à qual não foi atribuído valor. Isso implica em um potencial erro de programação!!!</a:t>
            </a:r>
          </a:p>
          <a:p>
            <a:r>
              <a:rPr lang="pt-BR" dirty="0" smtClean="0"/>
              <a:t>Para forçar o VBA a só aceitar as variáveis declaradas, é preciso usar a diretiva </a:t>
            </a:r>
            <a:r>
              <a:rPr lang="pt-BR" b="1" dirty="0" err="1" smtClean="0"/>
              <a:t>Option</a:t>
            </a:r>
            <a:r>
              <a:rPr lang="pt-BR" b="1" dirty="0" smtClean="0"/>
              <a:t> </a:t>
            </a:r>
            <a:r>
              <a:rPr lang="pt-BR" b="1" dirty="0" err="1" smtClean="0"/>
              <a:t>Explicit</a:t>
            </a:r>
            <a:r>
              <a:rPr lang="pt-BR" dirty="0" smtClean="0"/>
              <a:t> nos módulos.</a:t>
            </a:r>
          </a:p>
          <a:p>
            <a:r>
              <a:rPr lang="pt-BR" dirty="0" smtClean="0"/>
              <a:t>É uma BOA PRÁTICA usar </a:t>
            </a:r>
            <a:r>
              <a:rPr lang="pt-BR" sz="4400" b="1" dirty="0" smtClean="0"/>
              <a:t>SEMPRE </a:t>
            </a:r>
            <a:r>
              <a:rPr lang="pt-BR" dirty="0"/>
              <a:t>ESTA DIRETIVA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148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Comandos condicionais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 comando condicional mais comum é </a:t>
            </a:r>
            <a:r>
              <a:rPr lang="pt-BR" dirty="0" err="1"/>
              <a:t>I</a:t>
            </a:r>
            <a:r>
              <a:rPr lang="pt-BR" dirty="0" err="1" smtClean="0"/>
              <a:t>f</a:t>
            </a:r>
            <a:r>
              <a:rPr lang="pt-BR" dirty="0" smtClean="0"/>
              <a:t> ... </a:t>
            </a:r>
            <a:r>
              <a:rPr lang="pt-BR" dirty="0" err="1" smtClean="0"/>
              <a:t>Then</a:t>
            </a:r>
            <a:r>
              <a:rPr lang="pt-BR" dirty="0" smtClean="0"/>
              <a:t>  </a:t>
            </a:r>
            <a:r>
              <a:rPr lang="pt-BR" dirty="0" err="1"/>
              <a:t>E</a:t>
            </a:r>
            <a:r>
              <a:rPr lang="pt-BR" dirty="0" err="1" smtClean="0"/>
              <a:t>lse</a:t>
            </a:r>
            <a:r>
              <a:rPr lang="pt-BR" dirty="0" smtClean="0"/>
              <a:t>   </a:t>
            </a:r>
            <a:r>
              <a:rPr lang="pt-BR" dirty="0" err="1"/>
              <a:t>E</a:t>
            </a:r>
            <a:r>
              <a:rPr lang="pt-BR" dirty="0" err="1" smtClean="0"/>
              <a:t>nd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dirty="0"/>
              <a:t>Public Function </a:t>
            </a:r>
            <a:r>
              <a:rPr lang="en-US" dirty="0" err="1"/>
              <a:t>EhPar</a:t>
            </a:r>
            <a:r>
              <a:rPr lang="en-US" dirty="0"/>
              <a:t>(</a:t>
            </a:r>
            <a:r>
              <a:rPr lang="en-US" dirty="0" err="1"/>
              <a:t>numero</a:t>
            </a:r>
            <a:r>
              <a:rPr lang="en-US" dirty="0"/>
              <a:t> As Integer) As Boolean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numero</a:t>
            </a:r>
            <a:r>
              <a:rPr lang="en-US" dirty="0"/>
              <a:t> Mod 2 = 0 Then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EhPar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EhPar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If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End Function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309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É possível usar os operadores lógicos AND, OR e NOT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dirty="0"/>
              <a:t>Public Function </a:t>
            </a:r>
            <a:r>
              <a:rPr lang="en-US" dirty="0" err="1"/>
              <a:t>EhParPositivo</a:t>
            </a:r>
            <a:r>
              <a:rPr lang="en-US" dirty="0"/>
              <a:t>(</a:t>
            </a:r>
            <a:r>
              <a:rPr lang="en-US" dirty="0" err="1"/>
              <a:t>numero</a:t>
            </a:r>
            <a:r>
              <a:rPr lang="en-US" dirty="0"/>
              <a:t> As Integer) As Boolean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numero</a:t>
            </a:r>
            <a:r>
              <a:rPr lang="en-US" dirty="0"/>
              <a:t> Mod 2 = 0) And </a:t>
            </a:r>
            <a:r>
              <a:rPr lang="en-US" dirty="0" err="1"/>
              <a:t>numero</a:t>
            </a:r>
            <a:r>
              <a:rPr lang="en-US" dirty="0"/>
              <a:t> &gt; 0 Then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EhPar</a:t>
            </a:r>
            <a:r>
              <a:rPr lang="en-US" dirty="0"/>
              <a:t> = True</a:t>
            </a:r>
          </a:p>
          <a:p>
            <a:pPr marL="0" indent="0">
              <a:buNone/>
            </a:pPr>
            <a:r>
              <a:rPr lang="en-US" dirty="0"/>
              <a:t>    Else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EhPar</a:t>
            </a:r>
            <a:r>
              <a:rPr lang="en-US" dirty="0"/>
              <a:t> = False</a:t>
            </a:r>
          </a:p>
          <a:p>
            <a:pPr marL="0" indent="0">
              <a:buNone/>
            </a:pPr>
            <a:r>
              <a:rPr lang="en-US" dirty="0"/>
              <a:t>    End If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End Function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10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laço (loop)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Os comandos de Loop mais usados são: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For (O mais interessante. Vamos ver posteriormente)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While</a:t>
            </a:r>
            <a:r>
              <a:rPr lang="pt-BR" dirty="0" smtClean="0"/>
              <a:t> &lt;condição&gt; ... </a:t>
            </a:r>
            <a:r>
              <a:rPr lang="pt-BR" dirty="0" err="1" smtClean="0"/>
              <a:t>WEnd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Do </a:t>
            </a:r>
            <a:r>
              <a:rPr lang="pt-BR" dirty="0" err="1" smtClean="0"/>
              <a:t>While</a:t>
            </a:r>
            <a:r>
              <a:rPr lang="pt-BR" dirty="0" smtClean="0"/>
              <a:t> &lt;condição&gt; ... Loop (executa sempre o primeiro loop e continua executando enquanto a condição é satisfeita)</a:t>
            </a:r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439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laço (loop)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 comando FOR pode incluir um contador que vai sendo incrementado automaticamente.</a:t>
            </a:r>
          </a:p>
          <a:p>
            <a:r>
              <a:rPr lang="pt-BR" dirty="0" smtClean="0"/>
              <a:t>O STEP padrão é +1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nQuadrados</a:t>
            </a:r>
            <a:r>
              <a:rPr lang="pt-BR" dirty="0"/>
              <a:t>(tamanho As </a:t>
            </a:r>
            <a:r>
              <a:rPr lang="pt-BR" dirty="0" err="1"/>
              <a:t>Integer</a:t>
            </a:r>
            <a:r>
              <a:rPr lang="pt-BR" dirty="0"/>
              <a:t>) As Double()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quadrados() As Double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ReDim</a:t>
            </a:r>
            <a:r>
              <a:rPr lang="pt-BR" dirty="0"/>
              <a:t> Preserve quadrados(tamanho)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For i = 1 </a:t>
            </a:r>
            <a:r>
              <a:rPr lang="pt-BR" dirty="0" err="1"/>
              <a:t>To</a:t>
            </a:r>
            <a:r>
              <a:rPr lang="pt-BR" dirty="0"/>
              <a:t> tamanho</a:t>
            </a:r>
          </a:p>
          <a:p>
            <a:pPr marL="0" indent="0">
              <a:buNone/>
            </a:pPr>
            <a:r>
              <a:rPr lang="pt-BR" dirty="0"/>
              <a:t>        quadrados(i) = i ^ 2</a:t>
            </a:r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834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laço (loop)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 STEP pode ser diferente de 1 se indicado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geraNumerosPares</a:t>
            </a:r>
            <a:r>
              <a:rPr lang="pt-BR" dirty="0"/>
              <a:t>(máximo As </a:t>
            </a:r>
            <a:r>
              <a:rPr lang="pt-BR" dirty="0" err="1"/>
              <a:t>Integer</a:t>
            </a:r>
            <a:r>
              <a:rPr lang="pt-BR" dirty="0"/>
              <a:t>) As Double()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pares() As Double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ReDim</a:t>
            </a:r>
            <a:r>
              <a:rPr lang="pt-BR" dirty="0"/>
              <a:t> Preserve pares(máximo / 2)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For i = 1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maximo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2</a:t>
            </a:r>
          </a:p>
          <a:p>
            <a:pPr marL="0" indent="0">
              <a:buNone/>
            </a:pPr>
            <a:r>
              <a:rPr lang="pt-BR" dirty="0"/>
              <a:t>        pares(i) = i</a:t>
            </a:r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784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Comandos de laço (loop)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O FOR EACH pode iterar ao longo de uma coleção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Sub </a:t>
            </a:r>
            <a:r>
              <a:rPr lang="pt-BR" dirty="0" err="1"/>
              <a:t>iteraPlanilhas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planilha As Worksheet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For </a:t>
            </a:r>
            <a:r>
              <a:rPr lang="pt-BR" dirty="0" err="1"/>
              <a:t>Each</a:t>
            </a:r>
            <a:r>
              <a:rPr lang="pt-BR" dirty="0"/>
              <a:t> planilha In </a:t>
            </a:r>
            <a:r>
              <a:rPr lang="pt-BR" dirty="0" err="1"/>
              <a:t>ThisWorkbook.Worksheets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planilha.Name</a:t>
            </a:r>
            <a:r>
              <a:rPr lang="pt-BR" dirty="0"/>
              <a:t> = "Plan1" </a:t>
            </a:r>
            <a:r>
              <a:rPr lang="pt-BR" dirty="0" err="1"/>
              <a:t>Then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planilha.Name</a:t>
            </a:r>
            <a:r>
              <a:rPr lang="pt-BR" dirty="0"/>
              <a:t> = "Plan9999"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Sub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lvl="1"/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4390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Visual Basic for </a:t>
            </a:r>
            <a:r>
              <a:rPr lang="pt-BR" dirty="0" err="1" smtClean="0"/>
              <a:t>Applications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smtClean="0"/>
              <a:t>Linguagem de script, executada de forma interpretada, ou seja, por um mecanismo que interpreta os comandos no momento da execução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Suporta o paradigma Procedimental e Orientado a Objetos</a:t>
            </a:r>
          </a:p>
          <a:p>
            <a:pPr lvl="1"/>
            <a:endParaRPr lang="pt-BR" dirty="0"/>
          </a:p>
          <a:p>
            <a:pPr lvl="2"/>
            <a:r>
              <a:rPr lang="pt-BR" dirty="0" smtClean="0"/>
              <a:t>Procedimental: baseada em execução de funções e procedures </a:t>
            </a:r>
          </a:p>
          <a:p>
            <a:pPr lvl="2"/>
            <a:endParaRPr lang="pt-BR" dirty="0"/>
          </a:p>
          <a:p>
            <a:pPr lvl="3"/>
            <a:r>
              <a:rPr lang="pt-BR" dirty="0" smtClean="0"/>
              <a:t>Funções: retornam um valor</a:t>
            </a:r>
          </a:p>
          <a:p>
            <a:pPr lvl="3"/>
            <a:r>
              <a:rPr lang="pt-BR" dirty="0" smtClean="0"/>
              <a:t>Procedures: não retornam valor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Orientada a Objetos: baseada em classes que representam conceitos do </a:t>
            </a:r>
            <a:r>
              <a:rPr lang="pt-BR" dirty="0" err="1" smtClean="0"/>
              <a:t>dompinio</a:t>
            </a:r>
            <a:r>
              <a:rPr lang="pt-BR" dirty="0" smtClean="0"/>
              <a:t> ou assunto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128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Tratamento de Erros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562111"/>
            <a:ext cx="8775020" cy="5543125"/>
          </a:xfrm>
        </p:spPr>
        <p:txBody>
          <a:bodyPr>
            <a:normAutofit fontScale="55000" lnSpcReduction="20000"/>
          </a:bodyPr>
          <a:lstStyle/>
          <a:p>
            <a:r>
              <a:rPr lang="pt-BR" sz="4200" dirty="0" smtClean="0"/>
              <a:t>O tratamento de erros do VBA é bastante rústico</a:t>
            </a:r>
          </a:p>
          <a:p>
            <a:r>
              <a:rPr lang="pt-BR" sz="4200" dirty="0" smtClean="0"/>
              <a:t>A cláusula usada é </a:t>
            </a:r>
            <a:r>
              <a:rPr lang="pt-BR" sz="4200" dirty="0" err="1" smtClean="0"/>
              <a:t>On</a:t>
            </a:r>
            <a:r>
              <a:rPr lang="pt-BR" sz="4200" dirty="0" smtClean="0"/>
              <a:t> </a:t>
            </a:r>
            <a:r>
              <a:rPr lang="pt-BR" sz="4200" dirty="0" err="1" smtClean="0"/>
              <a:t>Error</a:t>
            </a:r>
            <a:r>
              <a:rPr lang="pt-BR" sz="4200" dirty="0" smtClean="0"/>
              <a:t> Goto </a:t>
            </a:r>
            <a:r>
              <a:rPr lang="pt-BR" sz="4200" b="1" dirty="0" err="1" smtClean="0"/>
              <a:t>Label</a:t>
            </a:r>
            <a:r>
              <a:rPr lang="pt-BR" sz="4200" dirty="0" smtClean="0"/>
              <a:t> ou </a:t>
            </a:r>
            <a:r>
              <a:rPr lang="pt-BR" sz="4200" dirty="0" err="1" smtClean="0"/>
              <a:t>On</a:t>
            </a:r>
            <a:r>
              <a:rPr lang="pt-BR" sz="4200" dirty="0" smtClean="0"/>
              <a:t> </a:t>
            </a:r>
            <a:r>
              <a:rPr lang="pt-BR" sz="4200" dirty="0" err="1" smtClean="0"/>
              <a:t>Error</a:t>
            </a:r>
            <a:r>
              <a:rPr lang="pt-BR" sz="4200" dirty="0" smtClean="0"/>
              <a:t> Resume </a:t>
            </a:r>
            <a:r>
              <a:rPr lang="pt-BR" sz="4200" b="1" dirty="0" err="1" smtClean="0"/>
              <a:t>Label</a:t>
            </a:r>
            <a:endParaRPr lang="pt-BR" sz="4200" b="1" dirty="0" smtClean="0"/>
          </a:p>
          <a:p>
            <a:r>
              <a:rPr lang="pt-BR" sz="4200" dirty="0" smtClean="0"/>
              <a:t>A cláusula Resume zera o erro</a:t>
            </a:r>
          </a:p>
          <a:p>
            <a:r>
              <a:rPr lang="pt-BR" sz="4200" dirty="0" smtClean="0"/>
              <a:t>A cláusula </a:t>
            </a:r>
            <a:r>
              <a:rPr lang="pt-BR" sz="4200" dirty="0" err="1" smtClean="0"/>
              <a:t>GoTo</a:t>
            </a:r>
            <a:r>
              <a:rPr lang="pt-BR" sz="4200" dirty="0" smtClean="0"/>
              <a:t> envia a execução para o </a:t>
            </a:r>
            <a:r>
              <a:rPr lang="pt-BR" sz="4200" dirty="0" err="1" smtClean="0"/>
              <a:t>label</a:t>
            </a:r>
            <a:r>
              <a:rPr lang="pt-BR" sz="4200" dirty="0" smtClean="0"/>
              <a:t> mas não zera o erro, que fica armazenado na variável </a:t>
            </a:r>
            <a:r>
              <a:rPr lang="pt-BR" sz="4200" dirty="0" err="1" smtClean="0"/>
              <a:t>Err</a:t>
            </a:r>
            <a:r>
              <a:rPr lang="pt-BR" sz="4200" dirty="0" smtClean="0"/>
              <a:t>. Depois é possível zerar o erro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/>
              <a:t>Sub </a:t>
            </a:r>
            <a:r>
              <a:rPr lang="pt-BR" dirty="0" err="1"/>
              <a:t>iteraPlanilhas</a:t>
            </a:r>
            <a:r>
              <a:rPr lang="pt-BR" dirty="0"/>
              <a:t>()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planilha As Worksheet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GoTo</a:t>
            </a:r>
            <a:r>
              <a:rPr lang="pt-BR" dirty="0"/>
              <a:t> erro:</a:t>
            </a:r>
          </a:p>
          <a:p>
            <a:pPr marL="0" indent="0">
              <a:buNone/>
            </a:pPr>
            <a:r>
              <a:rPr lang="pt-BR" dirty="0"/>
              <a:t>    For </a:t>
            </a:r>
            <a:r>
              <a:rPr lang="pt-BR" dirty="0" err="1"/>
              <a:t>Each</a:t>
            </a:r>
            <a:r>
              <a:rPr lang="pt-BR" dirty="0"/>
              <a:t> planilha In </a:t>
            </a:r>
            <a:r>
              <a:rPr lang="pt-BR" dirty="0" err="1"/>
              <a:t>ThisWorkbook.Worksheets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planilha.Name</a:t>
            </a:r>
            <a:r>
              <a:rPr lang="pt-BR" dirty="0"/>
              <a:t> = "Plan9999" </a:t>
            </a:r>
            <a:r>
              <a:rPr lang="pt-BR" dirty="0" err="1"/>
              <a:t>Then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planilha.Name</a:t>
            </a:r>
            <a:r>
              <a:rPr lang="pt-BR" dirty="0"/>
              <a:t> = "</a:t>
            </a:r>
            <a:r>
              <a:rPr lang="pt-BR" dirty="0" err="1"/>
              <a:t>dqdhioe</a:t>
            </a:r>
            <a:r>
              <a:rPr lang="pt-BR" dirty="0"/>
              <a:t>    </a:t>
            </a:r>
            <a:r>
              <a:rPr lang="pt-BR" dirty="0" err="1"/>
              <a:t>wdhfi</a:t>
            </a:r>
            <a:r>
              <a:rPr lang="pt-BR" dirty="0"/>
              <a:t>   whefihfqihqeirghiqeghiehgiwrhtghiwrghiwrghiwrhgiwrhgihwrighiwrgirwtig"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If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Fim: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Exit</a:t>
            </a:r>
            <a:r>
              <a:rPr lang="pt-BR" dirty="0"/>
              <a:t> Sub</a:t>
            </a:r>
          </a:p>
          <a:p>
            <a:pPr marL="0" indent="0">
              <a:buNone/>
            </a:pPr>
            <a:r>
              <a:rPr lang="pt-BR" dirty="0"/>
              <a:t>erro: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MsgBox</a:t>
            </a:r>
            <a:r>
              <a:rPr lang="pt-BR" dirty="0"/>
              <a:t> ("Erro ao escolher nome!")</a:t>
            </a:r>
          </a:p>
          <a:p>
            <a:pPr marL="0" indent="0">
              <a:buNone/>
            </a:pPr>
            <a:r>
              <a:rPr lang="pt-BR" dirty="0"/>
              <a:t>    Resume Fim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Sub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5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Tratamento de Erros – ANTIPADRÃO!!!!!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803564"/>
            <a:ext cx="8775020" cy="3740727"/>
          </a:xfrm>
        </p:spPr>
        <p:txBody>
          <a:bodyPr>
            <a:normAutofit/>
          </a:bodyPr>
          <a:lstStyle/>
          <a:p>
            <a:r>
              <a:rPr lang="pt-BR" sz="2400" dirty="0" smtClean="0"/>
              <a:t>É muito comum que os desenvolvedores optem pela praticidade de usar a cláusula </a:t>
            </a:r>
          </a:p>
          <a:p>
            <a:pPr marL="0" indent="0">
              <a:buNone/>
            </a:pPr>
            <a:r>
              <a:rPr lang="pt-BR" sz="2400" dirty="0" smtClean="0"/>
              <a:t>	</a:t>
            </a:r>
            <a:r>
              <a:rPr lang="pt-BR" sz="2400" dirty="0" err="1" smtClean="0"/>
              <a:t>On</a:t>
            </a:r>
            <a:r>
              <a:rPr lang="pt-BR" sz="2400" dirty="0" smtClean="0"/>
              <a:t> </a:t>
            </a:r>
            <a:r>
              <a:rPr lang="pt-BR" sz="2400" dirty="0" err="1" smtClean="0"/>
              <a:t>Error</a:t>
            </a:r>
            <a:r>
              <a:rPr lang="pt-BR" sz="2400" dirty="0" smtClean="0"/>
              <a:t> Resume Next</a:t>
            </a:r>
          </a:p>
          <a:p>
            <a:pPr marL="0" indent="0">
              <a:buNone/>
            </a:pPr>
            <a:endParaRPr lang="pt-BR" sz="2400" dirty="0" smtClean="0"/>
          </a:p>
          <a:p>
            <a:r>
              <a:rPr lang="pt-BR" sz="2400" dirty="0" smtClean="0"/>
              <a:t>Esta cláusula faz com que os erros sejam silenciosos</a:t>
            </a:r>
          </a:p>
          <a:p>
            <a:r>
              <a:rPr lang="pt-BR" sz="2400" dirty="0" smtClean="0"/>
              <a:t>Para procedimentos críticos, isso é muito perigoso, pois o procedimento pode ser executado apenas pela metade e o usuário nem será informado do erro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6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Comentários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É possível adicionar comentários ao código com o uso de “’”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geraNumerosPares</a:t>
            </a:r>
            <a:r>
              <a:rPr lang="pt-BR" dirty="0"/>
              <a:t>(máximo As </a:t>
            </a:r>
            <a:r>
              <a:rPr lang="pt-BR" dirty="0" err="1"/>
              <a:t>Integer</a:t>
            </a:r>
            <a:r>
              <a:rPr lang="pt-BR" dirty="0"/>
              <a:t>) As Double()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Dim</a:t>
            </a:r>
            <a:r>
              <a:rPr lang="pt-BR" dirty="0"/>
              <a:t> pares() As Double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ReDim</a:t>
            </a:r>
            <a:r>
              <a:rPr lang="pt-BR" dirty="0"/>
              <a:t> Preserve pares(máximo / 2)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'Criando vetor com números pares</a:t>
            </a:r>
          </a:p>
          <a:p>
            <a:pPr marL="0" indent="0">
              <a:buNone/>
            </a:pPr>
            <a:r>
              <a:rPr lang="pt-BR" dirty="0"/>
              <a:t>    For i = 1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maximo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2</a:t>
            </a:r>
          </a:p>
          <a:p>
            <a:pPr marL="0" indent="0">
              <a:buNone/>
            </a:pPr>
            <a:r>
              <a:rPr lang="pt-BR" dirty="0"/>
              <a:t>        pares(i) = i</a:t>
            </a:r>
          </a:p>
          <a:p>
            <a:pPr marL="0" indent="0">
              <a:buNone/>
            </a:pPr>
            <a:r>
              <a:rPr lang="pt-BR" dirty="0"/>
              <a:t>    Next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093091"/>
          </a:xfrm>
        </p:spPr>
        <p:txBody>
          <a:bodyPr/>
          <a:lstStyle/>
          <a:p>
            <a:r>
              <a:rPr lang="pt-BR" dirty="0" smtClean="0"/>
              <a:t>Paradigma de programação onde as variáveis e o comportamento (blocos de comandos) são distribuídos por Classes, que representam conceitos do domínio (assunto)</a:t>
            </a:r>
          </a:p>
          <a:p>
            <a:endParaRPr lang="pt-BR" dirty="0" smtClean="0"/>
          </a:p>
          <a:p>
            <a:r>
              <a:rPr lang="pt-BR" dirty="0" smtClean="0"/>
              <a:t>Esta paradigma permite o desenvolvimento de aplicações de alta complexidade que exigem menor esforço de manutenção, pois há menos código duplicado, por exemplo. A lógica de negócio e os dados ficam hospedados na estrutura que representa o conceito de negócio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9845" t="19029" b="32890"/>
          <a:stretch/>
        </p:blipFill>
        <p:spPr>
          <a:xfrm>
            <a:off x="1473325" y="3297382"/>
            <a:ext cx="5239111" cy="28725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73325" y="3768436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Programação procedimental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279991" y="4865871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8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093091"/>
          </a:xfrm>
        </p:spPr>
        <p:txBody>
          <a:bodyPr/>
          <a:lstStyle/>
          <a:p>
            <a:r>
              <a:rPr lang="pt-BR" dirty="0" smtClean="0"/>
              <a:t>Nossos scripts VBA dificilmente terão uma complexidade que demande o uso da Orientação a objetos, mas é bom saber esses conceitos para usar em caso de aplicações grandes</a:t>
            </a:r>
          </a:p>
          <a:p>
            <a:endParaRPr lang="pt-BR" dirty="0"/>
          </a:p>
          <a:p>
            <a:r>
              <a:rPr lang="pt-BR" dirty="0" smtClean="0"/>
              <a:t>Além disso, entender OO vai nos ajudar a entender melhor o Modelo de Objetos do Excel, que é baseado em OO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29845" t="19029" b="32890"/>
          <a:stretch/>
        </p:blipFill>
        <p:spPr>
          <a:xfrm>
            <a:off x="1473325" y="3297382"/>
            <a:ext cx="5239111" cy="287250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473325" y="3768436"/>
            <a:ext cx="280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Programação procedimental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092880" y="4616612"/>
            <a:ext cx="20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8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Principais Conceitos da Orientação a Objetos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093091"/>
          </a:xfrm>
        </p:spPr>
        <p:txBody>
          <a:bodyPr/>
          <a:lstStyle/>
          <a:p>
            <a:r>
              <a:rPr lang="pt-BR" b="1" dirty="0" smtClean="0"/>
              <a:t>Classe </a:t>
            </a:r>
            <a:r>
              <a:rPr lang="pt-BR" dirty="0" smtClean="0"/>
              <a:t>– Representação de um conceito, serve como um molde para a construção de </a:t>
            </a:r>
            <a:r>
              <a:rPr lang="pt-BR" b="1" dirty="0" smtClean="0"/>
              <a:t>Objetos. </a:t>
            </a:r>
            <a:r>
              <a:rPr lang="pt-BR" dirty="0" smtClean="0"/>
              <a:t>Uma</a:t>
            </a:r>
            <a:r>
              <a:rPr lang="pt-BR" b="1" dirty="0" smtClean="0"/>
              <a:t> Classe </a:t>
            </a:r>
            <a:r>
              <a:rPr lang="pt-BR" dirty="0" smtClean="0"/>
              <a:t>que contém:</a:t>
            </a:r>
          </a:p>
          <a:p>
            <a:pPr lvl="1"/>
            <a:r>
              <a:rPr lang="pt-BR" b="1" dirty="0" smtClean="0"/>
              <a:t>Atributos: </a:t>
            </a:r>
            <a:r>
              <a:rPr lang="pt-BR" dirty="0" smtClean="0"/>
              <a:t>Variáveis específicas da classe, que representam informações a respeito de cada </a:t>
            </a:r>
            <a:r>
              <a:rPr lang="pt-BR" b="1" dirty="0" smtClean="0"/>
              <a:t>Objeto</a:t>
            </a:r>
            <a:r>
              <a:rPr lang="pt-BR" dirty="0" smtClean="0"/>
              <a:t> criado a partir da especificação da classe</a:t>
            </a:r>
          </a:p>
          <a:p>
            <a:pPr lvl="1"/>
            <a:r>
              <a:rPr lang="pt-BR" b="1" dirty="0" smtClean="0"/>
              <a:t>Métodos: </a:t>
            </a:r>
            <a:r>
              <a:rPr lang="pt-BR" dirty="0" smtClean="0"/>
              <a:t>funções específicas, ou seja, blocos de comando específicos da classe. Estas funções atuam preferencialmente usando dados dos atributos do Objeto e </a:t>
            </a:r>
            <a:r>
              <a:rPr lang="pt-BR" dirty="0" err="1" smtClean="0"/>
              <a:t>prefencalmente</a:t>
            </a:r>
            <a:r>
              <a:rPr lang="pt-BR" dirty="0" smtClean="0"/>
              <a:t> são elas alteram o conteúdo destes atributos. Também são as responsáveis quase sempre por prover informações sobre o objeto</a:t>
            </a:r>
          </a:p>
          <a:p>
            <a:endParaRPr lang="pt-BR" b="1" dirty="0" smtClean="0"/>
          </a:p>
          <a:p>
            <a:r>
              <a:rPr lang="pt-BR" b="1" dirty="0" smtClean="0"/>
              <a:t>Herança – </a:t>
            </a:r>
            <a:r>
              <a:rPr lang="pt-BR" dirty="0" smtClean="0"/>
              <a:t>Uma classe pode ter como pai uma outra classe. A classe filha (subclasse) herda da classe pai seus atributos e métodos. A classe filha pode sobrescrever os métodos e criar novos atributos e métodos</a:t>
            </a:r>
          </a:p>
          <a:p>
            <a:endParaRPr lang="pt-BR" dirty="0"/>
          </a:p>
          <a:p>
            <a:r>
              <a:rPr lang="pt-BR" b="1" dirty="0" smtClean="0"/>
              <a:t>Objeto – </a:t>
            </a:r>
            <a:r>
              <a:rPr lang="pt-BR" dirty="0" smtClean="0"/>
              <a:t>Uma instância da classe, ou seja um indivíduo ou espécime criado sob o molde da classe.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1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Principais Conceitos da Orientação a Objetos - Exemplos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093091"/>
          </a:xfrm>
        </p:spPr>
        <p:txBody>
          <a:bodyPr>
            <a:normAutofit/>
          </a:bodyPr>
          <a:lstStyle/>
          <a:p>
            <a:r>
              <a:rPr lang="pt-BR" b="1" dirty="0" smtClean="0"/>
              <a:t>Exemplos</a:t>
            </a:r>
          </a:p>
          <a:p>
            <a:r>
              <a:rPr lang="pt-BR" b="1" dirty="0" smtClean="0"/>
              <a:t>Classe </a:t>
            </a:r>
            <a:r>
              <a:rPr lang="pt-BR" dirty="0" smtClean="0"/>
              <a:t>– </a:t>
            </a:r>
            <a:r>
              <a:rPr lang="pt-BR" b="1" dirty="0" err="1" smtClean="0"/>
              <a:t>UsinaGeracaoEletrica</a:t>
            </a:r>
            <a:endParaRPr lang="pt-BR" b="1" dirty="0" smtClean="0"/>
          </a:p>
          <a:p>
            <a:pPr lvl="1"/>
            <a:r>
              <a:rPr lang="pt-BR" b="1" dirty="0" smtClean="0"/>
              <a:t>Atributos: Potência, </a:t>
            </a:r>
            <a:r>
              <a:rPr lang="pt-BR" b="1" dirty="0" err="1" smtClean="0"/>
              <a:t>GeraçõesVerificadas</a:t>
            </a:r>
            <a:r>
              <a:rPr lang="pt-BR" b="1" dirty="0" smtClean="0"/>
              <a:t> , Garantia Física, Máquinas</a:t>
            </a:r>
            <a:endParaRPr lang="pt-BR" dirty="0" smtClean="0"/>
          </a:p>
          <a:p>
            <a:pPr lvl="1"/>
            <a:r>
              <a:rPr lang="pt-BR" b="1" dirty="0" smtClean="0"/>
              <a:t>Métodos: </a:t>
            </a:r>
            <a:r>
              <a:rPr lang="pt-BR" b="1" dirty="0" err="1" smtClean="0"/>
              <a:t>CalculaTEIFIP</a:t>
            </a:r>
            <a:r>
              <a:rPr lang="pt-BR" b="1" dirty="0" smtClean="0"/>
              <a:t>, </a:t>
            </a:r>
            <a:r>
              <a:rPr lang="pt-BR" b="1" dirty="0" err="1" smtClean="0"/>
              <a:t>AtualizaPotencia</a:t>
            </a:r>
            <a:r>
              <a:rPr lang="pt-BR" b="1" dirty="0" smtClean="0"/>
              <a:t>, </a:t>
            </a:r>
            <a:r>
              <a:rPr lang="pt-BR" b="1" dirty="0" err="1" smtClean="0"/>
              <a:t>CalculaGarantiaFísica</a:t>
            </a:r>
            <a:r>
              <a:rPr lang="pt-BR" b="1" dirty="0" smtClean="0"/>
              <a:t> </a:t>
            </a:r>
            <a:endParaRPr lang="pt-BR" dirty="0" smtClean="0"/>
          </a:p>
          <a:p>
            <a:endParaRPr lang="pt-BR" b="1" dirty="0" smtClean="0"/>
          </a:p>
          <a:p>
            <a:r>
              <a:rPr lang="pt-BR" b="1" dirty="0" smtClean="0"/>
              <a:t>Herança – </a:t>
            </a:r>
            <a:r>
              <a:rPr lang="pt-BR" b="1" dirty="0" err="1" smtClean="0"/>
              <a:t>UsinaHidrelétrica</a:t>
            </a:r>
            <a:r>
              <a:rPr lang="pt-BR" b="1" dirty="0" smtClean="0"/>
              <a:t> herda de </a:t>
            </a:r>
            <a:r>
              <a:rPr lang="pt-BR" b="1" dirty="0" err="1" smtClean="0"/>
              <a:t>UsinaGeraçãoElétrica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Objeto – Belo Monte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Modelo de Objetos do Excel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13644" y="866911"/>
            <a:ext cx="8775020" cy="5093091"/>
          </a:xfrm>
        </p:spPr>
        <p:txBody>
          <a:bodyPr/>
          <a:lstStyle/>
          <a:p>
            <a:r>
              <a:rPr lang="pt-BR" dirty="0" smtClean="0"/>
              <a:t>A árvore de classes do Modelo de Objetos do Excel começa pelas classes abaixo</a:t>
            </a:r>
          </a:p>
          <a:p>
            <a:r>
              <a:rPr lang="pt-BR" dirty="0" smtClean="0"/>
              <a:t>Atenção: estas relações não são de herança, mas sim de continente e conteúdo (via atributos: </a:t>
            </a:r>
            <a:r>
              <a:rPr lang="pt-BR" dirty="0" err="1" smtClean="0"/>
              <a:t>Workbooks</a:t>
            </a:r>
            <a:r>
              <a:rPr lang="pt-BR" dirty="0" smtClean="0"/>
              <a:t> é atributo de </a:t>
            </a:r>
            <a:r>
              <a:rPr lang="pt-BR" dirty="0" err="1" smtClean="0"/>
              <a:t>Application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l="27809" t="32582" r="17342" b="23398"/>
          <a:stretch/>
        </p:blipFill>
        <p:spPr>
          <a:xfrm>
            <a:off x="711200" y="2078182"/>
            <a:ext cx="7379854" cy="35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Modelo de Objetos do Excel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806" t="8918" r="11393" b="2756"/>
          <a:stretch/>
        </p:blipFill>
        <p:spPr>
          <a:xfrm>
            <a:off x="385608" y="683492"/>
            <a:ext cx="3419963" cy="58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7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Modelo de Objetos do Excel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806" t="8918" r="11393" b="2756"/>
          <a:stretch/>
        </p:blipFill>
        <p:spPr>
          <a:xfrm>
            <a:off x="385608" y="683492"/>
            <a:ext cx="3419963" cy="589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Quais os melhores usos 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848438"/>
            <a:ext cx="8775020" cy="5441526"/>
          </a:xfrm>
        </p:spPr>
        <p:txBody>
          <a:bodyPr>
            <a:normAutofit/>
          </a:bodyPr>
          <a:lstStyle/>
          <a:p>
            <a:r>
              <a:rPr lang="pt-BR" dirty="0" smtClean="0"/>
              <a:t>VBA é uma linguagem genérica e flexível. Portanto é de uso geral.</a:t>
            </a:r>
          </a:p>
          <a:p>
            <a:r>
              <a:rPr lang="pt-BR" dirty="0" smtClean="0"/>
              <a:t>Uma grande vantagem desta linguagem, para o uso com o Excel, é o acesso imediato ao </a:t>
            </a:r>
            <a:r>
              <a:rPr lang="pt-BR" b="1" dirty="0" smtClean="0"/>
              <a:t>Modelo de Objetos do Excel</a:t>
            </a:r>
            <a:r>
              <a:rPr lang="pt-BR" dirty="0" smtClean="0"/>
              <a:t>, uma biblioteca que contém muitos objetos que correspondem a </a:t>
            </a:r>
          </a:p>
          <a:p>
            <a:r>
              <a:rPr lang="pt-BR" dirty="0" smtClean="0"/>
              <a:t>Vimos que a linguagem M, do Power Query, é bastante adequada a procedimentos de extração e transformação de dados. Mais adequada que o VBA</a:t>
            </a:r>
          </a:p>
          <a:p>
            <a:r>
              <a:rPr lang="pt-BR" dirty="0" smtClean="0"/>
              <a:t>A linguagem VBA, porém, juntamente com o Modelo de Objetos do Excel, é adequada para usos como os seguintes:</a:t>
            </a:r>
          </a:p>
          <a:p>
            <a:pPr lvl="1"/>
            <a:r>
              <a:rPr lang="pt-BR" dirty="0" smtClean="0"/>
              <a:t>Exportação de dados. Como o Power Query carrega os dados apenas no Modelo de Dados do </a:t>
            </a:r>
            <a:r>
              <a:rPr lang="pt-BR" dirty="0"/>
              <a:t>E</a:t>
            </a:r>
            <a:r>
              <a:rPr lang="pt-BR" dirty="0" smtClean="0"/>
              <a:t>xcel ou em uma </a:t>
            </a:r>
            <a:r>
              <a:rPr lang="pt-BR" dirty="0" err="1" smtClean="0"/>
              <a:t>Planillha</a:t>
            </a:r>
            <a:r>
              <a:rPr lang="pt-BR" dirty="0" smtClean="0"/>
              <a:t>, às vezes é adequado usar o VBA para salvar os dados como CSV ou escrevê-los em um repositório como o Access</a:t>
            </a:r>
          </a:p>
          <a:p>
            <a:pPr lvl="1"/>
            <a:r>
              <a:rPr lang="pt-BR" dirty="0" smtClean="0"/>
              <a:t>Personalizar visualmente objetos como gráficos</a:t>
            </a:r>
          </a:p>
          <a:p>
            <a:pPr lvl="1"/>
            <a:r>
              <a:rPr lang="pt-BR" dirty="0" smtClean="0"/>
              <a:t>Executar de forma personalizada a atualização de consultas Power Query sob demanda do usuário, de modo diferente da função “Atualizar Tudo”</a:t>
            </a:r>
          </a:p>
          <a:p>
            <a:pPr lvl="1"/>
            <a:r>
              <a:rPr lang="pt-BR" dirty="0" smtClean="0"/>
              <a:t>Executar Web </a:t>
            </a:r>
            <a:r>
              <a:rPr lang="pt-BR" dirty="0" err="1" smtClean="0"/>
              <a:t>Crawling</a:t>
            </a:r>
            <a:r>
              <a:rPr lang="pt-BR" dirty="0" smtClean="0"/>
              <a:t>. Para sites mais complexos, que exigem muitos passos de interação </a:t>
            </a:r>
            <a:r>
              <a:rPr lang="pt-BR" dirty="0" err="1" smtClean="0"/>
              <a:t>enre</a:t>
            </a:r>
            <a:r>
              <a:rPr lang="pt-BR" dirty="0" smtClean="0"/>
              <a:t> o usuário e a página, o VBA pode ser usado para efetuar esta </a:t>
            </a:r>
            <a:r>
              <a:rPr lang="pt-BR" dirty="0" err="1" smtClean="0"/>
              <a:t>interaão</a:t>
            </a:r>
            <a:r>
              <a:rPr lang="pt-BR" dirty="0" smtClean="0"/>
              <a:t> e o Power Query pode ser usado para extrair e transformar os dados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6201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Criando código para um evento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7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Gravando macros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09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Cuidados ao gravar Macros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Alterando o aspecto de um gráfico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40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Executando a atualização de consultas Power Query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411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Boas práticas de programação em geral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Boas práticas de programação para VBA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53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783784"/>
            <a:ext cx="8775020" cy="5093091"/>
          </a:xfrm>
        </p:spPr>
        <p:txBody>
          <a:bodyPr/>
          <a:lstStyle/>
          <a:p>
            <a:r>
              <a:rPr lang="pt-BR" dirty="0" smtClean="0"/>
              <a:t>A IDE, ou seja, o ambiente de desenvolvimento da linguagem, é acessado de dentro do Excel por Menu-&gt;Desenvolvedor-&gt;Macros, ou pelo atalho Alt-F11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45993"/>
          <a:stretch/>
        </p:blipFill>
        <p:spPr>
          <a:xfrm>
            <a:off x="316164" y="1653308"/>
            <a:ext cx="8572500" cy="37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783784"/>
            <a:ext cx="8775020" cy="5093091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princípio, são disponibilizados os objetos relativos à Pasta de Trabalho e às Planilhas existentes. Falaremos posteriormente desses objetos</a:t>
            </a:r>
          </a:p>
          <a:p>
            <a:endParaRPr lang="pt-BR" dirty="0"/>
          </a:p>
          <a:p>
            <a:r>
              <a:rPr lang="pt-BR" dirty="0" smtClean="0"/>
              <a:t>É possível criar: </a:t>
            </a:r>
          </a:p>
          <a:p>
            <a:pPr lvl="1"/>
            <a:r>
              <a:rPr lang="pt-BR" dirty="0" smtClean="0"/>
              <a:t>Módulos, que contêm funções e procedures. Essas funções e procedures podem ser privadas (enxergadas apenas de dentro do módulo) ou públicas</a:t>
            </a:r>
          </a:p>
          <a:p>
            <a:pPr lvl="1"/>
            <a:r>
              <a:rPr lang="pt-BR" dirty="0" smtClean="0"/>
              <a:t>Classes, que serão abordadas posteriormente quando </a:t>
            </a:r>
            <a:r>
              <a:rPr lang="pt-BR" dirty="0" err="1" smtClean="0"/>
              <a:t>falarnmos</a:t>
            </a:r>
            <a:r>
              <a:rPr lang="pt-BR" dirty="0" smtClean="0"/>
              <a:t> sobre o paradigma de orientação a objetos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execução dos scripts criados em VBA normalmente é feita a partir de: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Chamadas de funções personalizadas. É possível criar funções no VBA que se comportam como as funções normais do Excel, como SOMA etc. e podem ser chamadas de dentro de uma célula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Chamadas a funções e procedures a partir de objetos, como botões, inseridos na “interface” do Excel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smtClean="0"/>
              <a:t>Eventos dos objetos do Modelo do </a:t>
            </a:r>
            <a:r>
              <a:rPr lang="pt-BR" dirty="0"/>
              <a:t>E</a:t>
            </a:r>
            <a:r>
              <a:rPr lang="pt-BR" dirty="0" smtClean="0"/>
              <a:t>xcel. É possível escrever códigos para estes eventos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52307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Criando um Módulo simples e os primeiros códigos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783784"/>
            <a:ext cx="8775020" cy="5093091"/>
          </a:xfrm>
        </p:spPr>
        <p:txBody>
          <a:bodyPr>
            <a:normAutofit/>
          </a:bodyPr>
          <a:lstStyle/>
          <a:p>
            <a:r>
              <a:rPr lang="pt-BR" dirty="0" smtClean="0"/>
              <a:t>Para criar um módulo que vai hospedar funções e procedures, basta clicar com o botão direito em “Microsoft Excel Objetos”.</a:t>
            </a:r>
          </a:p>
          <a:p>
            <a:r>
              <a:rPr lang="pt-BR" dirty="0" smtClean="0"/>
              <a:t>A tecla F4 abre a janela de propriedades, onde podemos dar um nome ao módulo</a:t>
            </a:r>
            <a:endParaRPr lang="pt-BR" dirty="0"/>
          </a:p>
          <a:p>
            <a:r>
              <a:rPr lang="pt-BR" dirty="0" smtClean="0"/>
              <a:t>As funções públicas do módulo se comportam como funções que podem ser chamadas de uma célula.</a:t>
            </a:r>
          </a:p>
          <a:p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8485" r="25455" b="52349"/>
          <a:stretch/>
        </p:blipFill>
        <p:spPr>
          <a:xfrm>
            <a:off x="314035" y="2730382"/>
            <a:ext cx="3084947" cy="32467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5757" r="15845" b="71717"/>
          <a:stretch/>
        </p:blipFill>
        <p:spPr>
          <a:xfrm>
            <a:off x="3599373" y="2253672"/>
            <a:ext cx="5006109" cy="193963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t="17872" r="76897" b="56974"/>
          <a:stretch/>
        </p:blipFill>
        <p:spPr>
          <a:xfrm>
            <a:off x="3599373" y="4353774"/>
            <a:ext cx="1977413" cy="17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Criando um Módulo simples e os primeiros códigos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Uma função é declarada com a sintaxe abaixo.</a:t>
            </a:r>
          </a:p>
          <a:p>
            <a:r>
              <a:rPr lang="pt-BR" dirty="0" smtClean="0"/>
              <a:t>Pode ser declarada como </a:t>
            </a:r>
            <a:r>
              <a:rPr lang="pt-BR" dirty="0" err="1" smtClean="0"/>
              <a:t>Public</a:t>
            </a:r>
            <a:r>
              <a:rPr lang="pt-BR" dirty="0" smtClean="0"/>
              <a:t> (esse é o padrão se não for definido nada) ou Private</a:t>
            </a:r>
          </a:p>
          <a:p>
            <a:r>
              <a:rPr lang="pt-BR" dirty="0" smtClean="0"/>
              <a:t>Ela pode receber um conjunto de parâmetros de tipos diversos</a:t>
            </a:r>
          </a:p>
          <a:p>
            <a:r>
              <a:rPr lang="pt-BR" dirty="0" smtClean="0"/>
              <a:t>Ela retorna o valor que está atribuído à variável que tem o nome da função. Vamos falar mais sobre o que é variável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SomaDuasCelulaERetornaParaUmaCelula</a:t>
            </a:r>
            <a:r>
              <a:rPr lang="pt-BR" dirty="0"/>
              <a:t>(valor1 As Double, valor2 As Double)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SomaDuasCelulaERetornaParaUmaCelula</a:t>
            </a:r>
            <a:r>
              <a:rPr lang="pt-BR" dirty="0"/>
              <a:t> = </a:t>
            </a:r>
            <a:r>
              <a:rPr lang="pt-BR" dirty="0" err="1"/>
              <a:t>SomaDoisNumeros</a:t>
            </a:r>
            <a:r>
              <a:rPr lang="pt-BR" dirty="0"/>
              <a:t>(valor1, valor2)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Private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SomaDoisNumeros</a:t>
            </a:r>
            <a:r>
              <a:rPr lang="pt-BR" dirty="0"/>
              <a:t>(valor1 As Double, valor2 As Double)</a:t>
            </a:r>
          </a:p>
          <a:p>
            <a:pPr marL="0" indent="0">
              <a:buNone/>
            </a:pPr>
            <a:r>
              <a:rPr lang="pt-BR" dirty="0"/>
              <a:t>   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SomaDoisNumeros</a:t>
            </a:r>
            <a:r>
              <a:rPr lang="pt-BR" dirty="0"/>
              <a:t> = valor1 + valor2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3780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Criando um botão para ativar uma função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97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19982"/>
            <a:ext cx="8888663" cy="663510"/>
          </a:xfrm>
        </p:spPr>
        <p:txBody>
          <a:bodyPr>
            <a:normAutofit/>
          </a:bodyPr>
          <a:lstStyle/>
          <a:p>
            <a:r>
              <a:rPr lang="pt-BR" dirty="0" smtClean="0"/>
              <a:t>Ferramentas de Debug da 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644" y="683492"/>
            <a:ext cx="8775020" cy="5538198"/>
          </a:xfrm>
        </p:spPr>
        <p:txBody>
          <a:bodyPr>
            <a:normAutofit/>
          </a:bodyPr>
          <a:lstStyle/>
          <a:p>
            <a:r>
              <a:rPr lang="pt-BR" dirty="0" smtClean="0"/>
              <a:t>Debug é um processo de encontrar e reduzir erros em um bloco de programação. Normalmente consiste em uma execução controlada do aplicativo</a:t>
            </a:r>
          </a:p>
          <a:p>
            <a:r>
              <a:rPr lang="pt-BR" dirty="0" smtClean="0"/>
              <a:t>A IDE do VBA disponibiliza algumas funcionalidades de Debug</a:t>
            </a:r>
          </a:p>
          <a:p>
            <a:pPr lvl="1"/>
            <a:r>
              <a:rPr lang="pt-BR" dirty="0" smtClean="0"/>
              <a:t>Execução da janela da IDE. Para executar o aplicativo partir de uma função (sem parâmetros) onde está o cursor, clique F5</a:t>
            </a:r>
          </a:p>
          <a:p>
            <a:pPr lvl="1"/>
            <a:r>
              <a:rPr lang="pt-BR" dirty="0" smtClean="0"/>
              <a:t>Execução de um passo (sem entrar no comando chamado) : Shift+F8</a:t>
            </a:r>
          </a:p>
          <a:p>
            <a:pPr lvl="1"/>
            <a:r>
              <a:rPr lang="pt-BR" dirty="0" smtClean="0"/>
              <a:t>Execução de um passo (entrando no comando chamado no passo): F9</a:t>
            </a:r>
          </a:p>
          <a:p>
            <a:pPr lvl="1"/>
            <a:r>
              <a:rPr lang="pt-BR" dirty="0" smtClean="0"/>
              <a:t>Ativar um </a:t>
            </a:r>
            <a:r>
              <a:rPr lang="pt-BR" b="1" dirty="0" smtClean="0"/>
              <a:t>Breakpoint</a:t>
            </a:r>
            <a:r>
              <a:rPr lang="pt-BR" dirty="0" smtClean="0"/>
              <a:t>, ou seja, um ponto de parada em uma linha de comando para que a execução seja suspensa nesta linha para avaliação do valor das variáveis </a:t>
            </a:r>
            <a:r>
              <a:rPr lang="pt-BR" dirty="0" err="1" smtClean="0"/>
              <a:t>etc</a:t>
            </a:r>
            <a:r>
              <a:rPr lang="pt-BR" dirty="0" smtClean="0"/>
              <a:t>: F9</a:t>
            </a:r>
          </a:p>
          <a:p>
            <a:pPr lvl="1"/>
            <a:r>
              <a:rPr lang="pt-BR" dirty="0" smtClean="0"/>
              <a:t>Inspeção de variáveis: janela onde é possível </a:t>
            </a:r>
            <a:endParaRPr lang="pt-BR" dirty="0"/>
          </a:p>
          <a:p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667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ersonalizada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AA429">
            <a:alpha val="34000"/>
          </a:srgb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906647B38C4F43B534A1110B2ADE8B" ma:contentTypeVersion="0" ma:contentTypeDescription="Crie um novo documento." ma:contentTypeScope="" ma:versionID="82674521056be81c60797bc9f4f38248">
  <xsd:schema xmlns:xsd="http://www.w3.org/2001/XMLSchema" xmlns:p="http://schemas.microsoft.com/office/2006/metadata/properties" targetNamespace="http://schemas.microsoft.com/office/2006/metadata/properties" ma:root="true" ma:fieldsID="834597303d62dd03ddcd59f56325a2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 ma:readOnly="true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0D7D7E-6E52-4FEC-ACD0-D705ABBF7845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03BABD-B815-4984-B2FE-7F29B947E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9449CA4-20A7-4C54-8484-0BDAD6D15F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16086</TotalTime>
  <Words>2077</Words>
  <Application>Microsoft Office PowerPoint</Application>
  <PresentationFormat>Apresentação na tela (4:3)</PresentationFormat>
  <Paragraphs>414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do Office</vt:lpstr>
      <vt:lpstr>Excel para BI Self Service</vt:lpstr>
      <vt:lpstr>O que é?</vt:lpstr>
      <vt:lpstr>Quais os melhores usos ?</vt:lpstr>
      <vt:lpstr>Ambiente de Desenvolvimento</vt:lpstr>
      <vt:lpstr>Introdução</vt:lpstr>
      <vt:lpstr>Criando um Módulo simples e os primeiros códigos</vt:lpstr>
      <vt:lpstr>Criando um Módulo simples e os primeiros códigos</vt:lpstr>
      <vt:lpstr>Criando um botão para ativar uma função</vt:lpstr>
      <vt:lpstr>Ferramentas de Debug da IDE</vt:lpstr>
      <vt:lpstr>Noção de Variável</vt:lpstr>
      <vt:lpstr>Vetores</vt:lpstr>
      <vt:lpstr>Vetores de tamanho variável</vt:lpstr>
      <vt:lpstr>BOA PRÁTICA: Option Explicit</vt:lpstr>
      <vt:lpstr>Comandos condicionais</vt:lpstr>
      <vt:lpstr>Operadores lógicos</vt:lpstr>
      <vt:lpstr>Comandos de laço (loop)</vt:lpstr>
      <vt:lpstr>Comandos de laço (loop)</vt:lpstr>
      <vt:lpstr>Comandos de laço (loop)</vt:lpstr>
      <vt:lpstr>Comandos de laço (loop)</vt:lpstr>
      <vt:lpstr>Tratamento de Erros</vt:lpstr>
      <vt:lpstr>Tratamento de Erros – ANTIPADRÃO!!!!!</vt:lpstr>
      <vt:lpstr>Comentários</vt:lpstr>
      <vt:lpstr>Orientação a Objetos</vt:lpstr>
      <vt:lpstr>Orientação a Objetos</vt:lpstr>
      <vt:lpstr>Principais Conceitos da Orientação a Objetos</vt:lpstr>
      <vt:lpstr>Principais Conceitos da Orientação a Objetos - Exemplos</vt:lpstr>
      <vt:lpstr>Modelo de Objetos do Excel</vt:lpstr>
      <vt:lpstr>Modelo de Objetos do Excel</vt:lpstr>
      <vt:lpstr>Modelo de Objetos do Excel</vt:lpstr>
      <vt:lpstr>Criando código para um evento</vt:lpstr>
      <vt:lpstr>Gravando macros</vt:lpstr>
      <vt:lpstr>Cuidados ao gravar Macros</vt:lpstr>
      <vt:lpstr>Alterando o aspecto de um gráfico</vt:lpstr>
      <vt:lpstr>Executando a atualização de consultas Power Query</vt:lpstr>
      <vt:lpstr>Boas práticas de programação em geral</vt:lpstr>
      <vt:lpstr>Boas práticas de programação para VBA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Henrique Brasil de Carvalho</dc:creator>
  <cp:lastModifiedBy>Bruno Mauricio Rodrigues Crotman</cp:lastModifiedBy>
  <cp:revision>960</cp:revision>
  <cp:lastPrinted>2017-01-26T16:55:59Z</cp:lastPrinted>
  <dcterms:created xsi:type="dcterms:W3CDTF">2016-08-28T16:01:47Z</dcterms:created>
  <dcterms:modified xsi:type="dcterms:W3CDTF">2017-12-27T22:05:29Z</dcterms:modified>
</cp:coreProperties>
</file>