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8" r:id="rId5"/>
    <p:sldId id="379" r:id="rId6"/>
    <p:sldId id="320" r:id="rId7"/>
    <p:sldId id="380" r:id="rId8"/>
    <p:sldId id="381" r:id="rId9"/>
    <p:sldId id="383" r:id="rId10"/>
    <p:sldId id="384" r:id="rId11"/>
    <p:sldId id="385" r:id="rId12"/>
    <p:sldId id="386" r:id="rId13"/>
    <p:sldId id="401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82" r:id="rId23"/>
    <p:sldId id="395" r:id="rId24"/>
    <p:sldId id="396" r:id="rId25"/>
    <p:sldId id="397" r:id="rId26"/>
    <p:sldId id="398" r:id="rId27"/>
    <p:sldId id="399" r:id="rId28"/>
    <p:sldId id="4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5E"/>
    <a:srgbClr val="965B04"/>
    <a:srgbClr val="005024"/>
    <a:srgbClr val="FAA429"/>
    <a:srgbClr val="FC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>
      <p:cViewPr varScale="1">
        <p:scale>
          <a:sx n="104" d="100"/>
          <a:sy n="104" d="100"/>
        </p:scale>
        <p:origin x="102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FA89E-AABF-4733-96C7-48816ABA0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523E619-32ED-4517-B190-9B6D8F099C31}" type="pres">
      <dgm:prSet presAssocID="{259FA89E-AABF-4733-96C7-48816ABA02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95A6A490-9E87-4997-AF16-D6CD953337D2}" type="presOf" srcId="{259FA89E-AABF-4733-96C7-48816ABA025B}" destId="{1523E619-32ED-4517-B190-9B6D8F099C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5A16E-C4C3-4413-AAC0-F9B60CAA866F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4B9F6-0695-4EE9-A2B7-A50A5FB1E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0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058F-0969-498E-8309-F83D3BF600EA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pt-BR" dirty="0" err="1" smtClean="0"/>
              <a:t>Lguma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0B363-3C4D-4D49-9ADF-FA7D1B20B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42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-1"/>
            <a:ext cx="9144000" cy="6708057"/>
          </a:xfrm>
          <a:prstGeom prst="rect">
            <a:avLst/>
          </a:prstGeom>
          <a:solidFill>
            <a:srgbClr val="002A5E"/>
          </a:solidFill>
          <a:ln>
            <a:solidFill>
              <a:srgbClr val="002A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Subtítulo 1"/>
          <p:cNvSpPr>
            <a:spLocks noGrp="1"/>
          </p:cNvSpPr>
          <p:nvPr>
            <p:ph type="subTitle" idx="1"/>
          </p:nvPr>
        </p:nvSpPr>
        <p:spPr>
          <a:xfrm>
            <a:off x="6000418" y="5301210"/>
            <a:ext cx="2859626" cy="646331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4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960452" cy="2448272"/>
          </a:xfrm>
        </p:spPr>
        <p:txBody>
          <a:bodyPr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21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595" flipH="1" flipV="1">
            <a:off x="-309859" y="4693007"/>
            <a:ext cx="2266387" cy="20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  <p:sp>
        <p:nvSpPr>
          <p:cNvPr id="7" name="Retângulo 6"/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61" y="6314110"/>
            <a:ext cx="805771" cy="469306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5748858" y="6294954"/>
            <a:ext cx="24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rgbClr val="002A5E"/>
                </a:solidFill>
              </a:rPr>
              <a:t>Empresa</a:t>
            </a:r>
            <a:r>
              <a:rPr lang="pt-BR" sz="1400" baseline="0" dirty="0">
                <a:solidFill>
                  <a:srgbClr val="002A5E"/>
                </a:solidFill>
              </a:rPr>
              <a:t> de Pesquisa Energética</a:t>
            </a:r>
          </a:p>
          <a:p>
            <a:pPr algn="r"/>
            <a:r>
              <a:rPr lang="pt-BR" sz="1400" baseline="0" dirty="0">
                <a:solidFill>
                  <a:srgbClr val="002A5E"/>
                </a:solidFill>
              </a:rPr>
              <a:t>Ministério de Minas e Energia</a:t>
            </a:r>
            <a:endParaRPr lang="pt-BR" sz="1400" dirty="0">
              <a:solidFill>
                <a:srgbClr val="002A5E"/>
              </a:solidFill>
            </a:endParaRPr>
          </a:p>
        </p:txBody>
      </p:sp>
      <p:pic>
        <p:nvPicPr>
          <p:cNvPr id="19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780">
            <a:off x="7327719" y="-478741"/>
            <a:ext cx="2069782" cy="19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3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-5236" y="0"/>
            <a:ext cx="9144000" cy="6708056"/>
          </a:xfrm>
          <a:prstGeom prst="rect">
            <a:avLst/>
          </a:prstGeom>
          <a:solidFill>
            <a:srgbClr val="002A5E"/>
          </a:solidFill>
          <a:ln>
            <a:solidFill>
              <a:srgbClr val="002A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Título 2"/>
          <p:cNvSpPr>
            <a:spLocks noGrp="1"/>
          </p:cNvSpPr>
          <p:nvPr>
            <p:ph type="title"/>
          </p:nvPr>
        </p:nvSpPr>
        <p:spPr>
          <a:xfrm>
            <a:off x="2739187" y="2391348"/>
            <a:ext cx="6116844" cy="2448272"/>
          </a:xfrm>
        </p:spPr>
        <p:txBody>
          <a:bodyPr>
            <a:normAutofit/>
          </a:bodyPr>
          <a:lstStyle>
            <a:lvl1pPr algn="r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9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595" flipH="1" flipV="1">
            <a:off x="-309859" y="4693007"/>
            <a:ext cx="2266387" cy="20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  <p:sp>
        <p:nvSpPr>
          <p:cNvPr id="7" name="Retângulo 6"/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61" y="6314110"/>
            <a:ext cx="805771" cy="469306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5748858" y="6294954"/>
            <a:ext cx="24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rgbClr val="002A5E"/>
                </a:solidFill>
              </a:rPr>
              <a:t>Empresa</a:t>
            </a:r>
            <a:r>
              <a:rPr lang="pt-BR" sz="1400" baseline="0" dirty="0">
                <a:solidFill>
                  <a:srgbClr val="002A5E"/>
                </a:solidFill>
              </a:rPr>
              <a:t> de Pesquisa Energética</a:t>
            </a:r>
          </a:p>
          <a:p>
            <a:pPr algn="r"/>
            <a:r>
              <a:rPr lang="pt-BR" sz="1400" baseline="0" dirty="0">
                <a:solidFill>
                  <a:srgbClr val="002A5E"/>
                </a:solidFill>
              </a:rPr>
              <a:t>Ministério de Minas e Energia</a:t>
            </a:r>
            <a:endParaRPr lang="pt-BR" sz="1400" dirty="0">
              <a:solidFill>
                <a:srgbClr val="002A5E"/>
              </a:solidFill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24970" y="6285076"/>
            <a:ext cx="328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7º Edição do Café na EPE </a:t>
            </a:r>
          </a:p>
          <a:p>
            <a:pPr algn="l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Gestão do</a:t>
            </a:r>
            <a:r>
              <a:rPr lang="pt-BR" sz="1400" baseline="0" dirty="0">
                <a:solidFill>
                  <a:schemeClr val="accent1">
                    <a:lumMod val="50000"/>
                  </a:schemeClr>
                </a:solidFill>
              </a:rPr>
              <a:t> Conhecimento nas Organizações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780">
            <a:off x="7327719" y="-478741"/>
            <a:ext cx="2069782" cy="19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981"/>
            <a:ext cx="8888663" cy="881063"/>
          </a:xfrm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4" y="1023929"/>
            <a:ext cx="8775020" cy="509309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224971" y="6285076"/>
            <a:ext cx="2660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400" dirty="0" smtClean="0">
                <a:solidFill>
                  <a:srgbClr val="FCCA80"/>
                </a:solidFill>
              </a:rPr>
              <a:t>Excel</a:t>
            </a:r>
            <a:r>
              <a:rPr lang="pt-BR" sz="1400" baseline="0" dirty="0" smtClean="0">
                <a:solidFill>
                  <a:srgbClr val="FCCA80"/>
                </a:solidFill>
              </a:rPr>
              <a:t> para </a:t>
            </a:r>
            <a:r>
              <a:rPr lang="pt-BR" sz="1400" dirty="0" smtClean="0">
                <a:solidFill>
                  <a:srgbClr val="FCCA80"/>
                </a:solidFill>
              </a:rPr>
              <a:t>BI Self Service</a:t>
            </a:r>
            <a:endParaRPr lang="pt-BR" sz="1400" dirty="0">
              <a:solidFill>
                <a:srgbClr val="FCCA80"/>
              </a:solidFill>
            </a:endParaRPr>
          </a:p>
          <a:p>
            <a:pPr algn="l"/>
            <a:r>
              <a:rPr lang="pt-BR" sz="1400" dirty="0" smtClean="0">
                <a:solidFill>
                  <a:srgbClr val="FCCA80"/>
                </a:solidFill>
              </a:rPr>
              <a:t>Aula 8 e Aula 9: Power </a:t>
            </a:r>
            <a:r>
              <a:rPr lang="pt-BR" sz="1400" dirty="0" err="1" smtClean="0">
                <a:solidFill>
                  <a:srgbClr val="FCCA80"/>
                </a:solidFill>
              </a:rPr>
              <a:t>Pivot</a:t>
            </a:r>
            <a:r>
              <a:rPr lang="pt-BR" sz="1400" dirty="0" smtClean="0">
                <a:solidFill>
                  <a:srgbClr val="FCCA80"/>
                </a:solidFill>
              </a:rPr>
              <a:t> e DAX</a:t>
            </a:r>
            <a:endParaRPr lang="pt-BR" sz="1400" dirty="0">
              <a:solidFill>
                <a:srgbClr val="FCCA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250" y="187327"/>
            <a:ext cx="8836980" cy="81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968" y="1556084"/>
            <a:ext cx="8690262" cy="460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3"/>
          </p:nvPr>
        </p:nvSpPr>
        <p:spPr>
          <a:xfrm>
            <a:off x="222250" y="925764"/>
            <a:ext cx="8836981" cy="371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l"/>
            <a:r>
              <a:rPr lang="pt-BR"/>
              <a:t> Subtítulo mestre</a:t>
            </a:r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rgbClr val="002A5E"/>
          </a:solidFill>
          <a:ln>
            <a:solidFill>
              <a:srgbClr val="002A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61" y="6314110"/>
            <a:ext cx="805771" cy="469306"/>
          </a:xfrm>
          <a:prstGeom prst="rect">
            <a:avLst/>
          </a:prstGeom>
        </p:spPr>
      </p:pic>
      <p:sp>
        <p:nvSpPr>
          <p:cNvPr id="17" name="CaixaDeTexto 16"/>
          <p:cNvSpPr txBox="1"/>
          <p:nvPr userDrawn="1"/>
        </p:nvSpPr>
        <p:spPr>
          <a:xfrm>
            <a:off x="5748858" y="6294954"/>
            <a:ext cx="24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Empresa</a:t>
            </a:r>
            <a:r>
              <a:rPr lang="pt-BR" sz="1400" baseline="0" dirty="0">
                <a:solidFill>
                  <a:schemeClr val="bg1"/>
                </a:solidFill>
              </a:rPr>
              <a:t> de Pesquisa Energética</a:t>
            </a:r>
          </a:p>
          <a:p>
            <a:pPr algn="r"/>
            <a:r>
              <a:rPr lang="pt-BR" sz="1400" baseline="0" dirty="0">
                <a:solidFill>
                  <a:schemeClr val="bg1"/>
                </a:solidFill>
              </a:rPr>
              <a:t>Ministério de Minas e Energia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23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6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780">
            <a:off x="7327719" y="-478741"/>
            <a:ext cx="2069782" cy="19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.uservoice.com/forums/304921-excel-for-windows-desktop-application/suggestions/15544569-add-run-r-script-option-to-excel-2016-and-excel?tracking_code=52bf6a11060dbeeab28d58ee2354f9b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710354" y="5300663"/>
            <a:ext cx="5149487" cy="6461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pt-BR" dirty="0" smtClean="0">
                <a:latin typeface="+mj-lt"/>
              </a:rPr>
              <a:t>Superintendência de Tecnologia da Informação</a:t>
            </a:r>
            <a:endParaRPr lang="pt-BR" dirty="0">
              <a:latin typeface="+mj-lt"/>
            </a:endParaRPr>
          </a:p>
        </p:txBody>
      </p:sp>
      <p:sp>
        <p:nvSpPr>
          <p:cNvPr id="7171" name="Título 2"/>
          <p:cNvSpPr>
            <a:spLocks noGrp="1"/>
          </p:cNvSpPr>
          <p:nvPr>
            <p:ph type="title"/>
          </p:nvPr>
        </p:nvSpPr>
        <p:spPr>
          <a:xfrm>
            <a:off x="405493" y="939111"/>
            <a:ext cx="7888288" cy="2449512"/>
          </a:xfrm>
        </p:spPr>
        <p:txBody>
          <a:bodyPr>
            <a:normAutofit/>
          </a:bodyPr>
          <a:lstStyle/>
          <a:p>
            <a:r>
              <a:rPr lang="pt-BR" i="1" dirty="0"/>
              <a:t>Excel para BI Self Service</a:t>
            </a:r>
            <a:endParaRPr lang="pt-BR" altLang="pt-BR" sz="40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67250" y="3877875"/>
            <a:ext cx="4192588" cy="369332"/>
          </a:xfrm>
          <a:prstGeom prst="rect">
            <a:avLst/>
          </a:prstGeom>
          <a:solidFill>
            <a:srgbClr val="FCCA80"/>
          </a:solidFill>
          <a:ln>
            <a:noFill/>
          </a:ln>
        </p:spPr>
        <p:txBody>
          <a:bodyPr wrap="square">
            <a:spAutoFit/>
          </a:bodyPr>
          <a:lstStyle/>
          <a:p>
            <a:pPr algn="r" defTabSz="914400">
              <a:defRPr/>
            </a:pPr>
            <a:r>
              <a:rPr lang="pt-BR" kern="0" dirty="0" smtClean="0">
                <a:solidFill>
                  <a:srgbClr val="002A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Aula Extra – Power BI</a:t>
            </a:r>
            <a:endParaRPr lang="pt-BR" kern="0" dirty="0">
              <a:solidFill>
                <a:srgbClr val="002A5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" y="6270173"/>
            <a:ext cx="2162629" cy="58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err="1" smtClean="0"/>
              <a:t>Tidyverse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" y="785092"/>
            <a:ext cx="872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conjunto de bibliotecas </a:t>
            </a:r>
            <a:r>
              <a:rPr lang="pt-BR" dirty="0" err="1" smtClean="0"/>
              <a:t>Tidyverse</a:t>
            </a:r>
            <a:r>
              <a:rPr lang="pt-BR" dirty="0" smtClean="0"/>
              <a:t> está além do escopo deste curso, mas quem já trabalha com R deveria conferir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https://www.tidyverse.org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2828" t="23915" r="56465" b="26687"/>
          <a:stretch/>
        </p:blipFill>
        <p:spPr>
          <a:xfrm>
            <a:off x="3398982" y="1440872"/>
            <a:ext cx="4433454" cy="42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0" y="683492"/>
                <a:ext cx="8722408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Os preços e volumes de Etanol e Gasolina são buscados em uma base Access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Os dados são tratados até obtermos uma linha para cada caso a ser rodado no modelo de regressão linear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 smtClean="0"/>
                  <a:t> , onde Y é o vetor de PE/PG observados e X é a matriz contém os valores das variáveis explicativas.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 é o vetor de coeficientes a serem estimados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Uma das colunas contém, para cada caso, os dados relativos a X e Y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3492"/>
                <a:ext cx="8722408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419" t="-541" r="-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" y="2959925"/>
            <a:ext cx="6483927" cy="38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683492"/>
            <a:ext cx="87224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integração com o R nesta fase é feita com o uso de uma função da linguagem M: a </a:t>
            </a:r>
            <a:r>
              <a:rPr lang="pt-BR" dirty="0" err="1" smtClean="0"/>
              <a:t>R.Execute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Esta função recebe dois parâmetros: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R.Execute</a:t>
            </a:r>
            <a:r>
              <a:rPr lang="pt-BR" dirty="0" smtClean="0"/>
              <a:t> (</a:t>
            </a:r>
            <a:r>
              <a:rPr lang="pt-BR" dirty="0" err="1" smtClean="0"/>
              <a:t>CódigoR</a:t>
            </a:r>
            <a:r>
              <a:rPr lang="pt-BR" dirty="0" smtClean="0"/>
              <a:t> as </a:t>
            </a:r>
            <a:r>
              <a:rPr lang="pt-BR" dirty="0" err="1" smtClean="0"/>
              <a:t>text</a:t>
            </a:r>
            <a:r>
              <a:rPr lang="pt-BR" dirty="0" smtClean="0"/>
              <a:t> , Entradas as </a:t>
            </a:r>
            <a:r>
              <a:rPr lang="pt-BR" dirty="0" err="1" smtClean="0"/>
              <a:t>record</a:t>
            </a:r>
            <a:r>
              <a:rPr lang="pt-B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código em R recebe as entradas em formato de </a:t>
            </a:r>
            <a:r>
              <a:rPr lang="pt-BR" dirty="0" err="1" smtClean="0"/>
              <a:t>dataframe</a:t>
            </a:r>
            <a:r>
              <a:rPr lang="pt-BR" dirty="0" smtClean="0"/>
              <a:t>. O </a:t>
            </a:r>
            <a:r>
              <a:rPr lang="pt-BR" dirty="0" err="1" smtClean="0"/>
              <a:t>dataframe</a:t>
            </a:r>
            <a:r>
              <a:rPr lang="pt-BR" dirty="0" smtClean="0"/>
              <a:t> é equivalente a uma tabela, com colunas nomeadas, assim como a tabela do Power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script em R também devolve para o Power Query os </a:t>
            </a:r>
            <a:r>
              <a:rPr lang="pt-BR" dirty="0" err="1" smtClean="0"/>
              <a:t>dataframes</a:t>
            </a:r>
            <a:r>
              <a:rPr lang="pt-BR" dirty="0" smtClean="0"/>
              <a:t> criados durante a execução do script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9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683492"/>
            <a:ext cx="872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forma mais simples de criar a integração é clicando em Menu-&gt;</a:t>
            </a:r>
            <a:r>
              <a:rPr lang="pt-BR" dirty="0" err="1" smtClean="0"/>
              <a:t>Transform</a:t>
            </a:r>
            <a:r>
              <a:rPr lang="pt-BR" dirty="0" smtClean="0"/>
              <a:t>-&gt;</a:t>
            </a:r>
            <a:r>
              <a:rPr lang="pt-BR" dirty="0" err="1" smtClean="0"/>
              <a:t>Run</a:t>
            </a:r>
            <a:r>
              <a:rPr lang="pt-BR" dirty="0" smtClean="0"/>
              <a:t> R Script enquanto estiver editando uma 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8283"/>
          <a:stretch/>
        </p:blipFill>
        <p:spPr>
          <a:xfrm>
            <a:off x="508000" y="1462324"/>
            <a:ext cx="7590474" cy="52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683492"/>
            <a:ext cx="87224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Power Query vai gerar um passo que roda um script R. Este script recebe, como </a:t>
            </a:r>
            <a:r>
              <a:rPr lang="pt-BR" dirty="0" err="1" smtClean="0"/>
              <a:t>dataframe</a:t>
            </a:r>
            <a:r>
              <a:rPr lang="pt-BR" dirty="0" smtClean="0"/>
              <a:t>, a tabela que estava sendo retornada pelo passo anterior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Todos os dados que o desenvolvedor deseja que sejam retornados pelo script devem ser colocados em </a:t>
            </a:r>
            <a:r>
              <a:rPr lang="pt-BR" dirty="0" err="1" smtClean="0"/>
              <a:t>dataframes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96" y="2223319"/>
            <a:ext cx="6677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683492"/>
            <a:ext cx="87224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</a:t>
            </a:r>
            <a:r>
              <a:rPr lang="pt-BR" dirty="0" err="1" smtClean="0"/>
              <a:t>dataframes</a:t>
            </a:r>
            <a:r>
              <a:rPr lang="pt-BR" dirty="0" smtClean="0"/>
              <a:t> retornados pelo script viram tabelas dentro de linhas em uma tabela no Power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3" y="1455497"/>
            <a:ext cx="8192655" cy="49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683492"/>
            <a:ext cx="87224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código na linguagem M fica assim: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41" y="1136071"/>
            <a:ext cx="7259782" cy="54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683492"/>
            <a:ext cx="87224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desejamos rodar o script para vários casos, vamos criar uma função que recebe uma tabela, roda o script, e devolve as 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4" y="1347002"/>
            <a:ext cx="6692731" cy="52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683492"/>
            <a:ext cx="8722408" cy="99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Assim, podemos aplicar esta função a todas as linhas da nossa tabela do exemplo. Ou seja, podemos rodar todos os casos de regressão desejados.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exemplo, um caso por UF. Mas poderíamos fazer casos com variáveis explicativas diferentes, com janelas de tempo diferentes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Depois, podemos comparar as métricas de qualidade de fitness, intervalo de confiança dos coeficientes, a resposta se aceitamos a hipótese de que os coeficientes são diferentes de 0 , R</a:t>
            </a:r>
            <a:r>
              <a:rPr lang="pt-BR" baseline="30000" dirty="0" smtClean="0"/>
              <a:t>2 </a:t>
            </a:r>
            <a:r>
              <a:rPr lang="pt-BR" dirty="0" smtClean="0"/>
              <a:t>. Essas informações ficam fazendo parte do modelo Dimensional, alojadas em uma tabela Fato que se relaciona com outras dimensões do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72" y="3751833"/>
            <a:ext cx="4941454" cy="29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Construção do </a:t>
            </a:r>
            <a:r>
              <a:rPr lang="pt-BR" dirty="0" err="1" smtClean="0"/>
              <a:t>Dashboard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8" y="2518996"/>
            <a:ext cx="7084291" cy="425900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124" y="723973"/>
            <a:ext cx="76403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dashboard</a:t>
            </a:r>
            <a:r>
              <a:rPr lang="pt-BR" dirty="0" smtClean="0"/>
              <a:t> é construído em páginas.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 err="1" smtClean="0"/>
              <a:t>idéia</a:t>
            </a:r>
            <a:r>
              <a:rPr lang="pt-BR" dirty="0" smtClean="0"/>
              <a:t> é criar uma narrativa encadeada com a análise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 página pode hospedar vários componentes de visualização, os “visuais”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61"/>
            <a:ext cx="8665555" cy="697093"/>
          </a:xfrm>
        </p:spPr>
        <p:txBody>
          <a:bodyPr>
            <a:normAutofit/>
          </a:bodyPr>
          <a:lstStyle/>
          <a:p>
            <a:r>
              <a:rPr lang="pt-BR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BI Self Service com Power BI</a:t>
            </a:r>
            <a:endParaRPr lang="pt-BR" sz="2000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AA499667-30EB-4E74-9D20-C61FF350A58D}"/>
              </a:ext>
            </a:extLst>
          </p:cNvPr>
          <p:cNvGraphicFramePr/>
          <p:nvPr>
            <p:extLst/>
          </p:nvPr>
        </p:nvGraphicFramePr>
        <p:xfrm>
          <a:off x="255173" y="903768"/>
          <a:ext cx="8809696" cy="108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D6847647-8656-4B6C-86E7-1A283269FA94}"/>
              </a:ext>
            </a:extLst>
          </p:cNvPr>
          <p:cNvSpPr/>
          <p:nvPr/>
        </p:nvSpPr>
        <p:spPr>
          <a:xfrm>
            <a:off x="88185" y="2647274"/>
            <a:ext cx="1637414" cy="114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 Externo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xmlns="" id="{998870CA-396A-45F4-B35E-5F8DF3268189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>
            <a:off x="1725599" y="3217645"/>
            <a:ext cx="2260962" cy="302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6FDB50C1-F7A2-4796-B804-FCDF039897F1}"/>
              </a:ext>
            </a:extLst>
          </p:cNvPr>
          <p:cNvSpPr/>
          <p:nvPr/>
        </p:nvSpPr>
        <p:spPr>
          <a:xfrm>
            <a:off x="1908222" y="2473693"/>
            <a:ext cx="4189634" cy="3695844"/>
          </a:xfrm>
          <a:prstGeom prst="rect">
            <a:avLst/>
          </a:prstGeom>
          <a:noFill/>
          <a:ln>
            <a:solidFill>
              <a:srgbClr val="FAA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2800" b="1" dirty="0">
                <a:solidFill>
                  <a:srgbClr val="FAA429"/>
                </a:solidFill>
              </a:rPr>
              <a:t>Ambiente do Power BI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3EF5609E-D3D7-4867-BBDE-DD1187AF80BD}"/>
              </a:ext>
            </a:extLst>
          </p:cNvPr>
          <p:cNvSpPr txBox="1"/>
          <p:nvPr/>
        </p:nvSpPr>
        <p:spPr>
          <a:xfrm>
            <a:off x="88185" y="668195"/>
            <a:ext cx="888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Power BI concentra as funcionalidades do Power Query e do Power </a:t>
            </a:r>
            <a:r>
              <a:rPr lang="pt-BR" dirty="0" err="1"/>
              <a:t>Pivot</a:t>
            </a:r>
            <a:r>
              <a:rPr lang="pt-BR" dirty="0"/>
              <a:t> e cria Dashboards com um “jeito” WEB, mas não provê a familiaridade que temos com o Excel nem </a:t>
            </a:r>
            <a:r>
              <a:rPr lang="pt-BR" dirty="0" smtClean="0"/>
              <a:t>capacidade </a:t>
            </a:r>
            <a:r>
              <a:rPr lang="pt-BR" dirty="0"/>
              <a:t>de repositório de informações.</a:t>
            </a:r>
          </a:p>
          <a:p>
            <a:r>
              <a:rPr lang="pt-BR" dirty="0"/>
              <a:t>Integra-se facilmente com o R</a:t>
            </a:r>
          </a:p>
          <a:p>
            <a:r>
              <a:rPr lang="pt-BR" dirty="0"/>
              <a:t>Com uma licença adicional, é possível criar dashboards para compartilhamento via nuvem da Microsoft ou Ambiente Corporativo de TI (Power BI Server)</a:t>
            </a:r>
          </a:p>
        </p:txBody>
      </p:sp>
      <p:pic>
        <p:nvPicPr>
          <p:cNvPr id="21" name="Picture 24" descr="Resultado de imagem para power bi">
            <a:extLst>
              <a:ext uri="{FF2B5EF4-FFF2-40B4-BE49-F238E27FC236}">
                <a16:creationId xmlns:a16="http://schemas.microsoft.com/office/drawing/2014/main" xmlns="" id="{9119985A-15D3-43A8-B14F-7EBA97011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5" t="34350" r="23070" b="36613"/>
          <a:stretch/>
        </p:blipFill>
        <p:spPr bwMode="auto">
          <a:xfrm>
            <a:off x="2175941" y="3520214"/>
            <a:ext cx="3621240" cy="11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" descr="Resultado de imagem para r">
            <a:extLst>
              <a:ext uri="{FF2B5EF4-FFF2-40B4-BE49-F238E27FC236}">
                <a16:creationId xmlns:a16="http://schemas.microsoft.com/office/drawing/2014/main" xmlns="" id="{22A55E58-3F82-4DC8-86F3-B5CE64DAA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4" descr="R logo">
            <a:extLst>
              <a:ext uri="{FF2B5EF4-FFF2-40B4-BE49-F238E27FC236}">
                <a16:creationId xmlns:a16="http://schemas.microsoft.com/office/drawing/2014/main" xmlns="" id="{FE999B84-9634-40D5-96B2-FC5A00CB6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6" descr="Resultado de imagem para r">
            <a:extLst>
              <a:ext uri="{FF2B5EF4-FFF2-40B4-BE49-F238E27FC236}">
                <a16:creationId xmlns:a16="http://schemas.microsoft.com/office/drawing/2014/main" xmlns="" id="{FF4FF061-92F1-412B-8C8F-7C62B378F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AutoShape 8" descr="Resultado de imagem para r">
            <a:extLst>
              <a:ext uri="{FF2B5EF4-FFF2-40B4-BE49-F238E27FC236}">
                <a16:creationId xmlns:a16="http://schemas.microsoft.com/office/drawing/2014/main" xmlns="" id="{0BB5F3DE-7856-4B0F-BBAD-03E7F5C14A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EC753C89-8980-4376-A6E8-48AC0B9D8E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1" t="13507" r="16504" b="15104"/>
          <a:stretch/>
        </p:blipFill>
        <p:spPr>
          <a:xfrm>
            <a:off x="1944301" y="4937120"/>
            <a:ext cx="1347537" cy="1117171"/>
          </a:xfrm>
          <a:prstGeom prst="rect">
            <a:avLst/>
          </a:prstGeom>
        </p:spPr>
      </p:pic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xmlns="" id="{B7947937-688B-426D-AFF2-1F1E6B3FC120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151032" y="4101591"/>
            <a:ext cx="302568" cy="13684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esultado de imagem para cloud microsoft">
            <a:extLst>
              <a:ext uri="{FF2B5EF4-FFF2-40B4-BE49-F238E27FC236}">
                <a16:creationId xmlns:a16="http://schemas.microsoft.com/office/drawing/2014/main" xmlns="" id="{E70C18D2-1DEB-46C3-9E97-13B65B01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55" y="2422521"/>
            <a:ext cx="20447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xmlns="" id="{6B528B63-6E74-4B3D-B95C-DA4D9AF967A0}"/>
              </a:ext>
            </a:extLst>
          </p:cNvPr>
          <p:cNvCxnSpPr>
            <a:stCxn id="21" idx="3"/>
            <a:endCxn id="2058" idx="1"/>
          </p:cNvCxnSpPr>
          <p:nvPr/>
        </p:nvCxnSpPr>
        <p:spPr>
          <a:xfrm flipV="1">
            <a:off x="5797181" y="3189284"/>
            <a:ext cx="823674" cy="888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F441A446-C635-43D5-BF01-DCD2669AF4BF}"/>
              </a:ext>
            </a:extLst>
          </p:cNvPr>
          <p:cNvSpPr/>
          <p:nvPr/>
        </p:nvSpPr>
        <p:spPr>
          <a:xfrm>
            <a:off x="6776185" y="4634552"/>
            <a:ext cx="1963554" cy="9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Power BI Server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xmlns="" id="{F15029AB-CE0F-4ADF-8C55-0B8AFAA6AAE6}"/>
              </a:ext>
            </a:extLst>
          </p:cNvPr>
          <p:cNvCxnSpPr>
            <a:stCxn id="21" idx="3"/>
            <a:endCxn id="36" idx="1"/>
          </p:cNvCxnSpPr>
          <p:nvPr/>
        </p:nvCxnSpPr>
        <p:spPr>
          <a:xfrm>
            <a:off x="5797181" y="4077383"/>
            <a:ext cx="979004" cy="1026246"/>
          </a:xfrm>
          <a:prstGeom prst="bentConnector3">
            <a:avLst>
              <a:gd name="adj1" fmla="val 42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Resultado de imagem para power bi dashboard">
            <a:extLst>
              <a:ext uri="{FF2B5EF4-FFF2-40B4-BE49-F238E27FC236}">
                <a16:creationId xmlns:a16="http://schemas.microsoft.com/office/drawing/2014/main" xmlns="" id="{70B2CE7A-DB81-4597-BE98-E2C6321C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236" y="4983930"/>
            <a:ext cx="1807927" cy="10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xmlns="" id="{6092A2F9-263D-4DD5-AAE8-727FA59BA15F}"/>
              </a:ext>
            </a:extLst>
          </p:cNvPr>
          <p:cNvCxnSpPr>
            <a:stCxn id="21" idx="2"/>
            <a:endCxn id="2060" idx="0"/>
          </p:cNvCxnSpPr>
          <p:nvPr/>
        </p:nvCxnSpPr>
        <p:spPr>
          <a:xfrm rot="16200000" flipH="1">
            <a:off x="4333191" y="4287921"/>
            <a:ext cx="349378" cy="1042639"/>
          </a:xfrm>
          <a:prstGeom prst="bentConnector3">
            <a:avLst>
              <a:gd name="adj1" fmla="val 44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Visuais nativos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7" y="2795995"/>
            <a:ext cx="6927272" cy="416461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7879" y="724081"/>
            <a:ext cx="8850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área “</a:t>
            </a:r>
            <a:r>
              <a:rPr lang="pt-BR" dirty="0" err="1" smtClean="0"/>
              <a:t>Visualizations</a:t>
            </a:r>
            <a:r>
              <a:rPr lang="pt-BR" dirty="0" smtClean="0"/>
              <a:t>” fornece um cardápio de visuais que podem ser incorporados a uma página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Abaixo da área “</a:t>
            </a:r>
            <a:r>
              <a:rPr lang="pt-BR" dirty="0" err="1" smtClean="0"/>
              <a:t>Visualizations</a:t>
            </a:r>
            <a:r>
              <a:rPr lang="pt-BR" dirty="0" smtClean="0"/>
              <a:t>”, aparecem as configurações do componente que está sendo selecionado. Uma página também é um componente. Nestas configurações é possível selecionar os campos que afetarão o comportamento do componente e é possível configurar os aspectos visuais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1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Visuais criados pela comunidade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879" y="724081"/>
            <a:ext cx="8850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É possível importar visuais criados pela comunidade de desenvolvedores do Power BI. </a:t>
            </a:r>
            <a:r>
              <a:rPr lang="pt-BR" dirty="0"/>
              <a:t>A maioria </a:t>
            </a:r>
            <a:r>
              <a:rPr lang="pt-BR" dirty="0" smtClean="0"/>
              <a:t>deles, gratuitos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Para fazer isso, clique nas reticências na área de </a:t>
            </a:r>
            <a:r>
              <a:rPr lang="pt-BR" dirty="0" err="1" smtClean="0"/>
              <a:t>Visualizations</a:t>
            </a:r>
            <a:r>
              <a:rPr lang="pt-BR" dirty="0" smtClean="0"/>
              <a:t>, e depois “</a:t>
            </a: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r>
              <a:rPr lang="pt-BR" dirty="0" smtClean="0"/>
              <a:t>”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77" y="2078181"/>
            <a:ext cx="5750323" cy="46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Visuais em 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879" y="724081"/>
            <a:ext cx="8850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Apesar de legais e bonitinhos, os Visuais nativos e os criados pela comunidade não dão toda a flexibilidade que é necessária em alguns momentos.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Existem bibliotecas do R que criam visualizações EXTREMAMENTE flexíveis e poderosas. Uma delas é a GGPLOT2, que faz parte do conjunto de bibliotecas </a:t>
            </a:r>
            <a:r>
              <a:rPr lang="pt-BR" dirty="0" err="1"/>
              <a:t>T</a:t>
            </a:r>
            <a:r>
              <a:rPr lang="pt-BR" dirty="0" err="1" smtClean="0"/>
              <a:t>idyverse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outra forma de integrar o Power BI com o R é neste momento. É possível criar visuais em R, clicando no ícone do R disponível na área de visualizações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2727" t="7501" r="48384" b="54912"/>
          <a:stretch/>
        </p:blipFill>
        <p:spPr>
          <a:xfrm>
            <a:off x="1588654" y="3131127"/>
            <a:ext cx="4867564" cy="343593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454400" y="4608945"/>
            <a:ext cx="600364" cy="7943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Visuais em 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879" y="724081"/>
            <a:ext cx="885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Power BI cria um script em R que recebe os campos que forem adicionados na área de “</a:t>
            </a:r>
            <a:r>
              <a:rPr lang="pt-BR" dirty="0" err="1" smtClean="0"/>
              <a:t>Values</a:t>
            </a:r>
            <a:r>
              <a:rPr lang="pt-BR" dirty="0" smtClean="0"/>
              <a:t>” abaixo de “</a:t>
            </a:r>
            <a:r>
              <a:rPr lang="pt-BR" dirty="0" err="1" smtClean="0"/>
              <a:t>Visualizations</a:t>
            </a:r>
            <a:r>
              <a:rPr lang="pt-BR" dirty="0" smtClean="0"/>
              <a:t>”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1360714"/>
            <a:ext cx="9144000" cy="54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Visuais em 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879" y="724081"/>
            <a:ext cx="88507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caso do nosso exemplo, usamos campos de uma dimensão e medidas de nosso fato que armazena os resultados da regressão, que é apenas um exemplo que não vale como análise séria.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ideia é mostrar a estimativa dos betas para cada região (na verdade, rigorosamente a média das estimativas dos betas das </a:t>
            </a:r>
            <a:r>
              <a:rPr lang="pt-BR" dirty="0" err="1" smtClean="0"/>
              <a:t>UFs</a:t>
            </a:r>
            <a:r>
              <a:rPr lang="pt-BR" dirty="0" smtClean="0"/>
              <a:t> de cada região)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É importante informar que não queremos agregar os valores dos campos (não precisamos fazer isso para as medidas)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uma vez, o script em R recebe os dados em um </a:t>
            </a:r>
            <a:r>
              <a:rPr lang="pt-BR" dirty="0" err="1" smtClean="0"/>
              <a:t>dataframe</a:t>
            </a:r>
            <a:r>
              <a:rPr lang="pt-BR" dirty="0" smtClean="0"/>
              <a:t> de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Podemos, então usar todo o poder da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 for rodar na sua máquina, você precisa ter a biblioteca GGPLOT2 instalada. Para fazer isso, rode, na janela do 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install.packages</a:t>
            </a:r>
            <a:r>
              <a:rPr lang="pt-BR" dirty="0" smtClean="0"/>
              <a:t>(“ggplot2”)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8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Visuais em 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879" y="724081"/>
            <a:ext cx="8850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" y="801277"/>
            <a:ext cx="9031813" cy="54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Diferenças entre Power BI e Excel + Power </a:t>
            </a:r>
            <a:r>
              <a:rPr lang="pt-BR" dirty="0" err="1" smtClean="0"/>
              <a:t>Pivot</a:t>
            </a:r>
            <a:r>
              <a:rPr lang="pt-BR" dirty="0" smtClean="0"/>
              <a:t> + Power Query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968512"/>
            <a:ext cx="9144000" cy="528450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Vantagens do Power BI: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Performance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Visual mais moderno nos </a:t>
            </a:r>
            <a:r>
              <a:rPr lang="pt-BR" dirty="0" err="1" smtClean="0"/>
              <a:t>Dashboards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Possibilidade de publicação para compartilhamento mediante licença adicional Power BI Pro (na nuvem da Microsoft, para dados públicos, ou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premises</a:t>
            </a:r>
            <a:r>
              <a:rPr lang="pt-BR" dirty="0" smtClean="0"/>
              <a:t>, quando instalarmos a infraestrutura). Custo: US$10,00 por mês por publicador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Integração com o R no processo de Data </a:t>
            </a:r>
            <a:r>
              <a:rPr lang="pt-BR" dirty="0" err="1" smtClean="0"/>
              <a:t>Wrangling</a:t>
            </a:r>
            <a:r>
              <a:rPr lang="pt-BR" dirty="0" smtClean="0"/>
              <a:t> com a linguagem M (Power Query). O Excel ainda não tem, mas há uma votação oficial da Microsoft para que ele tenha. Por favor votem</a:t>
            </a:r>
            <a:r>
              <a:rPr lang="pt-BR" dirty="0"/>
              <a:t>!!!!!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excel.uservoice.com/forums/304921-excel-for-windows-desktop-application/suggestions/15544569-add-run-r-script-option-to-excel-2016-and-excel?tracking_code=52bf6a11060dbeeab28d58ee2354f9b3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Integração com o R na criação do </a:t>
            </a:r>
            <a:r>
              <a:rPr lang="pt-BR" dirty="0" err="1" smtClean="0"/>
              <a:t>Dashboard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Criação de Visuais pela comunidade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8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Diferenças entre Power BI e Excel + Power </a:t>
            </a:r>
            <a:r>
              <a:rPr lang="pt-BR" dirty="0" err="1" smtClean="0"/>
              <a:t>Pivot</a:t>
            </a:r>
            <a:r>
              <a:rPr lang="pt-BR" dirty="0" smtClean="0"/>
              <a:t> + Power Query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977748"/>
            <a:ext cx="9144000" cy="528450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Desvantagens do Power BI:</a:t>
            </a:r>
          </a:p>
          <a:p>
            <a:pPr lvl="1"/>
            <a:r>
              <a:rPr lang="pt-BR" dirty="0" smtClean="0"/>
              <a:t>As pessoas estão muito mais acostumadas com a interface do Excel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Não há possibilidade de armazenar dados adicionais como um repositório com os </a:t>
            </a:r>
            <a:r>
              <a:rPr lang="pt-BR" dirty="0" err="1" smtClean="0"/>
              <a:t>ListObjects</a:t>
            </a:r>
            <a:r>
              <a:rPr lang="pt-BR" dirty="0" smtClean="0"/>
              <a:t> como vimos no curso, com aquelas funcionalidades de formatação, relação entre tabelas, </a:t>
            </a:r>
            <a:r>
              <a:rPr lang="pt-BR" dirty="0" err="1" smtClean="0"/>
              <a:t>ProcT</a:t>
            </a:r>
            <a:r>
              <a:rPr lang="pt-BR" dirty="0" smtClean="0"/>
              <a:t>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interface do Excel é mais amigável para extrair dados para fora, criar fórmulas à margem dos valores para análises adicionais etc.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Não tem VBA (mas tem R)</a:t>
            </a:r>
          </a:p>
          <a:p>
            <a:endParaRPr lang="pt-BR" dirty="0" smtClean="0"/>
          </a:p>
          <a:p>
            <a:r>
              <a:rPr lang="pt-BR" dirty="0" smtClean="0"/>
              <a:t>Quando usar Power BI (lista não exaustiva)?</a:t>
            </a:r>
          </a:p>
          <a:p>
            <a:pPr lvl="1"/>
            <a:r>
              <a:rPr lang="pt-BR" dirty="0" smtClean="0"/>
              <a:t>Análises com cálculos mais complexos: todos os tipos de regressões, K-</a:t>
            </a:r>
            <a:r>
              <a:rPr lang="pt-BR" dirty="0" err="1" smtClean="0"/>
              <a:t>Means</a:t>
            </a:r>
            <a:r>
              <a:rPr lang="pt-BR" dirty="0" smtClean="0"/>
              <a:t>, Redes Neurais, Árvores de decisão </a:t>
            </a:r>
            <a:r>
              <a:rPr lang="pt-BR" dirty="0" err="1" smtClean="0"/>
              <a:t>etc</a:t>
            </a:r>
            <a:r>
              <a:rPr lang="pt-BR" dirty="0" smtClean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Necessidade de compartilhamento para fora da empresa ou compartilhamento massivo dentro da empresa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Necessidade de gráficos que não são possíveis no Excel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8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Visão geral da interface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3" y="2063831"/>
            <a:ext cx="7703127" cy="463104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0909" y="683492"/>
            <a:ext cx="807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Três áreas principais chaveadas nos botões em destaque: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Construtor do </a:t>
            </a:r>
            <a:r>
              <a:rPr lang="pt-BR" dirty="0" err="1" smtClean="0"/>
              <a:t>Dashboard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Visualizador de dados do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Visualizador do Diagrama do Modelo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80291" y="2549236"/>
            <a:ext cx="720436" cy="969819"/>
          </a:xfrm>
          <a:prstGeom prst="roundRect">
            <a:avLst/>
          </a:prstGeom>
          <a:solidFill>
            <a:srgbClr val="FAA429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5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do Modelo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1885261"/>
            <a:ext cx="7185891" cy="432009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66255" y="683492"/>
            <a:ext cx="7104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similar à Janela de Gerenciamento do Power </a:t>
            </a:r>
            <a:r>
              <a:rPr lang="pt-BR" dirty="0" err="1" smtClean="0"/>
              <a:t>Pivot</a:t>
            </a:r>
            <a:r>
              <a:rPr lang="pt-BR" dirty="0" smtClean="0"/>
              <a:t> no Modo de Diagrama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Mostra o Modelo Dimensional e a relação entre as tabelas</a:t>
            </a:r>
          </a:p>
        </p:txBody>
      </p:sp>
    </p:spTree>
    <p:extLst>
      <p:ext uri="{BB962C8B-B14F-4D97-AF65-F5344CB8AC3E}">
        <p14:creationId xmlns:p14="http://schemas.microsoft.com/office/powerpoint/2010/main" val="24874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Dados do Modelo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6255" y="683492"/>
            <a:ext cx="679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similar à Janela de Gerenciamento do Power </a:t>
            </a:r>
            <a:r>
              <a:rPr lang="pt-BR" dirty="0" err="1" smtClean="0"/>
              <a:t>Pivot</a:t>
            </a:r>
            <a:r>
              <a:rPr lang="pt-BR" dirty="0" smtClean="0"/>
              <a:t> no Modo de Dados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Mostra os dados das tabelas contidas no modelo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70863"/>
            <a:ext cx="6659418" cy="40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Power Query está dentro do Power BI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6256" y="683492"/>
            <a:ext cx="872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botão em Menu-&gt;</a:t>
            </a:r>
            <a:r>
              <a:rPr lang="pt-BR" dirty="0" err="1" smtClean="0"/>
              <a:t>Edit</a:t>
            </a:r>
            <a:r>
              <a:rPr lang="pt-BR" dirty="0" smtClean="0"/>
              <a:t> Queries leva à janela de edição de consultas, igual à que já conhecemos no Power Query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4" y="1347002"/>
            <a:ext cx="8060237" cy="48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Integração com o R na fase de Data </a:t>
            </a:r>
            <a:r>
              <a:rPr lang="pt-BR" dirty="0" err="1" smtClean="0"/>
              <a:t>Wrangling</a:t>
            </a:r>
            <a:r>
              <a:rPr lang="pt-BR" dirty="0" smtClean="0"/>
              <a:t> ou ETL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" y="785092"/>
            <a:ext cx="87224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exemplo mostrado nos próximos slides, faremos uma integração com o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Vamos preparar, com a linguagem M, do Power Query, uma série de matrizes para as quais vamos estimar um modelo de regressão linear. São uma série de casos para os quais queremos estimar a relação entre Preço Relativo de Etanol e Volume Relativo de Etanol.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objetivo desta integração é usar a ferramenta mais adequada para cada parte da nossa análise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R também </a:t>
            </a:r>
            <a:r>
              <a:rPr lang="pt-BR" dirty="0"/>
              <a:t>possui </a:t>
            </a:r>
            <a:r>
              <a:rPr lang="pt-BR" dirty="0" smtClean="0"/>
              <a:t>funcionalidades de Data </a:t>
            </a:r>
            <a:r>
              <a:rPr lang="pt-BR" dirty="0" err="1" smtClean="0"/>
              <a:t>Wrangling</a:t>
            </a:r>
            <a:r>
              <a:rPr lang="pt-BR" dirty="0" smtClean="0"/>
              <a:t> parecidas com as do Power Query. Vale a pena conhecer as bibliotecas que fazem parte do conjunto chamado </a:t>
            </a:r>
            <a:r>
              <a:rPr lang="pt-BR" dirty="0" err="1" smtClean="0"/>
              <a:t>Tidyverse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Entretanto, o apoio visual que existe no Power Query, tanto na criação dos comandos quanto na visualização dos resultados intermediários, não existe no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Por outro lado, o Power Query não realiza cálculos complexos.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a integração, podemos escolher em que momento usar cada um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641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alizada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AA429">
            <a:alpha val="34000"/>
          </a:srgb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906647B38C4F43B534A1110B2ADE8B" ma:contentTypeVersion="0" ma:contentTypeDescription="Crie um novo documento." ma:contentTypeScope="" ma:versionID="82674521056be81c60797bc9f4f38248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9449CA4-20A7-4C54-8484-0BDAD6D15F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03BABD-B815-4984-B2FE-7F29B947E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10D7D7E-6E52-4FEC-ACD0-D705ABBF784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17140</TotalTime>
  <Words>1547</Words>
  <Application>Microsoft Office PowerPoint</Application>
  <PresentationFormat>Apresentação na tela (4:3)</PresentationFormat>
  <Paragraphs>297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 do Office</vt:lpstr>
      <vt:lpstr>Excel para BI Self Service</vt:lpstr>
      <vt:lpstr>Arquitetura BI Self Service com Power BI</vt:lpstr>
      <vt:lpstr>Diferenças entre Power BI e Excel + Power Pivot + Power Query</vt:lpstr>
      <vt:lpstr>Diferenças entre Power BI e Excel + Power Pivot + Power Query</vt:lpstr>
      <vt:lpstr>Visão geral da interface</vt:lpstr>
      <vt:lpstr>Diagrama do Modelo</vt:lpstr>
      <vt:lpstr>Dados do Modelo</vt:lpstr>
      <vt:lpstr>Power Query está dentro do Power BI</vt:lpstr>
      <vt:lpstr>Integração com o R na fase de Data Wrangling ou ETL</vt:lpstr>
      <vt:lpstr>Tidyverse</vt:lpstr>
      <vt:lpstr>Integração com o R na fase de Data Wrangling ou ETL</vt:lpstr>
      <vt:lpstr>Integração com o R na fase de Data Wrangling ou ETL</vt:lpstr>
      <vt:lpstr>Integração com o R na fase de Data Wrangling ou ETL</vt:lpstr>
      <vt:lpstr>Integração com o R na fase de Data Wrangling ou ETL</vt:lpstr>
      <vt:lpstr>Integração com o R na fase de Data Wrangling ou ETL</vt:lpstr>
      <vt:lpstr>Integração com o R na fase de Data Wrangling ou ETL</vt:lpstr>
      <vt:lpstr>Integração com o R na fase de Data Wrangling ou ETL</vt:lpstr>
      <vt:lpstr>Integração com o R na fase de Data Wrangling ou ETL</vt:lpstr>
      <vt:lpstr>Construção do Dashboard</vt:lpstr>
      <vt:lpstr>Visuais nativos</vt:lpstr>
      <vt:lpstr>Visuais criados pela comunidade</vt:lpstr>
      <vt:lpstr>Visuais em R</vt:lpstr>
      <vt:lpstr>Visuais em R</vt:lpstr>
      <vt:lpstr>Visuais em R</vt:lpstr>
      <vt:lpstr>Visuais em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Brasil de Carvalho</dc:creator>
  <cp:lastModifiedBy>Bruno Mauricio Rodrigues Crotman</cp:lastModifiedBy>
  <cp:revision>961</cp:revision>
  <cp:lastPrinted>2017-01-26T16:55:59Z</cp:lastPrinted>
  <dcterms:created xsi:type="dcterms:W3CDTF">2016-08-28T16:01:47Z</dcterms:created>
  <dcterms:modified xsi:type="dcterms:W3CDTF">2018-03-29T16:37:09Z</dcterms:modified>
</cp:coreProperties>
</file>