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5" r:id="rId3"/>
    <p:sldId id="266" r:id="rId4"/>
    <p:sldId id="257" r:id="rId5"/>
    <p:sldId id="258" r:id="rId6"/>
    <p:sldId id="277" r:id="rId7"/>
    <p:sldId id="259" r:id="rId8"/>
    <p:sldId id="278" r:id="rId9"/>
    <p:sldId id="269" r:id="rId10"/>
    <p:sldId id="271" r:id="rId11"/>
    <p:sldId id="273" r:id="rId12"/>
    <p:sldId id="275" r:id="rId13"/>
    <p:sldId id="276" r:id="rId14"/>
    <p:sldId id="272" r:id="rId15"/>
  </p:sldIdLst>
  <p:sldSz cx="6858000" cy="9144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-3224" y="-256"/>
      </p:cViewPr>
      <p:guideLst>
        <p:guide orient="horz" pos="1757"/>
        <p:guide pos="271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039B7-9123-4E4C-B201-F8AE92D44659}" type="datetimeFigureOut">
              <a:rPr kumimoji="1" lang="ja-JP" altLang="en-US" smtClean="0"/>
              <a:t>2015/07/24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64458-AC6B-864B-8572-A7580DBB35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5221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523E5-4FD2-6F43-8DEF-1420972BC885}" type="datetimeFigureOut">
              <a:rPr kumimoji="1" lang="ja-JP" altLang="en-US" smtClean="0"/>
              <a:t>2015/07/24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12A10-9694-9040-87B2-DF9BB2774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9170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4AC4-3368-DC4D-9025-9CB584FAD8E6}" type="datetime1">
              <a:rPr kumimoji="1" lang="ja-JP" altLang="en-US" smtClean="0"/>
              <a:t>2015/07/24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84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99C0-44DB-2549-90D9-F8FFB9748C35}" type="datetime1">
              <a:rPr kumimoji="1" lang="ja-JP" altLang="en-US" smtClean="0"/>
              <a:t>2015/07/24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13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C375-9BEF-784A-A1CE-B6A17BD4FAAF}" type="datetime1">
              <a:rPr kumimoji="1" lang="ja-JP" altLang="en-US" smtClean="0"/>
              <a:t>2015/07/24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38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73E8-1D5D-9A4F-8928-D28FCF6C6D2E}" type="datetime1">
              <a:rPr kumimoji="1" lang="ja-JP" altLang="en-US" smtClean="0"/>
              <a:t>2015/07/24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01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D023-4078-BB47-AA41-26785CA743EE}" type="datetime1">
              <a:rPr kumimoji="1" lang="ja-JP" altLang="en-US" smtClean="0"/>
              <a:t>2015/07/24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70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2538-1D8D-1C49-9126-59541A34B3E7}" type="datetime1">
              <a:rPr kumimoji="1" lang="ja-JP" altLang="en-US" smtClean="0"/>
              <a:t>2015/07/24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3C80-216F-BC4F-919C-B591A64DA14D}" type="datetime1">
              <a:rPr kumimoji="1" lang="ja-JP" altLang="en-US" smtClean="0"/>
              <a:t>2015/07/24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82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3345-FC5A-A94E-9793-1F8752FA634A}" type="datetime1">
              <a:rPr kumimoji="1" lang="ja-JP" altLang="en-US" smtClean="0"/>
              <a:t>2015/07/24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67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44C9-5B5A-2242-8500-82E531992D02}" type="datetime1">
              <a:rPr kumimoji="1" lang="ja-JP" altLang="en-US" smtClean="0"/>
              <a:t>2015/07/24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42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9541-7212-C448-BD06-30CC10A5BF70}" type="datetime1">
              <a:rPr kumimoji="1" lang="ja-JP" altLang="en-US" smtClean="0"/>
              <a:t>2015/07/24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54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69BF-DA2E-CC48-B67B-6B8B1304FB22}" type="datetime1">
              <a:rPr kumimoji="1" lang="ja-JP" altLang="en-US" smtClean="0"/>
              <a:t>2015/07/24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66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729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35EB1-C0E3-5048-9F8C-1725CDDCA369}" type="datetime1">
              <a:rPr kumimoji="1" lang="ja-JP" altLang="en-US" smtClean="0"/>
              <a:t>2015/07/24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729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729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71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1213677"/>
            <a:ext cx="5829300" cy="1960033"/>
          </a:xfrm>
          <a:ln w="57150" cmpd="thickThin">
            <a:solidFill>
              <a:schemeClr val="tx1"/>
            </a:solidFill>
          </a:ln>
        </p:spPr>
        <p:txBody>
          <a:bodyPr/>
          <a:lstStyle/>
          <a:p>
            <a:r>
              <a:rPr kumimoji="1" lang="ja-JP" altLang="en-US" dirty="0" smtClean="0">
                <a:latin typeface="ヒラギノ丸ゴ ProN W4"/>
                <a:ea typeface="ヒラギノ丸ゴ ProN W4"/>
                <a:cs typeface="ヒラギノ丸ゴ ProN W4"/>
              </a:rPr>
              <a:t>たのしいコンピュータ</a:t>
            </a:r>
            <a:r>
              <a:rPr kumimoji="1" lang="en-US" altLang="ja-JP" dirty="0" smtClean="0">
                <a:latin typeface="ヒラギノ丸ゴ ProN W4"/>
                <a:ea typeface="ヒラギノ丸ゴ ProN W4"/>
                <a:cs typeface="ヒラギノ丸ゴ ProN W4"/>
              </a:rPr>
              <a:t/>
            </a:r>
            <a:br>
              <a:rPr kumimoji="1" lang="en-US" altLang="ja-JP" dirty="0" smtClean="0">
                <a:latin typeface="ヒラギノ丸ゴ ProN W4"/>
                <a:ea typeface="ヒラギノ丸ゴ ProN W4"/>
                <a:cs typeface="ヒラギノ丸ゴ ProN W4"/>
              </a:rPr>
            </a:br>
            <a:r>
              <a:rPr kumimoji="1" lang="ja-JP" altLang="en-US" dirty="0" smtClean="0">
                <a:latin typeface="ヒラギノ丸ゴ ProN W4"/>
                <a:ea typeface="ヒラギノ丸ゴ ProN W4"/>
                <a:cs typeface="ヒラギノ丸ゴ ProN W4"/>
              </a:rPr>
              <a:t>プログラミング</a:t>
            </a:r>
            <a:endParaRPr kumimoji="1" lang="ja-JP" altLang="en-US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4004473"/>
            <a:ext cx="4800600" cy="1135054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君にもできる</a:t>
            </a:r>
            <a:endParaRPr kumimoji="1" lang="en-US" altLang="ja-JP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r>
              <a:rPr kumimoji="1"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シューティングゲーム</a:t>
            </a:r>
            <a:endParaRPr kumimoji="1" lang="en-US" altLang="ja-JP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1028700" y="7143501"/>
            <a:ext cx="4800600" cy="11350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木更津高専</a:t>
            </a:r>
            <a:r>
              <a:rPr lang="en-US" altLang="ja-JP" dirty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情報工学科</a:t>
            </a:r>
            <a:endParaRPr lang="en-US" altLang="ja-JP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1</a:t>
            </a:r>
            <a:r>
              <a:rPr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日体験入学</a:t>
            </a:r>
            <a:endParaRPr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514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3706" y="687646"/>
            <a:ext cx="243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画像を表示してみよう．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706" y="318314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Step3-2. </a:t>
            </a:r>
            <a:r>
              <a:rPr kumimoji="1" lang="ja-JP" altLang="en-US" dirty="0" smtClean="0"/>
              <a:t>画像を表示してみよう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64410" y="1047590"/>
            <a:ext cx="5727104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 err="1"/>
              <a:t>imageMode</a:t>
            </a:r>
            <a:r>
              <a:rPr lang="en-US" altLang="ja-JP" sz="1600" dirty="0"/>
              <a:t>(CENTER); // </a:t>
            </a:r>
            <a:r>
              <a:rPr lang="ja-JP" altLang="en-US" sz="1600" dirty="0"/>
              <a:t>画像座標の指定を中心に</a:t>
            </a:r>
            <a:r>
              <a:rPr lang="ja-JP" altLang="en-US" sz="1600" dirty="0" smtClean="0"/>
              <a:t>する</a:t>
            </a:r>
            <a:endParaRPr lang="en-US" altLang="ja-JP" sz="1600" dirty="0" smtClean="0"/>
          </a:p>
          <a:p>
            <a:r>
              <a:rPr lang="en-US" altLang="ja-JP" sz="1600" dirty="0" err="1" smtClean="0"/>
              <a:t>PImage</a:t>
            </a:r>
            <a:r>
              <a:rPr lang="en-US" altLang="ja-JP" sz="1600" dirty="0" smtClean="0"/>
              <a:t> </a:t>
            </a:r>
            <a:r>
              <a:rPr lang="en-US" altLang="ja-JP" sz="1600" dirty="0" err="1"/>
              <a:t>shipImg</a:t>
            </a:r>
            <a:r>
              <a:rPr lang="en-US" altLang="ja-JP" sz="1600" dirty="0"/>
              <a:t>; // </a:t>
            </a:r>
            <a:r>
              <a:rPr lang="ja-JP" altLang="en-US" sz="1600" dirty="0"/>
              <a:t>自機の画像の宣言</a:t>
            </a:r>
          </a:p>
          <a:p>
            <a:r>
              <a:rPr lang="en-US" altLang="ja-JP" sz="1600" dirty="0" err="1"/>
              <a:t>int</a:t>
            </a:r>
            <a:r>
              <a:rPr lang="en-US" altLang="ja-JP" sz="1600" dirty="0"/>
              <a:t> </a:t>
            </a:r>
            <a:r>
              <a:rPr lang="en-US" altLang="ja-JP" sz="1600" dirty="0" err="1"/>
              <a:t>shipX</a:t>
            </a:r>
            <a:r>
              <a:rPr lang="en-US" altLang="ja-JP" sz="1600" dirty="0"/>
              <a:t>;</a:t>
            </a:r>
          </a:p>
          <a:p>
            <a:r>
              <a:rPr lang="en-US" altLang="ja-JP" sz="1600" dirty="0" err="1"/>
              <a:t>int</a:t>
            </a:r>
            <a:r>
              <a:rPr lang="en-US" altLang="ja-JP" sz="1600" dirty="0"/>
              <a:t> </a:t>
            </a:r>
            <a:r>
              <a:rPr lang="en-US" altLang="ja-JP" sz="1600" dirty="0" err="1"/>
              <a:t>shipY</a:t>
            </a:r>
            <a:r>
              <a:rPr lang="en-US" altLang="ja-JP" sz="1600" dirty="0"/>
              <a:t>;</a:t>
            </a:r>
          </a:p>
          <a:p>
            <a:r>
              <a:rPr lang="en-US" altLang="ja-JP" sz="1600" dirty="0"/>
              <a:t>size(480, 640);</a:t>
            </a:r>
          </a:p>
          <a:p>
            <a:r>
              <a:rPr lang="en-US" altLang="ja-JP" sz="1600" dirty="0" err="1"/>
              <a:t>rect</a:t>
            </a:r>
            <a:r>
              <a:rPr lang="en-US" altLang="ja-JP" sz="1600" dirty="0"/>
              <a:t>(350, 120, 70, 100);</a:t>
            </a:r>
          </a:p>
          <a:p>
            <a:r>
              <a:rPr lang="en-US" altLang="ja-JP" sz="1600" dirty="0" err="1"/>
              <a:t>shipImg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loadImage</a:t>
            </a:r>
            <a:r>
              <a:rPr lang="en-US" altLang="ja-JP" sz="1600" dirty="0"/>
              <a:t>("</a:t>
            </a:r>
            <a:r>
              <a:rPr lang="en-US" altLang="ja-JP" sz="1600" dirty="0" err="1"/>
              <a:t>ship.png</a:t>
            </a:r>
            <a:r>
              <a:rPr lang="en-US" altLang="ja-JP" sz="1600" dirty="0"/>
              <a:t>"); // </a:t>
            </a:r>
            <a:r>
              <a:rPr lang="ja-JP" altLang="en-US" sz="1600" dirty="0"/>
              <a:t>自機の画像を読み込む</a:t>
            </a:r>
          </a:p>
          <a:p>
            <a:r>
              <a:rPr lang="en-US" altLang="ja-JP" sz="1600" dirty="0" err="1"/>
              <a:t>shipX</a:t>
            </a:r>
            <a:r>
              <a:rPr lang="en-US" altLang="ja-JP" sz="1600" dirty="0"/>
              <a:t> = 215;</a:t>
            </a:r>
          </a:p>
          <a:p>
            <a:r>
              <a:rPr lang="en-US" altLang="ja-JP" sz="1600" dirty="0" err="1"/>
              <a:t>shipY</a:t>
            </a:r>
            <a:r>
              <a:rPr lang="en-US" altLang="ja-JP" sz="1600" dirty="0"/>
              <a:t> = 500;</a:t>
            </a:r>
          </a:p>
          <a:p>
            <a:r>
              <a:rPr lang="en-US" altLang="ja-JP" sz="1600" dirty="0"/>
              <a:t>image(</a:t>
            </a:r>
            <a:r>
              <a:rPr lang="en-US" altLang="ja-JP" sz="1600" dirty="0" err="1"/>
              <a:t>shipImg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shipX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shipY</a:t>
            </a:r>
            <a:r>
              <a:rPr lang="en-US" altLang="ja-JP" sz="1600" dirty="0"/>
              <a:t>); // </a:t>
            </a:r>
            <a:r>
              <a:rPr lang="ja-JP" altLang="en-US" sz="1600" dirty="0"/>
              <a:t>画像を表示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564410" y="3602135"/>
            <a:ext cx="5727104" cy="5021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 descr="shi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4889500"/>
            <a:ext cx="762000" cy="762000"/>
          </a:xfrm>
          <a:prstGeom prst="rect">
            <a:avLst/>
          </a:prstGeom>
        </p:spPr>
      </p:pic>
      <p:pic>
        <p:nvPicPr>
          <p:cNvPr id="23" name="図 22" descr="スクリーンショット 2015-07-23 14.50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450" y="4248150"/>
            <a:ext cx="18509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47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図 45" descr="スクリーンショット 2015-07-24 10.47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89" y="1231346"/>
            <a:ext cx="4614112" cy="169887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2343150" y="8729134"/>
            <a:ext cx="2171700" cy="486833"/>
          </a:xfrm>
        </p:spPr>
        <p:txBody>
          <a:bodyPr/>
          <a:lstStyle/>
          <a:p>
            <a:r>
              <a:rPr kumimoji="1" lang="ja-JP" altLang="en-US" dirty="0" smtClean="0"/>
              <a:t>情報工学科 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日体験入学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4891" y="868803"/>
            <a:ext cx="6191394" cy="307777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1</a:t>
            </a:r>
            <a:r>
              <a:rPr lang="en-US" altLang="ja-JP" sz="1400" dirty="0"/>
              <a:t>. https://</a:t>
            </a:r>
            <a:r>
              <a:rPr lang="en-US" altLang="ja-JP" sz="1400" dirty="0" err="1"/>
              <a:t>processing.org</a:t>
            </a:r>
            <a:r>
              <a:rPr lang="en-US" altLang="ja-JP" sz="1400" dirty="0" smtClean="0"/>
              <a:t>/</a:t>
            </a:r>
            <a:r>
              <a:rPr lang="en-US" altLang="ja-JP" sz="1400" dirty="0"/>
              <a:t> </a:t>
            </a:r>
            <a:r>
              <a:rPr lang="ja-JP" altLang="en-US" sz="1400" dirty="0" smtClean="0"/>
              <a:t>にアクセスして，</a:t>
            </a:r>
            <a:r>
              <a:rPr lang="en-US" altLang="ja-JP" sz="1400" dirty="0"/>
              <a:t>Download Processing </a:t>
            </a:r>
            <a:r>
              <a:rPr lang="ja-JP" altLang="en-US" sz="1400" dirty="0"/>
              <a:t>をクリック</a:t>
            </a:r>
            <a:r>
              <a:rPr lang="ja-JP" altLang="en-US" sz="1400" dirty="0" smtClean="0"/>
              <a:t>．</a:t>
            </a:r>
            <a:endParaRPr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3706" y="232413"/>
            <a:ext cx="6191394" cy="584776"/>
          </a:xfrm>
          <a:prstGeom prst="rect">
            <a:avLst/>
          </a:prstGeom>
          <a:solidFill>
            <a:srgbClr val="000000"/>
          </a:solidFill>
          <a:ln w="57150" cmpd="thickThin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rgbClr val="FFFFFF"/>
                </a:solidFill>
              </a:rPr>
              <a:t>・</a:t>
            </a:r>
            <a:r>
              <a:rPr lang="en-US" altLang="ja-JP" sz="3200" dirty="0" smtClean="0">
                <a:solidFill>
                  <a:srgbClr val="FFFFFF"/>
                </a:solidFill>
              </a:rPr>
              <a:t> Processing</a:t>
            </a:r>
            <a:r>
              <a:rPr lang="ja-JP" altLang="en-US" sz="3200" dirty="0" smtClean="0">
                <a:solidFill>
                  <a:srgbClr val="FFFFFF"/>
                </a:solidFill>
              </a:rPr>
              <a:t>のインストール</a:t>
            </a:r>
            <a:endParaRPr kumimoji="1" lang="ja-JP" altLang="en-US" sz="3200" dirty="0">
              <a:solidFill>
                <a:srgbClr val="FFFFFF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49484" y="3048814"/>
            <a:ext cx="6191394" cy="307777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2. No Donation</a:t>
            </a:r>
            <a:r>
              <a:rPr lang="ja-JP" altLang="en-US" sz="1400" dirty="0" smtClean="0"/>
              <a:t>を選択して，</a:t>
            </a:r>
            <a:r>
              <a:rPr lang="en-US" altLang="ja-JP" sz="1400" dirty="0" smtClean="0"/>
              <a:t>Download</a:t>
            </a:r>
            <a:r>
              <a:rPr lang="ja-JP" altLang="en-US" sz="1400" dirty="0" smtClean="0"/>
              <a:t>をクリック．</a:t>
            </a:r>
            <a:r>
              <a:rPr lang="en-US" altLang="ja-JP" sz="1400" dirty="0" smtClean="0"/>
              <a:t>※ Donation </a:t>
            </a:r>
            <a:r>
              <a:rPr lang="ja-JP" altLang="en-US" sz="1400" dirty="0" smtClean="0"/>
              <a:t>とは</a:t>
            </a:r>
            <a:r>
              <a:rPr lang="en-US" altLang="ja-JP" sz="1400" dirty="0" smtClean="0"/>
              <a:t> </a:t>
            </a:r>
            <a:r>
              <a:rPr lang="ja-JP" altLang="en-US" sz="1400" dirty="0" smtClean="0"/>
              <a:t>寄付金のこと．</a:t>
            </a:r>
            <a:endParaRPr kumimoji="1" lang="ja-JP" altLang="en-US" sz="1400" dirty="0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711578" y="2120900"/>
            <a:ext cx="114262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V="1">
            <a:off x="711578" y="1193246"/>
            <a:ext cx="0" cy="927654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図 25" descr="スクリーンショット 2015-07-24 10.43.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68" y="3434206"/>
            <a:ext cx="4575634" cy="2445338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41" name="直線矢印コネクタ 40"/>
          <p:cNvCxnSpPr/>
          <p:nvPr/>
        </p:nvCxnSpPr>
        <p:spPr>
          <a:xfrm>
            <a:off x="711578" y="5257800"/>
            <a:ext cx="154940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V="1">
            <a:off x="711578" y="3352246"/>
            <a:ext cx="0" cy="1905554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2033966" y="5626100"/>
            <a:ext cx="134620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図 36" descr="スクリーンショット 2015-07-24 10.46.1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27" y="6643967"/>
            <a:ext cx="4605273" cy="209605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47" name="テキスト ボックス 46"/>
          <p:cNvSpPr txBox="1"/>
          <p:nvPr/>
        </p:nvSpPr>
        <p:spPr>
          <a:xfrm>
            <a:off x="360669" y="6073835"/>
            <a:ext cx="6191394" cy="523220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3. Windows (64bit)</a:t>
            </a:r>
            <a:r>
              <a:rPr lang="ja-JP" altLang="en-US" sz="1400" dirty="0" smtClean="0"/>
              <a:t> をクリックして，</a:t>
            </a:r>
            <a:r>
              <a:rPr lang="en-US" altLang="ja-JP" sz="1400" dirty="0" smtClean="0"/>
              <a:t>zip</a:t>
            </a:r>
            <a:r>
              <a:rPr lang="ja-JP" altLang="en-US" sz="1400" dirty="0" smtClean="0"/>
              <a:t>ファイルをダウンロード．解凍して実行する．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（パソコンの</a:t>
            </a:r>
            <a:r>
              <a:rPr kumimoji="1" lang="en-US" altLang="ja-JP" sz="1400" dirty="0" smtClean="0"/>
              <a:t>OS</a:t>
            </a:r>
            <a:r>
              <a:rPr kumimoji="1" lang="ja-JP" altLang="en-US" sz="1400" dirty="0" smtClean="0"/>
              <a:t>に応じて選択する）</a:t>
            </a:r>
            <a:endParaRPr kumimoji="1" lang="ja-JP" altLang="en-US" sz="1400" dirty="0"/>
          </a:p>
        </p:txBody>
      </p:sp>
      <p:cxnSp>
        <p:nvCxnSpPr>
          <p:cNvPr id="48" name="直線矢印コネクタ 47"/>
          <p:cNvCxnSpPr/>
          <p:nvPr/>
        </p:nvCxnSpPr>
        <p:spPr>
          <a:xfrm>
            <a:off x="711578" y="8193921"/>
            <a:ext cx="222250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711578" y="6572112"/>
            <a:ext cx="0" cy="1621809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356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2343150" y="8729134"/>
            <a:ext cx="2171700" cy="486833"/>
          </a:xfrm>
        </p:spPr>
        <p:txBody>
          <a:bodyPr/>
          <a:lstStyle/>
          <a:p>
            <a:r>
              <a:rPr kumimoji="1" lang="ja-JP" altLang="en-US" dirty="0" smtClean="0"/>
              <a:t>情報工学科 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日体験入学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4891" y="868803"/>
            <a:ext cx="6191394" cy="954107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sz="1400" dirty="0" smtClean="0"/>
              <a:t>体験入学で使った教材</a:t>
            </a:r>
            <a:endParaRPr lang="en-US" altLang="ja-JP" sz="1400" dirty="0" smtClean="0"/>
          </a:p>
          <a:p>
            <a:pPr marL="342900" indent="-342900">
              <a:buAutoNum type="arabicPeriod"/>
            </a:pPr>
            <a:r>
              <a:rPr lang="en-US" altLang="ja-JP" sz="1400" dirty="0" err="1" smtClean="0"/>
              <a:t>edatos</a:t>
            </a:r>
            <a:r>
              <a:rPr lang="ja-JP" altLang="en-US" sz="1400" dirty="0" smtClean="0"/>
              <a:t>の最新版</a:t>
            </a:r>
            <a:endParaRPr lang="en-US" altLang="ja-JP" sz="1400" dirty="0" smtClean="0"/>
          </a:p>
          <a:p>
            <a:pPr marL="342900" indent="-342900">
              <a:buAutoNum type="arabicPeriod"/>
            </a:pPr>
            <a:r>
              <a:rPr lang="en-US" altLang="ja-JP" sz="1400" dirty="0" err="1" smtClean="0"/>
              <a:t>edatos</a:t>
            </a:r>
            <a:r>
              <a:rPr lang="ja-JP" altLang="en-US" sz="1400" dirty="0" smtClean="0"/>
              <a:t>の作成動画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camtasia</a:t>
            </a:r>
            <a:r>
              <a:rPr lang="en-US" altLang="ja-JP" sz="1400" dirty="0" smtClean="0"/>
              <a:t> </a:t>
            </a:r>
            <a:r>
              <a:rPr lang="ja-JP" altLang="en-US" sz="1400" dirty="0" smtClean="0"/>
              <a:t>のタイムラプス</a:t>
            </a:r>
            <a:endParaRPr lang="en-US" altLang="ja-JP" sz="1400" dirty="0"/>
          </a:p>
          <a:p>
            <a:pPr marL="342900" indent="-342900">
              <a:buAutoNum type="arabicPeriod"/>
            </a:pPr>
            <a:endParaRPr lang="en-US" altLang="ja-JP" sz="14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3706" y="232413"/>
            <a:ext cx="6191394" cy="584776"/>
          </a:xfrm>
          <a:prstGeom prst="rect">
            <a:avLst/>
          </a:prstGeom>
          <a:solidFill>
            <a:srgbClr val="000000"/>
          </a:solidFill>
          <a:ln w="57150" cmpd="thickThin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rgbClr val="FFFFFF"/>
                </a:solidFill>
              </a:rPr>
              <a:t>・サンプルプログラムの紹介</a:t>
            </a:r>
            <a:endParaRPr kumimoji="1" lang="ja-JP" alt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95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751416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細かい内容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151" y="1143000"/>
            <a:ext cx="6800850" cy="9140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ゲームで遊んで</a:t>
            </a:r>
            <a:r>
              <a:rPr lang="ja-JP" altLang="en-US" sz="2800" dirty="0" smtClean="0"/>
              <a:t>みよう（５分</a:t>
            </a:r>
            <a:r>
              <a:rPr lang="ja-JP" altLang="en-US" sz="2800" dirty="0" smtClean="0"/>
              <a:t>）</a:t>
            </a:r>
            <a:endParaRPr lang="en-US" altLang="ja-JP" sz="2800" dirty="0" smtClean="0"/>
          </a:p>
          <a:p>
            <a:pPr lvl="1">
              <a:buFont typeface="Arial"/>
              <a:buChar char="•"/>
            </a:pPr>
            <a:r>
              <a:rPr lang="ja-JP" altLang="en-US" dirty="0"/>
              <a:t>最初に本格シューティングゲームで遊ぶ．ソースも見る．でも難しい．体験入学は１時間しかない．では，簡単なやつは？</a:t>
            </a:r>
            <a:endParaRPr lang="en-US" altLang="ja-JP" dirty="0"/>
          </a:p>
          <a:p>
            <a:pPr lvl="1">
              <a:buFont typeface="Arial"/>
              <a:buChar char="•"/>
            </a:pPr>
            <a:r>
              <a:rPr lang="ja-JP" altLang="en-US" dirty="0"/>
              <a:t>最初にこれから作るゲームで遊ぶ．ソースをみる．これならできそう</a:t>
            </a:r>
            <a:r>
              <a:rPr lang="ja-JP" altLang="en-US" dirty="0" smtClean="0"/>
              <a:t>？</a:t>
            </a:r>
            <a:r>
              <a:rPr lang="ja-JP" altLang="en-US" dirty="0" smtClean="0"/>
              <a:t>難しそう？</a:t>
            </a:r>
            <a:r>
              <a:rPr lang="ja-JP" altLang="en-US" dirty="0" smtClean="0"/>
              <a:t>では</a:t>
            </a:r>
            <a:r>
              <a:rPr lang="ja-JP" altLang="en-US" dirty="0"/>
              <a:t>，１時間でここまでを理解してみよう</a:t>
            </a:r>
            <a:r>
              <a:rPr lang="ja-JP" altLang="en-US" dirty="0" smtClean="0"/>
              <a:t>！</a:t>
            </a:r>
            <a:endParaRPr lang="en-US" altLang="ja-JP" sz="28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プログラミングを体験しよう</a:t>
            </a:r>
            <a:r>
              <a:rPr lang="ja-JP" altLang="en-US" sz="2800" dirty="0" smtClean="0"/>
              <a:t>（１０分</a:t>
            </a:r>
            <a:r>
              <a:rPr lang="ja-JP" altLang="en-US" sz="2800" dirty="0"/>
              <a:t>）</a:t>
            </a:r>
            <a:endParaRPr lang="en-US" altLang="ja-JP" sz="2800" dirty="0"/>
          </a:p>
          <a:p>
            <a:pPr marL="914400" lvl="1" indent="-457200">
              <a:buFont typeface="Arial"/>
              <a:buChar char="•"/>
            </a:pPr>
            <a:r>
              <a:rPr lang="en-US" altLang="ja-JP" dirty="0" smtClean="0"/>
              <a:t>Processing</a:t>
            </a:r>
            <a:r>
              <a:rPr lang="ja-JP" altLang="en-US" dirty="0" smtClean="0"/>
              <a:t>の起動</a:t>
            </a:r>
            <a:endParaRPr lang="en-US" altLang="ja-JP" dirty="0" smtClean="0"/>
          </a:p>
          <a:p>
            <a:pPr marL="914400" lvl="1" indent="-457200">
              <a:buFont typeface="Arial"/>
              <a:buChar char="•"/>
            </a:pPr>
            <a:r>
              <a:rPr lang="ja-JP" altLang="en-US" dirty="0" smtClean="0"/>
              <a:t>四角形を表示</a:t>
            </a:r>
            <a:endParaRPr lang="en-US" altLang="ja-JP" dirty="0" smtClean="0"/>
          </a:p>
          <a:p>
            <a:pPr marL="914400" lvl="1" indent="-457200">
              <a:buFont typeface="Arial"/>
              <a:buChar char="•"/>
            </a:pPr>
            <a:r>
              <a:rPr lang="ja-JP" altLang="en-US" dirty="0"/>
              <a:t>座標系の説明</a:t>
            </a:r>
            <a:endParaRPr lang="en-US" altLang="ja-JP" dirty="0" smtClean="0"/>
          </a:p>
          <a:p>
            <a:pPr marL="914400" lvl="1" indent="-457200">
              <a:buFont typeface="Arial"/>
              <a:buChar char="•"/>
            </a:pPr>
            <a:r>
              <a:rPr lang="ja-JP" altLang="en-US" dirty="0" smtClean="0"/>
              <a:t>画像の表示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プログラミングに慣れよう（</a:t>
            </a:r>
            <a:r>
              <a:rPr lang="ja-JP" altLang="en-US" sz="2800" dirty="0" smtClean="0"/>
              <a:t>１５分</a:t>
            </a:r>
            <a:r>
              <a:rPr lang="ja-JP" altLang="en-US" sz="2800" dirty="0"/>
              <a:t>）</a:t>
            </a:r>
            <a:endParaRPr lang="en-US" altLang="ja-JP" sz="2800" dirty="0"/>
          </a:p>
          <a:p>
            <a:pPr marL="914400" lvl="1" indent="-457200">
              <a:buFont typeface="Arial"/>
              <a:buChar char="•"/>
            </a:pPr>
            <a:r>
              <a:rPr lang="ja-JP" altLang="en-US" dirty="0" smtClean="0"/>
              <a:t>変数の説明</a:t>
            </a:r>
            <a:endParaRPr lang="en-US" altLang="ja-JP" dirty="0"/>
          </a:p>
          <a:p>
            <a:pPr marL="914400" lvl="1" indent="-457200">
              <a:buFont typeface="Arial"/>
              <a:buChar char="•"/>
            </a:pPr>
            <a:r>
              <a:rPr lang="ja-JP" altLang="en-US" dirty="0" smtClean="0"/>
              <a:t>画像</a:t>
            </a:r>
            <a:r>
              <a:rPr lang="ja-JP" altLang="en-US" dirty="0"/>
              <a:t>を</a:t>
            </a:r>
            <a:r>
              <a:rPr lang="ja-JP" altLang="en-US" dirty="0" smtClean="0"/>
              <a:t>動かす</a:t>
            </a:r>
            <a:endParaRPr lang="en-US" altLang="ja-JP" dirty="0" smtClean="0"/>
          </a:p>
          <a:p>
            <a:pPr marL="914400" lvl="1" indent="-457200">
              <a:buFont typeface="Arial"/>
              <a:buChar char="•"/>
            </a:pPr>
            <a:r>
              <a:rPr lang="en-US" altLang="ja-JP" dirty="0" err="1" smtClean="0"/>
              <a:t>if</a:t>
            </a:r>
            <a:r>
              <a:rPr lang="en-US" altLang="en-US" dirty="0" err="1" smtClean="0"/>
              <a:t>文の説明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簡単シューティングゲームを作ってみよう</a:t>
            </a:r>
            <a:r>
              <a:rPr lang="ja-JP" altLang="en-US" sz="2800" dirty="0" smtClean="0"/>
              <a:t>（２０分</a:t>
            </a:r>
            <a:r>
              <a:rPr lang="ja-JP" altLang="en-US" sz="2800" dirty="0"/>
              <a:t>）</a:t>
            </a:r>
            <a:endParaRPr lang="en-US" altLang="ja-JP" sz="2800" dirty="0"/>
          </a:p>
          <a:p>
            <a:pPr marL="914400" lvl="1" indent="-457200">
              <a:buFont typeface="Arial"/>
              <a:buChar char="•"/>
            </a:pPr>
            <a:r>
              <a:rPr lang="ja-JP" altLang="en-US" dirty="0"/>
              <a:t>弾を</a:t>
            </a:r>
            <a:r>
              <a:rPr lang="ja-JP" altLang="en-US" dirty="0" smtClean="0"/>
              <a:t>打つ</a:t>
            </a:r>
            <a:endParaRPr lang="en-US" altLang="ja-JP" dirty="0"/>
          </a:p>
          <a:p>
            <a:pPr marL="914400" lvl="1" indent="-457200">
              <a:buFont typeface="Arial"/>
              <a:buChar char="•"/>
            </a:pPr>
            <a:r>
              <a:rPr lang="ja-JP" altLang="en-US" dirty="0" smtClean="0"/>
              <a:t>敵の出現</a:t>
            </a:r>
            <a:endParaRPr lang="en-US" altLang="ja-JP" dirty="0"/>
          </a:p>
          <a:p>
            <a:pPr marL="914400" lvl="1" indent="-457200">
              <a:buFont typeface="Arial"/>
              <a:buChar char="•"/>
            </a:pPr>
            <a:r>
              <a:rPr lang="ja-JP" altLang="en-US" dirty="0"/>
              <a:t>敵と弾の当たり</a:t>
            </a:r>
            <a:r>
              <a:rPr lang="ja-JP" altLang="en-US" dirty="0" smtClean="0"/>
              <a:t>判定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本格シューティングゲーム</a:t>
            </a:r>
            <a:r>
              <a:rPr lang="ja-JP" altLang="en-US" sz="2800" dirty="0" smtClean="0"/>
              <a:t>を改造</a:t>
            </a:r>
            <a:r>
              <a:rPr lang="ja-JP" altLang="en-US" sz="2800" dirty="0"/>
              <a:t>しよう</a:t>
            </a:r>
            <a:r>
              <a:rPr lang="ja-JP" altLang="en-US" sz="2800" dirty="0" smtClean="0"/>
              <a:t>（５分</a:t>
            </a:r>
            <a:r>
              <a:rPr lang="ja-JP" altLang="en-US" sz="2800" dirty="0"/>
              <a:t>）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sz="2800" dirty="0" smtClean="0"/>
              <a:t>付録</a:t>
            </a:r>
            <a:endParaRPr lang="en-US" altLang="ja-JP" sz="2800" dirty="0"/>
          </a:p>
          <a:p>
            <a:pPr marL="457200" indent="-457200">
              <a:buFont typeface="Arial"/>
              <a:buChar char="•"/>
            </a:pPr>
            <a:r>
              <a:rPr lang="en-US" altLang="ja-JP" sz="2800" dirty="0"/>
              <a:t>Processing</a:t>
            </a:r>
            <a:r>
              <a:rPr lang="ja-JP" altLang="en-US" sz="2800" dirty="0"/>
              <a:t>のインストール</a:t>
            </a:r>
            <a:r>
              <a:rPr lang="ja-JP" altLang="en-US" sz="2800" dirty="0" smtClean="0"/>
              <a:t>（５分</a:t>
            </a:r>
            <a:r>
              <a:rPr lang="ja-JP" altLang="en-US" sz="2800" dirty="0"/>
              <a:t>）</a:t>
            </a:r>
            <a:endParaRPr lang="en-US" altLang="ja-JP" sz="2800" dirty="0"/>
          </a:p>
          <a:p>
            <a:pPr marL="457200" indent="-457200">
              <a:buFont typeface="Arial"/>
              <a:buChar char="•"/>
            </a:pPr>
            <a:r>
              <a:rPr lang="ja-JP" altLang="en-US" sz="2800" dirty="0"/>
              <a:t>サンプルプログラムの紹介</a:t>
            </a:r>
            <a:endParaRPr lang="en-US" altLang="ja-JP" sz="2800" dirty="0"/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71566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メモ</a:t>
            </a:r>
            <a:r>
              <a:rPr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サンプルはそのまま起動．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問題を解かせる．</a:t>
            </a:r>
            <a:endParaRPr kumimoji="1" lang="en-US" altLang="ja-JP" dirty="0" smtClean="0"/>
          </a:p>
          <a:p>
            <a:r>
              <a:rPr lang="ja-JP" altLang="en-US" dirty="0" smtClean="0"/>
              <a:t>冊子の枚数．１冊１０枚．２０ページ．１００人だとすると１００人ｘ１０枚．１０００枚．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73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75141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151" y="1143000"/>
            <a:ext cx="6800850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ゲームで遊んで</a:t>
            </a:r>
            <a:r>
              <a:rPr lang="ja-JP" altLang="en-US" sz="2800" dirty="0" smtClean="0"/>
              <a:t>みよう（５分）</a:t>
            </a:r>
            <a:endParaRPr lang="en-US" altLang="ja-JP" sz="28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プログラミングを体験しよう</a:t>
            </a:r>
            <a:r>
              <a:rPr lang="ja-JP" altLang="en-US" sz="2800" dirty="0" smtClean="0"/>
              <a:t>（１０分</a:t>
            </a:r>
            <a:r>
              <a:rPr lang="ja-JP" altLang="en-US" sz="2800" dirty="0"/>
              <a:t>）</a:t>
            </a:r>
            <a:endParaRPr lang="en-US" altLang="ja-JP" sz="2800" dirty="0"/>
          </a:p>
          <a:p>
            <a:pPr marL="914400" lvl="1" indent="-457200">
              <a:buFont typeface="Arial"/>
              <a:buChar char="•"/>
            </a:pPr>
            <a:r>
              <a:rPr lang="en-US" altLang="ja-JP" dirty="0" smtClean="0"/>
              <a:t>Processing</a:t>
            </a:r>
            <a:r>
              <a:rPr lang="ja-JP" altLang="en-US" dirty="0" smtClean="0"/>
              <a:t>の起動</a:t>
            </a:r>
            <a:endParaRPr lang="en-US" altLang="ja-JP" dirty="0" smtClean="0"/>
          </a:p>
          <a:p>
            <a:pPr marL="914400" lvl="1" indent="-457200">
              <a:buFont typeface="Arial"/>
              <a:buChar char="•"/>
            </a:pPr>
            <a:r>
              <a:rPr lang="ja-JP" altLang="en-US" dirty="0" smtClean="0"/>
              <a:t>四角形を表示</a:t>
            </a:r>
            <a:endParaRPr lang="en-US" altLang="ja-JP" dirty="0" smtClean="0"/>
          </a:p>
          <a:p>
            <a:pPr marL="914400" lvl="1" indent="-457200">
              <a:buFont typeface="Arial"/>
              <a:buChar char="•"/>
            </a:pPr>
            <a:r>
              <a:rPr lang="ja-JP" altLang="en-US" dirty="0"/>
              <a:t>座標系の説明</a:t>
            </a:r>
            <a:endParaRPr lang="en-US" altLang="ja-JP" dirty="0" smtClean="0"/>
          </a:p>
          <a:p>
            <a:pPr marL="914400" lvl="1" indent="-457200">
              <a:buFont typeface="Arial"/>
              <a:buChar char="•"/>
            </a:pPr>
            <a:r>
              <a:rPr lang="ja-JP" altLang="en-US" dirty="0" smtClean="0"/>
              <a:t>変数の説明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プログラミングに慣れよう（</a:t>
            </a:r>
            <a:r>
              <a:rPr lang="ja-JP" altLang="en-US" sz="2800" dirty="0" smtClean="0"/>
              <a:t>１５分</a:t>
            </a:r>
            <a:r>
              <a:rPr lang="ja-JP" altLang="en-US" sz="2800" dirty="0"/>
              <a:t>）</a:t>
            </a:r>
            <a:endParaRPr lang="en-US" altLang="ja-JP" sz="2800" dirty="0"/>
          </a:p>
          <a:p>
            <a:pPr marL="914400" lvl="1" indent="-457200">
              <a:buFont typeface="Arial"/>
              <a:buChar char="•"/>
            </a:pPr>
            <a:r>
              <a:rPr lang="ja-JP" altLang="en-US" dirty="0" smtClean="0"/>
              <a:t>画像を表示</a:t>
            </a:r>
            <a:endParaRPr lang="en-US" altLang="ja-JP" dirty="0"/>
          </a:p>
          <a:p>
            <a:pPr marL="914400" lvl="1" indent="-457200">
              <a:buFont typeface="Arial"/>
              <a:buChar char="•"/>
            </a:pPr>
            <a:r>
              <a:rPr lang="ja-JP" altLang="en-US" dirty="0" smtClean="0"/>
              <a:t>画像</a:t>
            </a:r>
            <a:r>
              <a:rPr lang="ja-JP" altLang="en-US" dirty="0"/>
              <a:t>を</a:t>
            </a:r>
            <a:r>
              <a:rPr lang="ja-JP" altLang="en-US" dirty="0" smtClean="0"/>
              <a:t>動かす</a:t>
            </a:r>
            <a:endParaRPr lang="en-US" altLang="ja-JP" dirty="0" smtClean="0"/>
          </a:p>
          <a:p>
            <a:pPr marL="914400" lvl="1" indent="-457200">
              <a:buFont typeface="Arial"/>
              <a:buChar char="•"/>
            </a:pPr>
            <a:r>
              <a:rPr lang="en-US" altLang="ja-JP" dirty="0" err="1" smtClean="0"/>
              <a:t>if</a:t>
            </a:r>
            <a:r>
              <a:rPr lang="en-US" altLang="en-US" dirty="0" err="1" smtClean="0"/>
              <a:t>文の説明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簡単シューティングゲームを作ってみよう</a:t>
            </a:r>
            <a:r>
              <a:rPr lang="ja-JP" altLang="en-US" sz="2800" dirty="0" smtClean="0"/>
              <a:t>（２０分</a:t>
            </a:r>
            <a:r>
              <a:rPr lang="ja-JP" altLang="en-US" sz="2800" dirty="0"/>
              <a:t>）</a:t>
            </a:r>
            <a:endParaRPr lang="en-US" altLang="ja-JP" sz="2800" dirty="0"/>
          </a:p>
          <a:p>
            <a:pPr marL="914400" lvl="1" indent="-457200">
              <a:buFont typeface="Arial"/>
              <a:buChar char="•"/>
            </a:pPr>
            <a:r>
              <a:rPr lang="ja-JP" altLang="en-US" dirty="0"/>
              <a:t>弾を</a:t>
            </a:r>
            <a:r>
              <a:rPr lang="ja-JP" altLang="en-US" dirty="0" smtClean="0"/>
              <a:t>打つ</a:t>
            </a:r>
            <a:endParaRPr lang="en-US" altLang="ja-JP" dirty="0"/>
          </a:p>
          <a:p>
            <a:pPr marL="914400" lvl="1" indent="-457200">
              <a:buFont typeface="Arial"/>
              <a:buChar char="•"/>
            </a:pPr>
            <a:r>
              <a:rPr lang="ja-JP" altLang="en-US" dirty="0" smtClean="0"/>
              <a:t>敵の出現</a:t>
            </a:r>
            <a:endParaRPr lang="en-US" altLang="ja-JP" dirty="0"/>
          </a:p>
          <a:p>
            <a:pPr marL="914400" lvl="1" indent="-457200">
              <a:buFont typeface="Arial"/>
              <a:buChar char="•"/>
            </a:pPr>
            <a:r>
              <a:rPr lang="ja-JP" altLang="en-US" dirty="0"/>
              <a:t>敵と弾の当たり</a:t>
            </a:r>
            <a:r>
              <a:rPr lang="ja-JP" altLang="en-US" dirty="0" smtClean="0"/>
              <a:t>判定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本格シューティングゲーム</a:t>
            </a:r>
            <a:r>
              <a:rPr lang="ja-JP" altLang="en-US" sz="2800" dirty="0" smtClean="0"/>
              <a:t>を改造</a:t>
            </a:r>
            <a:r>
              <a:rPr lang="ja-JP" altLang="en-US" sz="2800" dirty="0"/>
              <a:t>しよう</a:t>
            </a:r>
            <a:r>
              <a:rPr lang="ja-JP" altLang="en-US" sz="2800" dirty="0" smtClean="0"/>
              <a:t>（５分</a:t>
            </a:r>
            <a:r>
              <a:rPr lang="ja-JP" altLang="en-US" sz="2800" dirty="0"/>
              <a:t>）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sz="2800" dirty="0" smtClean="0"/>
              <a:t>付録</a:t>
            </a:r>
            <a:endParaRPr lang="en-US" altLang="ja-JP" sz="2800" dirty="0"/>
          </a:p>
          <a:p>
            <a:pPr marL="457200" indent="-457200">
              <a:buFont typeface="Arial"/>
              <a:buChar char="•"/>
            </a:pPr>
            <a:r>
              <a:rPr lang="en-US" altLang="ja-JP" sz="2800" dirty="0"/>
              <a:t>Processing</a:t>
            </a:r>
            <a:r>
              <a:rPr lang="ja-JP" altLang="en-US" sz="2800" dirty="0"/>
              <a:t>のインストール</a:t>
            </a:r>
            <a:r>
              <a:rPr lang="ja-JP" altLang="en-US" sz="2800" dirty="0" smtClean="0"/>
              <a:t>（５分</a:t>
            </a:r>
            <a:r>
              <a:rPr lang="ja-JP" altLang="en-US" sz="2800" dirty="0"/>
              <a:t>）</a:t>
            </a:r>
            <a:endParaRPr lang="en-US" altLang="ja-JP" sz="2800" dirty="0"/>
          </a:p>
          <a:p>
            <a:pPr marL="457200" indent="-457200">
              <a:buFont typeface="Arial"/>
              <a:buChar char="•"/>
            </a:pPr>
            <a:r>
              <a:rPr lang="ja-JP" altLang="en-US" sz="2800" dirty="0"/>
              <a:t>サンプルプログラムの紹介</a:t>
            </a:r>
            <a:endParaRPr lang="en-US" altLang="ja-JP" sz="2800" dirty="0"/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415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3706" y="232413"/>
            <a:ext cx="6191394" cy="584776"/>
          </a:xfrm>
          <a:prstGeom prst="rect">
            <a:avLst/>
          </a:prstGeom>
          <a:solidFill>
            <a:schemeClr val="tx1"/>
          </a:solidFill>
          <a:ln w="57150" cmpd="thickThin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FFFF"/>
                </a:solidFill>
              </a:rPr>
              <a:t>1. </a:t>
            </a:r>
            <a:r>
              <a:rPr kumimoji="1" lang="ja-JP" altLang="en-US" sz="3200" dirty="0" smtClean="0">
                <a:solidFill>
                  <a:srgbClr val="FFFFFF"/>
                </a:solidFill>
              </a:rPr>
              <a:t>ゲームで遊んでみよう！</a:t>
            </a:r>
            <a:endParaRPr kumimoji="1" lang="ja-JP" altLang="en-US" sz="3200" dirty="0">
              <a:solidFill>
                <a:srgbClr val="FFFFFF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706" y="1106953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最初にこれから作るゲームで遊んでみよう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488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3706" y="1373446"/>
            <a:ext cx="28873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とにかく，まず動かしてみよう！</a:t>
            </a:r>
            <a:endParaRPr kumimoji="1" lang="en-US" altLang="ja-JP" sz="1600" dirty="0" smtClean="0"/>
          </a:p>
          <a:p>
            <a:r>
              <a:rPr lang="ja-JP" altLang="en-US" sz="1600" dirty="0"/>
              <a:t>デスクトップ上の次のアイコン</a:t>
            </a:r>
            <a:r>
              <a:rPr lang="ja-JP" altLang="en-US" sz="1600" dirty="0" smtClean="0"/>
              <a:t>を</a:t>
            </a:r>
            <a:endParaRPr lang="en-US" altLang="ja-JP" sz="1600" dirty="0" smtClean="0"/>
          </a:p>
          <a:p>
            <a:r>
              <a:rPr lang="ja-JP" altLang="en-US" sz="1600" dirty="0" smtClean="0"/>
              <a:t>ダブルクリック</a:t>
            </a:r>
            <a:r>
              <a:rPr lang="ja-JP" altLang="en-US" sz="1600" dirty="0"/>
              <a:t>してみよう．</a:t>
            </a:r>
            <a:endParaRPr lang="en-US" altLang="ja-JP" sz="1600" dirty="0"/>
          </a:p>
          <a:p>
            <a:endParaRPr kumimoji="1" lang="ja-JP" altLang="en-US" sz="1600" dirty="0"/>
          </a:p>
        </p:txBody>
      </p:sp>
      <p:pic>
        <p:nvPicPr>
          <p:cNvPr id="9" name="図 8" descr="Macintosh HD:private:var:folders:92:zx8qrz_559zdy23jg6x3fhxw0000gn:T:TemporaryItems:imgre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19" y="2296776"/>
            <a:ext cx="996018" cy="969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図 9" descr="Macintosh HD:Users:edatos:Desktop:スクリーンショット 2015-07-22 10.59.3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133" y="1490625"/>
            <a:ext cx="1889299" cy="269882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テキスト ボックス 10"/>
          <p:cNvSpPr txBox="1"/>
          <p:nvPr/>
        </p:nvSpPr>
        <p:spPr>
          <a:xfrm>
            <a:off x="323706" y="889814"/>
            <a:ext cx="6191394" cy="461665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Step2-1. Processing</a:t>
            </a:r>
            <a:r>
              <a:rPr kumimoji="1" lang="ja-JP" altLang="en-US" sz="2400" dirty="0" smtClean="0"/>
              <a:t>の起動</a:t>
            </a:r>
            <a:endParaRPr kumimoji="1" lang="ja-JP" altLang="en-US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773786" y="3222544"/>
            <a:ext cx="164660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Processing</a:t>
            </a:r>
            <a:r>
              <a:rPr lang="ja-JP" altLang="en-US" sz="1600" dirty="0" smtClean="0"/>
              <a:t>が</a:t>
            </a:r>
            <a:endParaRPr lang="en-US" altLang="ja-JP" sz="1600" dirty="0" smtClean="0"/>
          </a:p>
          <a:p>
            <a:r>
              <a:rPr lang="ja-JP" altLang="en-US" sz="1600" dirty="0" smtClean="0"/>
              <a:t>立ち上がります．</a:t>
            </a:r>
            <a:endParaRPr kumimoji="1" lang="en-US" altLang="ja-JP" sz="16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03200" y="4286126"/>
            <a:ext cx="6191394" cy="461665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Step2-2. </a:t>
            </a:r>
            <a:r>
              <a:rPr lang="ja-JP" altLang="en-US" sz="2400" dirty="0" smtClean="0"/>
              <a:t>四角形を表示</a:t>
            </a:r>
            <a:endParaRPr lang="en-US" altLang="ja-JP" sz="24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03201" y="4693558"/>
            <a:ext cx="6654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先ほど起動したウィンドウの</a:t>
            </a:r>
            <a:r>
              <a:rPr lang="ja-JP" altLang="en-US" sz="1600" dirty="0" smtClean="0"/>
              <a:t>入力</a:t>
            </a:r>
            <a:r>
              <a:rPr kumimoji="1" lang="ja-JP" altLang="en-US" sz="1600" dirty="0" smtClean="0"/>
              <a:t>部分</a:t>
            </a:r>
            <a:r>
              <a:rPr kumimoji="1" lang="en-US" altLang="ja-JP" sz="1600" dirty="0" smtClean="0"/>
              <a:t>①</a:t>
            </a:r>
            <a:r>
              <a:rPr kumimoji="1" lang="ja-JP" altLang="en-US" sz="1600" dirty="0" smtClean="0"/>
              <a:t>に次の</a:t>
            </a:r>
            <a:r>
              <a:rPr lang="ja-JP" altLang="en-US" sz="1600" dirty="0" smtClean="0"/>
              <a:t>プログラム</a:t>
            </a:r>
            <a:r>
              <a:rPr kumimoji="1" lang="ja-JP" altLang="en-US" sz="1600" dirty="0" smtClean="0"/>
              <a:t>を入力して，実行ボタン</a:t>
            </a:r>
            <a:r>
              <a:rPr lang="en-US" altLang="ja-JP" sz="1600" dirty="0" smtClean="0"/>
              <a:t>②</a:t>
            </a:r>
            <a:r>
              <a:rPr lang="ja-JP" altLang="en-US" sz="1600" dirty="0" smtClean="0"/>
              <a:t>を押してみよう．</a:t>
            </a:r>
            <a:endParaRPr kumimoji="1" lang="en-US" altLang="ja-JP" sz="1600" dirty="0" smtClean="0"/>
          </a:p>
        </p:txBody>
      </p:sp>
      <p:pic>
        <p:nvPicPr>
          <p:cNvPr id="16" name="図 15" descr="Macintosh HD:Users:edatos:Desktop:スクリーンショット 2015-07-22 11.05.53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837" y="5333795"/>
            <a:ext cx="4385957" cy="1360324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 cmpd="sng">
            <a:solidFill>
              <a:schemeClr val="tx1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  <p:sp>
        <p:nvSpPr>
          <p:cNvPr id="27" name="角丸四角形吹き出し 26"/>
          <p:cNvSpPr/>
          <p:nvPr/>
        </p:nvSpPr>
        <p:spPr>
          <a:xfrm>
            <a:off x="203200" y="5455993"/>
            <a:ext cx="1578119" cy="307118"/>
          </a:xfrm>
          <a:prstGeom prst="wedgeRoundRectCallout">
            <a:avLst>
              <a:gd name="adj1" fmla="val 80439"/>
              <a:gd name="adj2" fmla="val 23631"/>
              <a:gd name="adj3" fmla="val 16667"/>
            </a:avLst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②</a:t>
            </a:r>
            <a:r>
              <a:rPr kumimoji="1" lang="ja-JP" altLang="en-US" sz="1600" dirty="0" smtClean="0"/>
              <a:t>実行ボタン</a:t>
            </a:r>
            <a:endParaRPr kumimoji="1" lang="ja-JP" altLang="en-US" sz="1600" dirty="0"/>
          </a:p>
        </p:txBody>
      </p:sp>
      <p:sp>
        <p:nvSpPr>
          <p:cNvPr id="28" name="角丸四角形吹き出し 27"/>
          <p:cNvSpPr/>
          <p:nvPr/>
        </p:nvSpPr>
        <p:spPr>
          <a:xfrm>
            <a:off x="203200" y="6057900"/>
            <a:ext cx="1578119" cy="585419"/>
          </a:xfrm>
          <a:prstGeom prst="wedgeRoundRectCallout">
            <a:avLst>
              <a:gd name="adj1" fmla="val 93284"/>
              <a:gd name="adj2" fmla="val -19510"/>
              <a:gd name="adj3" fmla="val 16667"/>
            </a:avLst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①</a:t>
            </a:r>
            <a:r>
              <a:rPr lang="ja-JP" altLang="en-US" sz="1600" dirty="0" smtClean="0"/>
              <a:t>プログラムを書く</a:t>
            </a:r>
            <a:endParaRPr kumimoji="1" lang="ja-JP" altLang="en-US" sz="16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26676" y="6842602"/>
            <a:ext cx="572710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err="1"/>
              <a:t>r</a:t>
            </a:r>
            <a:r>
              <a:rPr kumimoji="1" lang="en-US" altLang="ja-JP" dirty="0" err="1" smtClean="0"/>
              <a:t>ect</a:t>
            </a:r>
            <a:r>
              <a:rPr kumimoji="1" lang="en-US" altLang="ja-JP" dirty="0" smtClean="0"/>
              <a:t>(10, 20, 30, 40);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03201" y="7382794"/>
            <a:ext cx="46970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すると，次のようなウィンドウが表示されます．</a:t>
            </a:r>
            <a:endParaRPr lang="en-US" altLang="ja-JP" sz="1600" dirty="0" smtClean="0"/>
          </a:p>
          <a:p>
            <a:r>
              <a:rPr lang="ja-JP" altLang="en-US" sz="1600" dirty="0" smtClean="0"/>
              <a:t>これで「初めてのプログラム」が完成しました．</a:t>
            </a:r>
            <a:endParaRPr kumimoji="1" lang="en-US" altLang="ja-JP" sz="1600" dirty="0" smtClean="0"/>
          </a:p>
        </p:txBody>
      </p:sp>
      <p:pic>
        <p:nvPicPr>
          <p:cNvPr id="19" name="図 18" descr="スクリーンショット 2015-07-22 12.07.3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636" y="7395494"/>
            <a:ext cx="1248143" cy="1462667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323706" y="232413"/>
            <a:ext cx="6191394" cy="584776"/>
          </a:xfrm>
          <a:prstGeom prst="rect">
            <a:avLst/>
          </a:prstGeom>
          <a:solidFill>
            <a:schemeClr val="tx1"/>
          </a:solidFill>
          <a:ln w="57150" cmpd="thickThin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rgbClr val="FFFFFF"/>
                </a:solidFill>
              </a:rPr>
              <a:t>２．プログラミングを体験してみよう</a:t>
            </a:r>
            <a:endParaRPr kumimoji="1" lang="ja-JP" alt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74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07630" y="199946"/>
            <a:ext cx="6191394" cy="461665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Step2-3</a:t>
            </a:r>
            <a:r>
              <a:rPr kumimoji="1" lang="en-US" altLang="ja-JP" sz="2400" dirty="0" smtClean="0"/>
              <a:t>. </a:t>
            </a:r>
            <a:r>
              <a:rPr kumimoji="1" lang="ja-JP" altLang="en-US" sz="2400" dirty="0" smtClean="0"/>
              <a:t>プログラムの意味を理解</a:t>
            </a:r>
            <a:r>
              <a:rPr lang="ja-JP" altLang="en-US" sz="2400" dirty="0" smtClean="0"/>
              <a:t>し</a:t>
            </a:r>
            <a:r>
              <a:rPr kumimoji="1" lang="ja-JP" altLang="en-US" sz="2400" dirty="0" smtClean="0"/>
              <a:t>よう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07630" y="658178"/>
            <a:ext cx="4071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/>
              <a:t>このプログラムの意味は次のようになります．</a:t>
            </a:r>
            <a:endParaRPr kumimoji="1" lang="en-US" altLang="ja-JP" sz="1600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68840" y="993727"/>
            <a:ext cx="572710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err="1"/>
              <a:t>r</a:t>
            </a:r>
            <a:r>
              <a:rPr kumimoji="1" lang="en-US" altLang="ja-JP" dirty="0" err="1" smtClean="0"/>
              <a:t>ect</a:t>
            </a:r>
            <a:r>
              <a:rPr kumimoji="1" lang="en-US" altLang="ja-JP" dirty="0" smtClean="0"/>
              <a:t>(10, 20, 30, 40);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68840" y="1363058"/>
            <a:ext cx="5727104" cy="644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68840" y="1462790"/>
            <a:ext cx="29746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err="1"/>
              <a:t>r</a:t>
            </a:r>
            <a:r>
              <a:rPr lang="en-US" altLang="ja-JP" sz="1600" dirty="0" err="1" smtClean="0"/>
              <a:t>ect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四角形の左上頂点の</a:t>
            </a:r>
            <a:r>
              <a:rPr lang="en-US" altLang="ja-JP" sz="1600" dirty="0" smtClean="0"/>
              <a:t>x</a:t>
            </a:r>
            <a:r>
              <a:rPr lang="ja-JP" altLang="en-US" sz="1600" dirty="0" smtClean="0"/>
              <a:t>座標</a:t>
            </a:r>
            <a:r>
              <a:rPr lang="en-US" altLang="ja-JP" sz="1600" dirty="0" smtClean="0"/>
              <a:t>,</a:t>
            </a:r>
          </a:p>
          <a:p>
            <a:r>
              <a:rPr lang="en-US" altLang="ja-JP" sz="1600" dirty="0" smtClean="0"/>
              <a:t>        </a:t>
            </a:r>
            <a:r>
              <a:rPr lang="ja-JP" altLang="en-US" sz="1600" dirty="0" smtClean="0"/>
              <a:t>四</a:t>
            </a:r>
            <a:r>
              <a:rPr lang="ja-JP" altLang="en-US" sz="1600" dirty="0"/>
              <a:t>角形の左上頂点</a:t>
            </a:r>
            <a:r>
              <a:rPr lang="ja-JP" altLang="en-US" sz="1600" dirty="0" smtClean="0"/>
              <a:t>の</a:t>
            </a:r>
            <a:r>
              <a:rPr lang="en-US" altLang="ja-JP" sz="1600" dirty="0" smtClean="0"/>
              <a:t>y</a:t>
            </a:r>
            <a:r>
              <a:rPr lang="ja-JP" altLang="en-US" sz="1600" dirty="0" smtClean="0"/>
              <a:t>座標</a:t>
            </a:r>
            <a:r>
              <a:rPr lang="en-US" altLang="ja-JP" sz="1600" dirty="0"/>
              <a:t>,</a:t>
            </a:r>
          </a:p>
          <a:p>
            <a:r>
              <a:rPr lang="en-US" altLang="ja-JP" sz="1600" dirty="0" smtClean="0"/>
              <a:t>        </a:t>
            </a:r>
            <a:r>
              <a:rPr lang="ja-JP" altLang="en-US" sz="1600" dirty="0" smtClean="0"/>
              <a:t>四</a:t>
            </a:r>
            <a:r>
              <a:rPr lang="ja-JP" altLang="en-US" sz="1600" dirty="0"/>
              <a:t>角形</a:t>
            </a:r>
            <a:r>
              <a:rPr lang="ja-JP" altLang="en-US" sz="1600" dirty="0" smtClean="0"/>
              <a:t>の横（</a:t>
            </a:r>
            <a:r>
              <a:rPr lang="en-US" altLang="ja-JP" sz="1600" dirty="0" smtClean="0"/>
              <a:t>x</a:t>
            </a:r>
            <a:r>
              <a:rPr lang="ja-JP" altLang="en-US" sz="1600" dirty="0" smtClean="0"/>
              <a:t>方向）の長さ</a:t>
            </a:r>
            <a:r>
              <a:rPr lang="en-US" altLang="ja-JP" sz="1600" dirty="0" smtClean="0"/>
              <a:t>,</a:t>
            </a:r>
            <a:endParaRPr lang="en-US" altLang="ja-JP" sz="1600" dirty="0"/>
          </a:p>
          <a:p>
            <a:r>
              <a:rPr lang="en-US" altLang="ja-JP" sz="1600" dirty="0" smtClean="0"/>
              <a:t>        </a:t>
            </a:r>
            <a:r>
              <a:rPr lang="ja-JP" altLang="en-US" sz="1600" dirty="0" smtClean="0"/>
              <a:t>四</a:t>
            </a:r>
            <a:r>
              <a:rPr lang="ja-JP" altLang="en-US" sz="1600" dirty="0"/>
              <a:t>角形</a:t>
            </a:r>
            <a:r>
              <a:rPr lang="ja-JP" altLang="en-US" sz="1600" dirty="0" smtClean="0"/>
              <a:t>の縦（</a:t>
            </a:r>
            <a:r>
              <a:rPr lang="en-US" altLang="ja-JP" sz="1600" dirty="0" smtClean="0"/>
              <a:t>y</a:t>
            </a:r>
            <a:r>
              <a:rPr lang="ja-JP" altLang="en-US" sz="1600" dirty="0" smtClean="0"/>
              <a:t>方向）の長さ</a:t>
            </a:r>
            <a:r>
              <a:rPr lang="en-US" altLang="ja-JP" sz="1600" dirty="0" smtClean="0"/>
              <a:t>);</a:t>
            </a:r>
            <a:endParaRPr lang="en-US" altLang="ja-JP" sz="16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48532" y="7164062"/>
            <a:ext cx="31741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y</a:t>
            </a:r>
            <a:r>
              <a:rPr lang="ja-JP" altLang="en-US" sz="1600" dirty="0" smtClean="0"/>
              <a:t>軸は正負の向きが違うので注意．</a:t>
            </a:r>
            <a:endParaRPr lang="en-US" altLang="ja-JP" sz="1600" dirty="0" smtClean="0"/>
          </a:p>
          <a:p>
            <a:r>
              <a:rPr lang="ja-JP" altLang="en-US" sz="1600" dirty="0" smtClean="0"/>
              <a:t>下方向がプラスになります</a:t>
            </a:r>
            <a:endParaRPr kumimoji="1" lang="ja-JP" altLang="en-US" sz="1600" dirty="0"/>
          </a:p>
        </p:txBody>
      </p:sp>
      <p:pic>
        <p:nvPicPr>
          <p:cNvPr id="2" name="図 1" descr="スクリーンショット 2015-07-23 17.31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196" y="2678215"/>
            <a:ext cx="3478784" cy="4076700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978166" y="3346251"/>
            <a:ext cx="113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原点</a:t>
            </a:r>
            <a:r>
              <a:rPr kumimoji="1" lang="en-US" altLang="ja-JP" dirty="0" smtClean="0"/>
              <a:t>(0, 0)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389246" y="3840804"/>
            <a:ext cx="136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座標</a:t>
            </a:r>
            <a:r>
              <a:rPr kumimoji="1" lang="en-US" altLang="ja-JP" dirty="0" smtClean="0"/>
              <a:t>(</a:t>
            </a:r>
            <a:r>
              <a:rPr lang="en-US" altLang="ja-JP" dirty="0"/>
              <a:t>1</a:t>
            </a:r>
            <a:r>
              <a:rPr kumimoji="1" lang="en-US" altLang="ja-JP" dirty="0" smtClean="0"/>
              <a:t>0, </a:t>
            </a:r>
            <a:r>
              <a:rPr lang="en-US" altLang="ja-JP" dirty="0" smtClean="0"/>
              <a:t>2</a:t>
            </a:r>
            <a:r>
              <a:rPr kumimoji="1" lang="en-US" altLang="ja-JP" dirty="0" smtClean="0"/>
              <a:t>0)</a:t>
            </a:r>
            <a:endParaRPr kumimoji="1" lang="ja-JP" altLang="en-US" dirty="0"/>
          </a:p>
        </p:txBody>
      </p:sp>
      <p:cxnSp>
        <p:nvCxnSpPr>
          <p:cNvPr id="72" name="直線矢印コネクタ 71"/>
          <p:cNvCxnSpPr>
            <a:endCxn id="74" idx="1"/>
          </p:cNvCxnSpPr>
          <p:nvPr/>
        </p:nvCxnSpPr>
        <p:spPr>
          <a:xfrm flipV="1">
            <a:off x="2070153" y="3668672"/>
            <a:ext cx="3307239" cy="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/>
          <p:nvPr/>
        </p:nvCxnSpPr>
        <p:spPr>
          <a:xfrm>
            <a:off x="2070153" y="3668672"/>
            <a:ext cx="0" cy="32294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377392" y="3468617"/>
            <a:ext cx="552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x</a:t>
            </a:r>
            <a:r>
              <a:rPr kumimoji="1" lang="ja-JP" altLang="en-US" sz="2000" dirty="0" smtClean="0"/>
              <a:t>軸</a:t>
            </a:r>
            <a:endParaRPr kumimoji="1" lang="ja-JP" altLang="en-US" sz="2000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791533" y="6825789"/>
            <a:ext cx="55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y</a:t>
            </a:r>
            <a:r>
              <a:rPr kumimoji="1" lang="ja-JP" altLang="en-US" sz="2000" dirty="0" smtClean="0"/>
              <a:t>軸</a:t>
            </a:r>
            <a:endParaRPr kumimoji="1" lang="ja-JP" altLang="en-US" sz="20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2146822" y="321519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10</a:t>
            </a:r>
            <a:endParaRPr kumimoji="1" lang="ja-JP" altLang="en-US" dirty="0"/>
          </a:p>
        </p:txBody>
      </p:sp>
      <p:cxnSp>
        <p:nvCxnSpPr>
          <p:cNvPr id="77" name="直線矢印コネクタ 76"/>
          <p:cNvCxnSpPr/>
          <p:nvPr/>
        </p:nvCxnSpPr>
        <p:spPr>
          <a:xfrm flipV="1">
            <a:off x="2358101" y="3694078"/>
            <a:ext cx="0" cy="516058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/>
          <p:nvPr/>
        </p:nvCxnSpPr>
        <p:spPr>
          <a:xfrm>
            <a:off x="2070153" y="4210136"/>
            <a:ext cx="300043" cy="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 flipV="1">
            <a:off x="2359253" y="3535549"/>
            <a:ext cx="0" cy="13850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1621486" y="400239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20</a:t>
            </a:r>
            <a:endParaRPr kumimoji="1" lang="ja-JP" altLang="en-US" dirty="0"/>
          </a:p>
        </p:txBody>
      </p:sp>
      <p:cxnSp>
        <p:nvCxnSpPr>
          <p:cNvPr id="81" name="直線矢印コネクタ 80"/>
          <p:cNvCxnSpPr/>
          <p:nvPr/>
        </p:nvCxnSpPr>
        <p:spPr>
          <a:xfrm>
            <a:off x="1988143" y="4210136"/>
            <a:ext cx="82010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2824112" y="4523542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595588" y="499221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30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07630" y="8099346"/>
            <a:ext cx="6191394" cy="646331"/>
          </a:xfrm>
          <a:prstGeom prst="rect">
            <a:avLst/>
          </a:prstGeom>
          <a:noFill/>
          <a:ln w="38100" cmpd="sng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問題</a:t>
            </a:r>
            <a:r>
              <a:rPr lang="en-US" altLang="ja-JP" dirty="0" smtClean="0"/>
              <a:t>2-1</a:t>
            </a:r>
            <a:r>
              <a:rPr lang="ja-JP" altLang="en-US" dirty="0" smtClean="0"/>
              <a:t>　座標</a:t>
            </a:r>
            <a:r>
              <a:rPr lang="en-US" altLang="ja-JP" dirty="0" smtClean="0"/>
              <a:t>(25, 50)</a:t>
            </a:r>
            <a:r>
              <a:rPr lang="ja-JP" altLang="en-US" dirty="0" smtClean="0"/>
              <a:t>に，横が</a:t>
            </a:r>
            <a:r>
              <a:rPr lang="en-US" altLang="ja-JP" dirty="0" smtClean="0"/>
              <a:t>100</a:t>
            </a:r>
            <a:r>
              <a:rPr lang="ja-JP" altLang="en-US" dirty="0" smtClean="0"/>
              <a:t>，縦が</a:t>
            </a:r>
            <a:r>
              <a:rPr lang="en-US" altLang="ja-JP" dirty="0" smtClean="0"/>
              <a:t>5</a:t>
            </a:r>
            <a:r>
              <a:rPr lang="ja-JP" altLang="en-US" dirty="0" smtClean="0"/>
              <a:t>の長方形を描いてみよう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207630" y="8755235"/>
            <a:ext cx="13782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i="1" dirty="0" smtClean="0"/>
              <a:t>解答は</a:t>
            </a:r>
            <a:r>
              <a:rPr lang="en-US" altLang="ja-JP" sz="1200" i="1" dirty="0" smtClean="0"/>
              <a:t>answer2_1</a:t>
            </a:r>
            <a:endParaRPr lang="ja-JP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01934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07630" y="199946"/>
            <a:ext cx="6191394" cy="461665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Step2</a:t>
            </a:r>
            <a:r>
              <a:rPr kumimoji="1" lang="en-US" altLang="ja-JP" sz="2400" dirty="0" smtClean="0"/>
              <a:t>-</a:t>
            </a:r>
            <a:r>
              <a:rPr lang="en-US" altLang="ja-JP" sz="2400" dirty="0"/>
              <a:t>4</a:t>
            </a:r>
            <a:r>
              <a:rPr kumimoji="1" lang="en-US" altLang="ja-JP" sz="2400" dirty="0" smtClean="0"/>
              <a:t>. </a:t>
            </a:r>
            <a:r>
              <a:rPr kumimoji="1" lang="ja-JP" altLang="en-US" sz="2400" dirty="0" smtClean="0"/>
              <a:t>変数を使えるようになろう</a:t>
            </a:r>
            <a:endParaRPr kumimoji="1" lang="ja-JP" altLang="en-US" sz="2400" dirty="0"/>
          </a:p>
        </p:txBody>
      </p:sp>
      <p:sp>
        <p:nvSpPr>
          <p:cNvPr id="30" name="正方形/長方形 29"/>
          <p:cNvSpPr/>
          <p:nvPr/>
        </p:nvSpPr>
        <p:spPr>
          <a:xfrm>
            <a:off x="568840" y="1919339"/>
            <a:ext cx="5727104" cy="5874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06940" y="2059690"/>
            <a:ext cx="1057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int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len</a:t>
            </a:r>
            <a:r>
              <a:rPr lang="en-US" altLang="ja-JP" sz="2400" dirty="0" smtClean="0"/>
              <a:t>;</a:t>
            </a:r>
            <a:endParaRPr lang="en-US" altLang="ja-JP" sz="24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239615" y="2061170"/>
            <a:ext cx="4051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この１行で，プログラム内部に数値を格納できる箱ができる</a:t>
            </a:r>
            <a:r>
              <a:rPr lang="ja-JP" altLang="en-US" sz="1600" dirty="0" smtClean="0"/>
              <a:t>．</a:t>
            </a:r>
            <a:r>
              <a:rPr lang="ja-JP" altLang="en-US" sz="1600" dirty="0" smtClean="0"/>
              <a:t>変数の</a:t>
            </a:r>
            <a:r>
              <a:rPr lang="ja-JP" altLang="en-US" sz="1600" dirty="0" smtClean="0"/>
              <a:t>名前は自分で決めることができる．</a:t>
            </a:r>
            <a:endParaRPr lang="en-US" altLang="ja-JP" sz="1600" dirty="0"/>
          </a:p>
        </p:txBody>
      </p:sp>
      <p:sp>
        <p:nvSpPr>
          <p:cNvPr id="33" name="直方体 32"/>
          <p:cNvSpPr/>
          <p:nvPr/>
        </p:nvSpPr>
        <p:spPr>
          <a:xfrm>
            <a:off x="2667000" y="2984500"/>
            <a:ext cx="1397000" cy="7874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len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6940" y="3829344"/>
            <a:ext cx="125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len</a:t>
            </a:r>
            <a:r>
              <a:rPr lang="en-US" altLang="ja-JP" sz="2400" dirty="0" smtClean="0"/>
              <a:t> </a:t>
            </a:r>
            <a:r>
              <a:rPr lang="en-US" altLang="ja-JP" sz="2400" dirty="0" smtClean="0"/>
              <a:t>= </a:t>
            </a:r>
            <a:r>
              <a:rPr lang="en-US" altLang="ja-JP" sz="2400" dirty="0" smtClean="0"/>
              <a:t>50</a:t>
            </a:r>
            <a:r>
              <a:rPr lang="en-US" altLang="ja-JP" sz="2400" dirty="0" smtClean="0"/>
              <a:t>;</a:t>
            </a:r>
            <a:endParaRPr lang="en-US" altLang="ja-JP" sz="24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369178" y="3921677"/>
            <a:ext cx="40518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この１行で，変数に数値を格納する</a:t>
            </a:r>
            <a:r>
              <a:rPr lang="ja-JP" altLang="en-US" sz="1600" dirty="0" smtClean="0"/>
              <a:t>．</a:t>
            </a:r>
            <a:r>
              <a:rPr lang="en-US" altLang="ja-JP" sz="1600" dirty="0" smtClean="0"/>
              <a:t>“=”</a:t>
            </a:r>
            <a:r>
              <a:rPr lang="ja-JP" altLang="en-US" sz="1600" dirty="0" smtClean="0"/>
              <a:t>の記号は数学の等号ではなく，</a:t>
            </a:r>
            <a:endParaRPr lang="en-US" altLang="ja-JP" sz="1600" dirty="0" smtClean="0"/>
          </a:p>
          <a:p>
            <a:r>
              <a:rPr lang="ja-JP" altLang="en-US" sz="1600" dirty="0" smtClean="0"/>
              <a:t>値を代入する意味である．</a:t>
            </a:r>
            <a:r>
              <a:rPr lang="en-US" altLang="ja-JP" sz="1600" dirty="0"/>
              <a:t>“←”</a:t>
            </a:r>
            <a:r>
              <a:rPr lang="ja-JP" altLang="en-US" sz="1600" dirty="0"/>
              <a:t>の</a:t>
            </a:r>
            <a:r>
              <a:rPr lang="ja-JP" altLang="en-US" sz="1600" dirty="0" smtClean="0"/>
              <a:t>矢印</a:t>
            </a:r>
            <a:r>
              <a:rPr lang="ja-JP" altLang="en-US" sz="1600" dirty="0" smtClean="0"/>
              <a:t>だと思うと良い．</a:t>
            </a:r>
            <a:endParaRPr lang="en-US" altLang="ja-JP" sz="1600" dirty="0"/>
          </a:p>
        </p:txBody>
      </p:sp>
      <p:sp>
        <p:nvSpPr>
          <p:cNvPr id="37" name="直方体 36"/>
          <p:cNvSpPr/>
          <p:nvPr/>
        </p:nvSpPr>
        <p:spPr>
          <a:xfrm>
            <a:off x="2667000" y="5256433"/>
            <a:ext cx="1397000" cy="7874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len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293527" y="4778635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50</a:t>
            </a:r>
            <a:endParaRPr lang="en-US" altLang="ja-JP" sz="28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06940" y="6273689"/>
            <a:ext cx="2781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rect</a:t>
            </a:r>
            <a:r>
              <a:rPr lang="en-US" altLang="ja-JP" sz="2400" dirty="0" smtClean="0"/>
              <a:t>(10, 20, </a:t>
            </a:r>
            <a:r>
              <a:rPr lang="en-US" altLang="ja-JP" sz="2400" dirty="0" err="1" smtClean="0"/>
              <a:t>len</a:t>
            </a:r>
            <a:r>
              <a:rPr lang="en-US" altLang="ja-JP" sz="2400" dirty="0" smtClean="0"/>
              <a:t>, </a:t>
            </a:r>
            <a:r>
              <a:rPr lang="en-US" altLang="ja-JP" sz="2400" dirty="0" err="1" smtClean="0"/>
              <a:t>len</a:t>
            </a:r>
            <a:r>
              <a:rPr lang="en-US" altLang="ja-JP" sz="2400" dirty="0" smtClean="0"/>
              <a:t>)</a:t>
            </a:r>
            <a:r>
              <a:rPr lang="en-US" altLang="ja-JP" sz="2400" dirty="0" smtClean="0"/>
              <a:t>;</a:t>
            </a:r>
            <a:endParaRPr lang="en-US" altLang="ja-JP" sz="24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548821" y="6432675"/>
            <a:ext cx="2597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変数</a:t>
            </a:r>
            <a:r>
              <a:rPr lang="en-US" altLang="ja-JP" sz="1600" dirty="0" err="1" smtClean="0"/>
              <a:t>len</a:t>
            </a:r>
            <a:r>
              <a:rPr lang="ja-JP" altLang="en-US" sz="1600" dirty="0" smtClean="0"/>
              <a:t>には</a:t>
            </a:r>
            <a:r>
              <a:rPr lang="en-US" altLang="ja-JP" sz="1600" dirty="0" smtClean="0"/>
              <a:t>50</a:t>
            </a:r>
            <a:r>
              <a:rPr lang="ja-JP" altLang="en-US" sz="1600" dirty="0" smtClean="0"/>
              <a:t>が</a:t>
            </a:r>
            <a:r>
              <a:rPr lang="ja-JP" altLang="en-US" sz="1600" dirty="0" smtClean="0"/>
              <a:t>入って</a:t>
            </a:r>
            <a:r>
              <a:rPr lang="ja-JP" altLang="en-US" sz="1600" dirty="0" smtClean="0"/>
              <a:t>い</a:t>
            </a:r>
            <a:r>
              <a:rPr lang="ja-JP" altLang="en-US" sz="1600" dirty="0" smtClean="0"/>
              <a:t>て，呼び出して</a:t>
            </a:r>
            <a:r>
              <a:rPr lang="ja-JP" altLang="en-US" sz="1600" dirty="0" smtClean="0"/>
              <a:t>何度</a:t>
            </a:r>
            <a:r>
              <a:rPr lang="ja-JP" altLang="en-US" sz="1600" dirty="0" smtClean="0"/>
              <a:t>でも使うことができる．</a:t>
            </a:r>
            <a:endParaRPr lang="en-US" altLang="ja-JP" sz="1600" dirty="0"/>
          </a:p>
        </p:txBody>
      </p:sp>
      <p:sp>
        <p:nvSpPr>
          <p:cNvPr id="44" name="左矢印 43"/>
          <p:cNvSpPr/>
          <p:nvPr/>
        </p:nvSpPr>
        <p:spPr>
          <a:xfrm rot="19751953">
            <a:off x="3351677" y="5016104"/>
            <a:ext cx="965200" cy="571500"/>
          </a:xfrm>
          <a:prstGeom prst="leftArrow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07630" y="658178"/>
            <a:ext cx="5209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/>
              <a:t>好きな名前の</a:t>
            </a:r>
            <a:r>
              <a:rPr lang="ja-JP" altLang="en-US" sz="1600" dirty="0" smtClean="0"/>
              <a:t>変数を</a:t>
            </a:r>
            <a:r>
              <a:rPr lang="ja-JP" altLang="en-US" sz="1600" dirty="0" smtClean="0"/>
              <a:t>作って，数値を格納することができる．</a:t>
            </a:r>
            <a:endParaRPr lang="ja-JP" altLang="en-US" sz="16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68840" y="993727"/>
            <a:ext cx="572710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err="1"/>
              <a:t>int</a:t>
            </a:r>
            <a:r>
              <a:rPr lang="en-US" altLang="ja-JP" dirty="0"/>
              <a:t> </a:t>
            </a:r>
            <a:r>
              <a:rPr lang="en-US" altLang="ja-JP" dirty="0" err="1" smtClean="0"/>
              <a:t>len</a:t>
            </a:r>
            <a:r>
              <a:rPr lang="en-US" altLang="ja-JP" dirty="0" smtClean="0"/>
              <a:t>;</a:t>
            </a:r>
            <a:endParaRPr lang="en-US" altLang="ja-JP" dirty="0"/>
          </a:p>
          <a:p>
            <a:r>
              <a:rPr lang="en-US" altLang="ja-JP" dirty="0" err="1" smtClean="0"/>
              <a:t>len</a:t>
            </a:r>
            <a:r>
              <a:rPr lang="en-US" altLang="ja-JP" dirty="0" smtClean="0"/>
              <a:t> </a:t>
            </a:r>
            <a:r>
              <a:rPr lang="en-US" altLang="ja-JP" dirty="0"/>
              <a:t>= 50;</a:t>
            </a:r>
          </a:p>
          <a:p>
            <a:r>
              <a:rPr lang="en-US" altLang="ja-JP" dirty="0" err="1"/>
              <a:t>rect</a:t>
            </a:r>
            <a:r>
              <a:rPr lang="en-US" altLang="ja-JP" dirty="0"/>
              <a:t>(10</a:t>
            </a:r>
            <a:r>
              <a:rPr lang="en-US" altLang="ja-JP" dirty="0" smtClean="0"/>
              <a:t>, 20, </a:t>
            </a:r>
            <a:r>
              <a:rPr lang="en-US" altLang="ja-JP" dirty="0" err="1" smtClean="0"/>
              <a:t>len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len</a:t>
            </a:r>
            <a:r>
              <a:rPr lang="en-US" altLang="ja-JP" dirty="0" smtClean="0"/>
              <a:t>)</a:t>
            </a:r>
            <a:r>
              <a:rPr lang="en-US" altLang="ja-JP" dirty="0"/>
              <a:t>;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07630" y="8213646"/>
            <a:ext cx="6191394" cy="369332"/>
          </a:xfrm>
          <a:prstGeom prst="rect">
            <a:avLst/>
          </a:prstGeom>
          <a:noFill/>
          <a:ln w="38100" cmpd="sng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問題</a:t>
            </a:r>
            <a:r>
              <a:rPr lang="en-US" altLang="ja-JP" dirty="0" smtClean="0"/>
              <a:t>2-2</a:t>
            </a:r>
            <a:r>
              <a:rPr lang="ja-JP" altLang="en-US" dirty="0" smtClean="0"/>
              <a:t>　座標</a:t>
            </a:r>
            <a:r>
              <a:rPr lang="en-US" altLang="ja-JP" dirty="0" smtClean="0"/>
              <a:t>(50, 10)</a:t>
            </a:r>
            <a:r>
              <a:rPr lang="ja-JP" altLang="en-US" dirty="0" smtClean="0"/>
              <a:t>に，</a:t>
            </a:r>
            <a:r>
              <a:rPr lang="en-US" altLang="ja-JP" dirty="0" smtClean="0"/>
              <a:t>1</a:t>
            </a:r>
            <a:r>
              <a:rPr lang="en-US" altLang="en-US" dirty="0" smtClean="0"/>
              <a:t>辺が100の正</a:t>
            </a:r>
            <a:r>
              <a:rPr lang="ja-JP" altLang="en-US" dirty="0" smtClean="0"/>
              <a:t>方形を描いてみよう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207630" y="8598212"/>
            <a:ext cx="13782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i="1" dirty="0" smtClean="0"/>
              <a:t>解答は</a:t>
            </a:r>
            <a:r>
              <a:rPr lang="en-US" altLang="ja-JP" sz="1200" i="1" dirty="0" smtClean="0"/>
              <a:t>answer2_2</a:t>
            </a:r>
            <a:endParaRPr lang="ja-JP" altLang="en-US" sz="1200" i="1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794230" y="7138174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50</a:t>
            </a:r>
            <a:endParaRPr lang="en-US" altLang="ja-JP" sz="2800" dirty="0"/>
          </a:p>
        </p:txBody>
      </p:sp>
      <p:sp>
        <p:nvSpPr>
          <p:cNvPr id="50" name="左矢印 49"/>
          <p:cNvSpPr/>
          <p:nvPr/>
        </p:nvSpPr>
        <p:spPr>
          <a:xfrm rot="5400000">
            <a:off x="2172558" y="6802411"/>
            <a:ext cx="492566" cy="358452"/>
          </a:xfrm>
          <a:prstGeom prst="leftArrow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左矢印 51"/>
          <p:cNvSpPr/>
          <p:nvPr/>
        </p:nvSpPr>
        <p:spPr>
          <a:xfrm rot="5400000">
            <a:off x="2816073" y="6802411"/>
            <a:ext cx="492566" cy="358452"/>
          </a:xfrm>
          <a:prstGeom prst="leftArrow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143752" y="7153719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50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62253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3200" y="202739"/>
            <a:ext cx="6191394" cy="461665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Step2</a:t>
            </a:r>
            <a:r>
              <a:rPr kumimoji="1" lang="en-US" altLang="ja-JP" sz="2400" dirty="0" smtClean="0"/>
              <a:t>-5. </a:t>
            </a:r>
            <a:r>
              <a:rPr lang="ja-JP" altLang="en-US" sz="2400" dirty="0" smtClean="0"/>
              <a:t>画面</a:t>
            </a:r>
            <a:r>
              <a:rPr lang="ja-JP" altLang="en-US" sz="2400" dirty="0"/>
              <a:t>のサイズを変えよう</a:t>
            </a:r>
            <a:endParaRPr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64410" y="755730"/>
            <a:ext cx="572710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altLang="ja-JP" dirty="0"/>
              <a:t>size(</a:t>
            </a:r>
            <a:r>
              <a:rPr lang="fr-FR" altLang="ja-JP" dirty="0" smtClean="0"/>
              <a:t>400, 600</a:t>
            </a:r>
            <a:r>
              <a:rPr lang="fr-FR" altLang="ja-JP" dirty="0"/>
              <a:t>);</a:t>
            </a:r>
          </a:p>
          <a:p>
            <a:r>
              <a:rPr lang="fr-FR" altLang="ja-JP" dirty="0" err="1"/>
              <a:t>int</a:t>
            </a:r>
            <a:r>
              <a:rPr lang="fr-FR" altLang="ja-JP" dirty="0"/>
              <a:t> </a:t>
            </a:r>
            <a:r>
              <a:rPr lang="fr-FR" altLang="ja-JP" dirty="0" err="1"/>
              <a:t>len</a:t>
            </a:r>
            <a:r>
              <a:rPr lang="fr-FR" altLang="ja-JP" dirty="0"/>
              <a:t>;</a:t>
            </a:r>
          </a:p>
          <a:p>
            <a:r>
              <a:rPr lang="fr-FR" altLang="ja-JP" dirty="0" err="1"/>
              <a:t>len</a:t>
            </a:r>
            <a:r>
              <a:rPr lang="fr-FR" altLang="ja-JP" dirty="0"/>
              <a:t> = </a:t>
            </a:r>
            <a:r>
              <a:rPr lang="fr-FR" altLang="ja-JP" dirty="0" smtClean="0"/>
              <a:t>100</a:t>
            </a:r>
            <a:r>
              <a:rPr lang="fr-FR" altLang="ja-JP" dirty="0"/>
              <a:t>;</a:t>
            </a:r>
          </a:p>
          <a:p>
            <a:r>
              <a:rPr lang="fr-FR" altLang="ja-JP" dirty="0" err="1"/>
              <a:t>rect</a:t>
            </a:r>
            <a:r>
              <a:rPr lang="fr-FR" altLang="ja-JP" dirty="0" smtClean="0"/>
              <a:t>(50, 10, </a:t>
            </a:r>
            <a:r>
              <a:rPr lang="fr-FR" altLang="ja-JP" dirty="0" err="1"/>
              <a:t>len</a:t>
            </a:r>
            <a:r>
              <a:rPr lang="fr-FR" altLang="ja-JP" dirty="0"/>
              <a:t>, </a:t>
            </a:r>
            <a:r>
              <a:rPr lang="fr-FR" altLang="ja-JP" dirty="0" err="1"/>
              <a:t>len</a:t>
            </a:r>
            <a:r>
              <a:rPr lang="fr-FR" altLang="ja-JP" dirty="0"/>
              <a:t>);</a:t>
            </a:r>
            <a:endParaRPr lang="fr-FR" altLang="ja-JP" dirty="0"/>
          </a:p>
        </p:txBody>
      </p:sp>
      <p:sp>
        <p:nvSpPr>
          <p:cNvPr id="12" name="正方形/長方形 11"/>
          <p:cNvSpPr/>
          <p:nvPr/>
        </p:nvSpPr>
        <p:spPr>
          <a:xfrm>
            <a:off x="564410" y="1956059"/>
            <a:ext cx="5727104" cy="1599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07630" y="8213646"/>
            <a:ext cx="6191394" cy="369332"/>
          </a:xfrm>
          <a:prstGeom prst="rect">
            <a:avLst/>
          </a:prstGeom>
          <a:noFill/>
          <a:ln w="38100" cmpd="sng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問題</a:t>
            </a:r>
            <a:r>
              <a:rPr lang="en-US" altLang="ja-JP" dirty="0" smtClean="0"/>
              <a:t>2-3</a:t>
            </a:r>
            <a:r>
              <a:rPr lang="ja-JP" altLang="en-US" dirty="0" smtClean="0"/>
              <a:t>　座標</a:t>
            </a:r>
            <a:r>
              <a:rPr lang="en-US" altLang="ja-JP" dirty="0" smtClean="0"/>
              <a:t>(10, </a:t>
            </a:r>
            <a:r>
              <a:rPr lang="en-US" altLang="ja-JP" dirty="0"/>
              <a:t>2</a:t>
            </a:r>
            <a:r>
              <a:rPr lang="en-US" altLang="ja-JP" dirty="0" smtClean="0"/>
              <a:t>0)</a:t>
            </a:r>
            <a:r>
              <a:rPr lang="ja-JP" altLang="en-US" dirty="0" smtClean="0"/>
              <a:t>に，自機を表示してみよう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07630" y="8598212"/>
            <a:ext cx="13782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i="1" dirty="0" smtClean="0"/>
              <a:t>解答は</a:t>
            </a:r>
            <a:r>
              <a:rPr lang="en-US" altLang="ja-JP" sz="1200" i="1" dirty="0" smtClean="0"/>
              <a:t>answer2_3</a:t>
            </a:r>
            <a:endParaRPr lang="ja-JP" altLang="en-US" sz="1200" i="1" dirty="0"/>
          </a:p>
        </p:txBody>
      </p:sp>
      <p:sp>
        <p:nvSpPr>
          <p:cNvPr id="3" name="正方形/長方形 2"/>
          <p:cNvSpPr/>
          <p:nvPr/>
        </p:nvSpPr>
        <p:spPr>
          <a:xfrm>
            <a:off x="653552" y="2101334"/>
            <a:ext cx="2001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ja-JP" sz="2400" dirty="0"/>
              <a:t>size(</a:t>
            </a:r>
            <a:r>
              <a:rPr lang="fr-FR" altLang="ja-JP" sz="2400" dirty="0" smtClean="0"/>
              <a:t>400</a:t>
            </a:r>
            <a:r>
              <a:rPr lang="fr-FR" altLang="ja-JP" sz="2400" dirty="0"/>
              <a:t>, </a:t>
            </a:r>
            <a:r>
              <a:rPr lang="fr-FR" altLang="ja-JP" sz="2400" dirty="0" smtClean="0"/>
              <a:t>600</a:t>
            </a:r>
            <a:r>
              <a:rPr lang="fr-FR" altLang="ja-JP" sz="2400" dirty="0"/>
              <a:t>);</a:t>
            </a:r>
            <a:endParaRPr lang="fr-FR" altLang="ja-JP" sz="2400" dirty="0"/>
          </a:p>
        </p:txBody>
      </p:sp>
      <p:pic>
        <p:nvPicPr>
          <p:cNvPr id="6" name="図 5" descr="スクリーンショット 2015-07-24 12.11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43" y="819230"/>
            <a:ext cx="1910698" cy="2635170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203200" y="3708400"/>
            <a:ext cx="6191394" cy="461665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Step2-6. </a:t>
            </a:r>
            <a:r>
              <a:rPr kumimoji="1" lang="ja-JP" altLang="en-US" sz="2400" dirty="0" smtClean="0"/>
              <a:t>表示モードをセンターにしよう</a:t>
            </a:r>
            <a:endParaRPr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64410" y="4261391"/>
            <a:ext cx="5727104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altLang="ja-JP" dirty="0" err="1"/>
              <a:t>rectMode</a:t>
            </a:r>
            <a:r>
              <a:rPr lang="fr-FR" altLang="ja-JP" dirty="0"/>
              <a:t>(CENTER)</a:t>
            </a:r>
            <a:r>
              <a:rPr lang="fr-FR" altLang="ja-JP" dirty="0" smtClean="0"/>
              <a:t>;</a:t>
            </a:r>
          </a:p>
          <a:p>
            <a:r>
              <a:rPr lang="fr-FR" altLang="ja-JP" dirty="0" smtClean="0"/>
              <a:t>size</a:t>
            </a:r>
            <a:r>
              <a:rPr lang="fr-FR" altLang="ja-JP" dirty="0"/>
              <a:t>(</a:t>
            </a:r>
            <a:r>
              <a:rPr lang="fr-FR" altLang="ja-JP" dirty="0" smtClean="0"/>
              <a:t>400</a:t>
            </a:r>
            <a:r>
              <a:rPr lang="fr-FR" altLang="ja-JP" dirty="0"/>
              <a:t>, </a:t>
            </a:r>
            <a:r>
              <a:rPr lang="fr-FR" altLang="ja-JP" dirty="0" smtClean="0"/>
              <a:t>600</a:t>
            </a:r>
            <a:r>
              <a:rPr lang="fr-FR" altLang="ja-JP" dirty="0"/>
              <a:t>)</a:t>
            </a:r>
            <a:r>
              <a:rPr lang="fr-FR" altLang="ja-JP" dirty="0" smtClean="0"/>
              <a:t>;</a:t>
            </a:r>
          </a:p>
          <a:p>
            <a:r>
              <a:rPr lang="fr-FR" altLang="ja-JP" dirty="0" err="1" smtClean="0"/>
              <a:t>int</a:t>
            </a:r>
            <a:r>
              <a:rPr lang="fr-FR" altLang="ja-JP" dirty="0" smtClean="0"/>
              <a:t> </a:t>
            </a:r>
            <a:r>
              <a:rPr lang="fr-FR" altLang="ja-JP" dirty="0" err="1"/>
              <a:t>len</a:t>
            </a:r>
            <a:r>
              <a:rPr lang="fr-FR" altLang="ja-JP" dirty="0"/>
              <a:t>;</a:t>
            </a:r>
          </a:p>
          <a:p>
            <a:r>
              <a:rPr lang="fr-FR" altLang="ja-JP" dirty="0" err="1"/>
              <a:t>len</a:t>
            </a:r>
            <a:r>
              <a:rPr lang="fr-FR" altLang="ja-JP" dirty="0"/>
              <a:t> = </a:t>
            </a:r>
            <a:r>
              <a:rPr lang="fr-FR" altLang="ja-JP" dirty="0" smtClean="0"/>
              <a:t>100</a:t>
            </a:r>
            <a:r>
              <a:rPr lang="fr-FR" altLang="ja-JP" dirty="0"/>
              <a:t>;</a:t>
            </a:r>
          </a:p>
          <a:p>
            <a:r>
              <a:rPr lang="fr-FR" altLang="ja-JP" dirty="0" err="1"/>
              <a:t>rect</a:t>
            </a:r>
            <a:r>
              <a:rPr lang="fr-FR" altLang="ja-JP"/>
              <a:t>(</a:t>
            </a:r>
            <a:r>
              <a:rPr lang="fr-FR" altLang="ja-JP" smtClean="0"/>
              <a:t>50, 10, </a:t>
            </a:r>
            <a:r>
              <a:rPr lang="fr-FR" altLang="ja-JP" dirty="0" err="1"/>
              <a:t>len</a:t>
            </a:r>
            <a:r>
              <a:rPr lang="fr-FR" altLang="ja-JP" dirty="0"/>
              <a:t>, </a:t>
            </a:r>
            <a:r>
              <a:rPr lang="fr-FR" altLang="ja-JP" dirty="0" err="1"/>
              <a:t>len</a:t>
            </a:r>
            <a:r>
              <a:rPr lang="fr-FR" altLang="ja-JP" dirty="0"/>
              <a:t>);</a:t>
            </a:r>
            <a:endParaRPr lang="fr-FR" altLang="ja-JP" dirty="0"/>
          </a:p>
        </p:txBody>
      </p:sp>
      <p:sp>
        <p:nvSpPr>
          <p:cNvPr id="20" name="正方形/長方形 19"/>
          <p:cNvSpPr/>
          <p:nvPr/>
        </p:nvSpPr>
        <p:spPr>
          <a:xfrm>
            <a:off x="564410" y="5738719"/>
            <a:ext cx="5727104" cy="1599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653552" y="6054020"/>
            <a:ext cx="2668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ja-JP" sz="2400" dirty="0" err="1" smtClean="0"/>
              <a:t>rectMode</a:t>
            </a:r>
            <a:r>
              <a:rPr lang="fr-FR" altLang="ja-JP" sz="2400" dirty="0" smtClean="0"/>
              <a:t>(CENTER);</a:t>
            </a:r>
          </a:p>
        </p:txBody>
      </p:sp>
      <p:pic>
        <p:nvPicPr>
          <p:cNvPr id="22" name="図 21" descr="スクリーンショット 2015-07-24 12.11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43" y="4324891"/>
            <a:ext cx="1910698" cy="2635170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863002" y="2619970"/>
            <a:ext cx="34209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 smtClean="0"/>
              <a:t>画面の横（ｘ方向）が400</a:t>
            </a:r>
            <a:r>
              <a:rPr lang="ja-JP" altLang="en-US" sz="1600" dirty="0" smtClean="0"/>
              <a:t>，縦（</a:t>
            </a:r>
            <a:r>
              <a:rPr lang="en-US" altLang="ja-JP" sz="1600" dirty="0" smtClean="0"/>
              <a:t>y</a:t>
            </a:r>
            <a:r>
              <a:rPr lang="ja-JP" altLang="en-US" sz="1600" dirty="0" smtClean="0"/>
              <a:t>方向）が</a:t>
            </a:r>
            <a:r>
              <a:rPr lang="en-US" altLang="ja-JP" sz="1600" dirty="0" smtClean="0"/>
              <a:t>600</a:t>
            </a:r>
            <a:r>
              <a:rPr lang="ja-JP" altLang="en-US" sz="1600" dirty="0" smtClean="0"/>
              <a:t>になる．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19161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3200" y="202739"/>
            <a:ext cx="6191394" cy="461665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Step2</a:t>
            </a:r>
            <a:r>
              <a:rPr kumimoji="1" lang="en-US" altLang="ja-JP" sz="2400" dirty="0" smtClean="0"/>
              <a:t>-5.</a:t>
            </a:r>
            <a:r>
              <a:rPr lang="ja-JP" altLang="en-US" sz="2400" dirty="0"/>
              <a:t>画面のサイズを変えよう</a:t>
            </a:r>
            <a:endParaRPr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64410" y="755730"/>
            <a:ext cx="572710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err="1"/>
              <a:t>PImage</a:t>
            </a:r>
            <a:r>
              <a:rPr lang="en-US" altLang="ja-JP" dirty="0"/>
              <a:t> </a:t>
            </a:r>
            <a:r>
              <a:rPr lang="en-US" altLang="ja-JP" dirty="0" err="1"/>
              <a:t>shipImg</a:t>
            </a:r>
            <a:r>
              <a:rPr lang="en-US" altLang="ja-JP" dirty="0"/>
              <a:t>;</a:t>
            </a:r>
          </a:p>
          <a:p>
            <a:r>
              <a:rPr lang="en-US" altLang="ja-JP" dirty="0" err="1"/>
              <a:t>imageMode</a:t>
            </a:r>
            <a:r>
              <a:rPr lang="en-US" altLang="ja-JP" dirty="0"/>
              <a:t>(CENTER);</a:t>
            </a:r>
          </a:p>
          <a:p>
            <a:r>
              <a:rPr lang="en-US" altLang="ja-JP" dirty="0" err="1"/>
              <a:t>shipImg</a:t>
            </a:r>
            <a:r>
              <a:rPr lang="en-US" altLang="ja-JP" dirty="0"/>
              <a:t> = </a:t>
            </a:r>
            <a:r>
              <a:rPr lang="en-US" altLang="ja-JP" dirty="0" err="1"/>
              <a:t>loadImage</a:t>
            </a:r>
            <a:r>
              <a:rPr lang="en-US" altLang="ja-JP" dirty="0"/>
              <a:t>("</a:t>
            </a:r>
            <a:r>
              <a:rPr lang="en-US" altLang="ja-JP" dirty="0" err="1"/>
              <a:t>ship.png</a:t>
            </a:r>
            <a:r>
              <a:rPr lang="en-US" altLang="ja-JP" dirty="0"/>
              <a:t>");</a:t>
            </a:r>
          </a:p>
          <a:p>
            <a:r>
              <a:rPr lang="en-US" altLang="ja-JP" dirty="0"/>
              <a:t>image(</a:t>
            </a:r>
            <a:r>
              <a:rPr lang="en-US" altLang="ja-JP" dirty="0" err="1"/>
              <a:t>shipImg</a:t>
            </a:r>
            <a:r>
              <a:rPr lang="en-US" altLang="ja-JP" dirty="0"/>
              <a:t>, 90, 80)</a:t>
            </a:r>
            <a:r>
              <a:rPr lang="en-US" altLang="ja-JP" dirty="0" smtClean="0"/>
              <a:t>;</a:t>
            </a:r>
            <a:endParaRPr lang="en-US" altLang="ja-JP" dirty="0"/>
          </a:p>
        </p:txBody>
      </p:sp>
      <p:sp>
        <p:nvSpPr>
          <p:cNvPr id="12" name="正方形/長方形 11"/>
          <p:cNvSpPr/>
          <p:nvPr/>
        </p:nvSpPr>
        <p:spPr>
          <a:xfrm>
            <a:off x="564410" y="1956059"/>
            <a:ext cx="5727104" cy="5790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 descr="スクリーンショット 2015-07-23 17.48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159000"/>
            <a:ext cx="2482850" cy="2909590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207630" y="8213646"/>
            <a:ext cx="6191394" cy="369332"/>
          </a:xfrm>
          <a:prstGeom prst="rect">
            <a:avLst/>
          </a:prstGeom>
          <a:noFill/>
          <a:ln w="38100" cmpd="sng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問題</a:t>
            </a:r>
            <a:r>
              <a:rPr lang="en-US" altLang="ja-JP" dirty="0" smtClean="0"/>
              <a:t>2-3</a:t>
            </a:r>
            <a:r>
              <a:rPr lang="ja-JP" altLang="en-US" dirty="0" smtClean="0"/>
              <a:t>　座標</a:t>
            </a:r>
            <a:r>
              <a:rPr lang="en-US" altLang="ja-JP" dirty="0" smtClean="0"/>
              <a:t>(10, </a:t>
            </a:r>
            <a:r>
              <a:rPr lang="en-US" altLang="ja-JP" dirty="0"/>
              <a:t>2</a:t>
            </a:r>
            <a:r>
              <a:rPr lang="en-US" altLang="ja-JP" dirty="0" smtClean="0"/>
              <a:t>0)</a:t>
            </a:r>
            <a:r>
              <a:rPr lang="ja-JP" altLang="en-US" dirty="0" smtClean="0"/>
              <a:t>に，自機を表示してみよう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07630" y="8598212"/>
            <a:ext cx="13782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i="1" dirty="0" smtClean="0"/>
              <a:t>解答は</a:t>
            </a:r>
            <a:r>
              <a:rPr lang="en-US" altLang="ja-JP" sz="1200" i="1" dirty="0" smtClean="0"/>
              <a:t>answer2_3</a:t>
            </a:r>
            <a:endParaRPr lang="ja-JP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010085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3706" y="1373446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変数を使えるようになろう．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706" y="1004114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Step3-1. </a:t>
            </a:r>
            <a:r>
              <a:rPr lang="ja-JP" altLang="en-US" dirty="0" smtClean="0"/>
              <a:t>変数を使えるようになろう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3706" y="232413"/>
            <a:ext cx="6191394" cy="584776"/>
          </a:xfrm>
          <a:prstGeom prst="rect">
            <a:avLst/>
          </a:prstGeom>
          <a:solidFill>
            <a:srgbClr val="000000"/>
          </a:solidFill>
          <a:ln w="57150" cmpd="thickThin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rgbClr val="FFFFFF"/>
                </a:solidFill>
              </a:rPr>
              <a:t>３．プログラミングに慣れてみよう</a:t>
            </a:r>
            <a:endParaRPr kumimoji="1" lang="ja-JP" altLang="en-US" sz="3200" dirty="0">
              <a:solidFill>
                <a:srgbClr val="FFFFFF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64410" y="1733390"/>
            <a:ext cx="5727104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400" dirty="0" err="1"/>
              <a:t>int</a:t>
            </a:r>
            <a:r>
              <a:rPr lang="en-US" altLang="ja-JP" sz="1400" dirty="0"/>
              <a:t> </a:t>
            </a:r>
            <a:r>
              <a:rPr lang="en-US" altLang="ja-JP" sz="1400" dirty="0" err="1"/>
              <a:t>shipX</a:t>
            </a:r>
            <a:r>
              <a:rPr lang="en-US" altLang="ja-JP" sz="1400" dirty="0"/>
              <a:t>; // </a:t>
            </a:r>
            <a:r>
              <a:rPr lang="ja-JP" altLang="en-US" sz="1400" dirty="0"/>
              <a:t>自機の</a:t>
            </a:r>
            <a:r>
              <a:rPr lang="en-US" altLang="ja-JP" sz="1400" dirty="0"/>
              <a:t>x</a:t>
            </a:r>
            <a:r>
              <a:rPr lang="ja-JP" altLang="en-US" sz="1400" dirty="0"/>
              <a:t>座標の変数を宣言</a:t>
            </a:r>
          </a:p>
          <a:p>
            <a:r>
              <a:rPr lang="en-US" altLang="ja-JP" sz="1400" dirty="0" err="1"/>
              <a:t>int</a:t>
            </a:r>
            <a:r>
              <a:rPr lang="en-US" altLang="ja-JP" sz="1400" dirty="0"/>
              <a:t> </a:t>
            </a:r>
            <a:r>
              <a:rPr lang="en-US" altLang="ja-JP" sz="1400" dirty="0" err="1"/>
              <a:t>shipY</a:t>
            </a:r>
            <a:r>
              <a:rPr lang="en-US" altLang="ja-JP" sz="1400" dirty="0"/>
              <a:t>; // </a:t>
            </a:r>
            <a:r>
              <a:rPr lang="ja-JP" altLang="en-US" sz="1400" dirty="0"/>
              <a:t>自機の</a:t>
            </a:r>
            <a:r>
              <a:rPr lang="en-US" altLang="ja-JP" sz="1400" dirty="0"/>
              <a:t>y</a:t>
            </a:r>
            <a:r>
              <a:rPr lang="ja-JP" altLang="en-US" sz="1400" dirty="0"/>
              <a:t>座標の変数を</a:t>
            </a:r>
            <a:r>
              <a:rPr lang="ja-JP" altLang="en-US" sz="1400" dirty="0" smtClean="0"/>
              <a:t>宣言</a:t>
            </a:r>
            <a:endParaRPr lang="ja-JP" altLang="en-US" sz="1400" dirty="0"/>
          </a:p>
          <a:p>
            <a:r>
              <a:rPr lang="en-US" altLang="ja-JP" sz="1400" dirty="0"/>
              <a:t>size(480, 640)</a:t>
            </a:r>
            <a:r>
              <a:rPr lang="en-US" altLang="ja-JP" sz="1400" dirty="0" smtClean="0"/>
              <a:t>;</a:t>
            </a:r>
          </a:p>
          <a:p>
            <a:r>
              <a:rPr lang="en-US" altLang="ja-JP" sz="1400" dirty="0" err="1" smtClean="0"/>
              <a:t>rect</a:t>
            </a:r>
            <a:r>
              <a:rPr lang="en-US" altLang="ja-JP" sz="1400" dirty="0"/>
              <a:t>(350, 120, 70, 100); </a:t>
            </a:r>
            <a:endParaRPr lang="en-US" altLang="ja-JP" sz="1400" dirty="0" smtClean="0"/>
          </a:p>
          <a:p>
            <a:r>
              <a:rPr lang="en-US" altLang="ja-JP" sz="1400" dirty="0" err="1" smtClean="0"/>
              <a:t>shipX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= 215; // </a:t>
            </a:r>
            <a:r>
              <a:rPr lang="ja-JP" altLang="en-US" sz="1400" dirty="0"/>
              <a:t>自機の</a:t>
            </a:r>
            <a:r>
              <a:rPr lang="en-US" altLang="ja-JP" sz="1400" dirty="0"/>
              <a:t>x</a:t>
            </a:r>
            <a:r>
              <a:rPr lang="ja-JP" altLang="en-US" sz="1400" dirty="0"/>
              <a:t>座標</a:t>
            </a:r>
          </a:p>
          <a:p>
            <a:r>
              <a:rPr lang="en-US" altLang="ja-JP" sz="1400" dirty="0" err="1"/>
              <a:t>shipY</a:t>
            </a:r>
            <a:r>
              <a:rPr lang="en-US" altLang="ja-JP" sz="1400" dirty="0"/>
              <a:t> = 500; // </a:t>
            </a:r>
            <a:r>
              <a:rPr lang="ja-JP" altLang="en-US" sz="1400" dirty="0"/>
              <a:t>自機の</a:t>
            </a:r>
            <a:r>
              <a:rPr lang="en-US" altLang="ja-JP" sz="1400" dirty="0"/>
              <a:t>y</a:t>
            </a:r>
            <a:r>
              <a:rPr lang="ja-JP" altLang="en-US" sz="1400" dirty="0"/>
              <a:t>座標</a:t>
            </a:r>
          </a:p>
          <a:p>
            <a:r>
              <a:rPr lang="en-US" altLang="ja-JP" sz="1400" dirty="0" err="1"/>
              <a:t>rect</a:t>
            </a:r>
            <a:r>
              <a:rPr lang="en-US" altLang="ja-JP" sz="1400" dirty="0"/>
              <a:t>(</a:t>
            </a:r>
            <a:r>
              <a:rPr lang="en-US" altLang="ja-JP" sz="1400" dirty="0" err="1"/>
              <a:t>shipX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shipY</a:t>
            </a:r>
            <a:r>
              <a:rPr lang="en-US" altLang="ja-JP" sz="1400" dirty="0"/>
              <a:t>, 50, 50); // </a:t>
            </a:r>
            <a:r>
              <a:rPr lang="ja-JP" altLang="en-US" sz="1400" dirty="0"/>
              <a:t>自機として座標</a:t>
            </a:r>
            <a:r>
              <a:rPr lang="en-US" altLang="ja-JP" sz="1400" dirty="0"/>
              <a:t>(215, 500)</a:t>
            </a:r>
            <a:r>
              <a:rPr lang="ja-JP" altLang="en-US" sz="1400" dirty="0" smtClean="0"/>
              <a:t>に大きさ</a:t>
            </a:r>
            <a:r>
              <a:rPr lang="en-US" altLang="ja-JP" sz="1400" dirty="0"/>
              <a:t>50x50</a:t>
            </a:r>
            <a:r>
              <a:rPr lang="ja-JP" altLang="en-US" sz="1400" dirty="0"/>
              <a:t>の正方形を</a:t>
            </a:r>
            <a:r>
              <a:rPr lang="ja-JP" altLang="en-US" sz="1400" dirty="0" smtClean="0"/>
              <a:t>表示</a:t>
            </a:r>
            <a:endParaRPr lang="ja-JP" alt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564410" y="3549273"/>
            <a:ext cx="5727104" cy="5074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72040" y="3761490"/>
            <a:ext cx="105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shipX</a:t>
            </a:r>
            <a:r>
              <a:rPr lang="en-US" altLang="ja-JP" dirty="0" smtClean="0"/>
              <a:t>;</a:t>
            </a:r>
            <a:endParaRPr lang="en-US" altLang="ja-JP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39615" y="3761490"/>
            <a:ext cx="4051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この１行で，プログラム内部に数値を格納できる箱ができる．</a:t>
            </a:r>
            <a:endParaRPr lang="en-US" altLang="ja-JP" dirty="0"/>
          </a:p>
        </p:txBody>
      </p:sp>
      <p:sp>
        <p:nvSpPr>
          <p:cNvPr id="2" name="直方体 1"/>
          <p:cNvSpPr/>
          <p:nvPr/>
        </p:nvSpPr>
        <p:spPr>
          <a:xfrm>
            <a:off x="2667000" y="4445000"/>
            <a:ext cx="1397000" cy="7874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shipX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72040" y="5520956"/>
            <a:ext cx="132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shipX</a:t>
            </a:r>
            <a:r>
              <a:rPr lang="en-US" altLang="ja-JP" dirty="0" smtClean="0"/>
              <a:t> = 215;</a:t>
            </a:r>
            <a:endParaRPr lang="en-US" altLang="ja-JP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239615" y="5520956"/>
            <a:ext cx="405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この１行で，変数に数値を格納する．</a:t>
            </a:r>
            <a:endParaRPr lang="en-US" altLang="ja-JP" dirty="0"/>
          </a:p>
        </p:txBody>
      </p:sp>
      <p:sp>
        <p:nvSpPr>
          <p:cNvPr id="29" name="直方体 28"/>
          <p:cNvSpPr/>
          <p:nvPr/>
        </p:nvSpPr>
        <p:spPr>
          <a:xfrm>
            <a:off x="2667000" y="6435012"/>
            <a:ext cx="1397000" cy="7874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shipX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293527" y="5957214"/>
            <a:ext cx="730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215</a:t>
            </a:r>
            <a:endParaRPr lang="en-US" altLang="ja-JP" sz="28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72040" y="7513824"/>
            <a:ext cx="2648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rect</a:t>
            </a:r>
            <a:r>
              <a:rPr lang="en-US" altLang="ja-JP" dirty="0"/>
              <a:t>(</a:t>
            </a:r>
            <a:r>
              <a:rPr lang="en-US" altLang="ja-JP" dirty="0" err="1"/>
              <a:t>shipX</a:t>
            </a:r>
            <a:r>
              <a:rPr lang="en-US" altLang="ja-JP" dirty="0"/>
              <a:t>, </a:t>
            </a:r>
            <a:r>
              <a:rPr lang="en-US" altLang="ja-JP" dirty="0" err="1"/>
              <a:t>shipY</a:t>
            </a:r>
            <a:r>
              <a:rPr lang="en-US" altLang="ja-JP" dirty="0"/>
              <a:t>, 50, 50)</a:t>
            </a:r>
            <a:r>
              <a:rPr lang="en-US" altLang="ja-JP" dirty="0" smtClean="0"/>
              <a:t>;</a:t>
            </a:r>
            <a:endParaRPr lang="en-US" altLang="ja-JP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239615" y="7883156"/>
            <a:ext cx="4051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変数</a:t>
            </a:r>
            <a:r>
              <a:rPr lang="en-US" altLang="ja-JP" dirty="0" err="1" smtClean="0"/>
              <a:t>shipX</a:t>
            </a:r>
            <a:r>
              <a:rPr lang="ja-JP" altLang="en-US" dirty="0" smtClean="0"/>
              <a:t>には</a:t>
            </a:r>
            <a:r>
              <a:rPr lang="en-US" altLang="ja-JP" dirty="0" smtClean="0"/>
              <a:t>215</a:t>
            </a:r>
            <a:r>
              <a:rPr lang="ja-JP" altLang="en-US" dirty="0" smtClean="0"/>
              <a:t>が入っている．何度でも使うことができる．</a:t>
            </a:r>
            <a:endParaRPr lang="en-US" altLang="ja-JP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292202" y="8160155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215</a:t>
            </a:r>
            <a:endParaRPr lang="en-US" altLang="ja-JP" dirty="0"/>
          </a:p>
        </p:txBody>
      </p:sp>
      <p:cxnSp>
        <p:nvCxnSpPr>
          <p:cNvPr id="42" name="直線矢印コネクタ 41"/>
          <p:cNvCxnSpPr>
            <a:stCxn id="40" idx="0"/>
          </p:cNvCxnSpPr>
          <p:nvPr/>
        </p:nvCxnSpPr>
        <p:spPr>
          <a:xfrm flipV="1">
            <a:off x="1560026" y="7883156"/>
            <a:ext cx="0" cy="2769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左矢印 43"/>
          <p:cNvSpPr/>
          <p:nvPr/>
        </p:nvSpPr>
        <p:spPr>
          <a:xfrm rot="19751953">
            <a:off x="3351677" y="6194683"/>
            <a:ext cx="965200" cy="571500"/>
          </a:xfrm>
          <a:prstGeom prst="leftArrow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87347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1295</Words>
  <Application>Microsoft Macintosh PowerPoint</Application>
  <PresentationFormat>画面に合わせる (4:3)</PresentationFormat>
  <Paragraphs>197</Paragraphs>
  <Slides>14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ホワイト</vt:lpstr>
      <vt:lpstr>たのしいコンピュータ プログラミング</vt:lpstr>
      <vt:lpstr>目次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細かい内容</vt:lpstr>
      <vt:lpstr>メモ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たのしいコンピュータ プログラミング</dc:title>
  <dc:creator>oeda</dc:creator>
  <cp:lastModifiedBy>oeda</cp:lastModifiedBy>
  <cp:revision>52</cp:revision>
  <dcterms:created xsi:type="dcterms:W3CDTF">2015-07-22T02:35:42Z</dcterms:created>
  <dcterms:modified xsi:type="dcterms:W3CDTF">2015-07-24T03:25:11Z</dcterms:modified>
</cp:coreProperties>
</file>