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57" r:id="rId5"/>
    <p:sldId id="258" r:id="rId6"/>
    <p:sldId id="259" r:id="rId7"/>
    <p:sldId id="269" r:id="rId8"/>
    <p:sldId id="271" r:id="rId9"/>
    <p:sldId id="270" r:id="rId10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3224" y="-256"/>
      </p:cViewPr>
      <p:guideLst>
        <p:guide orient="horz" pos="1837"/>
        <p:guide pos="21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9B7-9123-4E4C-B201-F8AE92D44659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4458-AC6B-864B-8572-A7580DBB3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22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23E5-4FD2-6F43-8DEF-1420972BC885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2A10-9694-9040-87B2-DF9BB277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1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4AC4-3368-DC4D-9025-9CB584FAD8E6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9C0-44DB-2549-90D9-F8FFB9748C35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C375-9BEF-784A-A1CE-B6A17BD4FAAF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3E8-1D5D-9A4F-8928-D28FCF6C6D2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023-4078-BB47-AA41-26785CA743E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2538-1D8D-1C49-9126-59541A34B3E7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C80-216F-BC4F-919C-B591A64DA14D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45-FC5A-A94E-9793-1F8752FA634A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44C9-5B5A-2242-8500-82E531992D02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541-7212-C448-BD06-30CC10A5BF70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9BF-DA2E-CC48-B67B-6B8B1304FB22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729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5EB1-C0E3-5048-9F8C-1725CDDCA369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729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729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213677"/>
            <a:ext cx="5829300" cy="1960033"/>
          </a:xfrm>
          <a:ln w="57150" cmpd="thickThin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たのしいコンピュータ</a:t>
            </a:r>
            <a: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  <a:t/>
            </a:r>
            <a:b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</a:br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プログラミング</a:t>
            </a:r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4004473"/>
            <a:ext cx="4800600" cy="113505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君にもできる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シューティングゲーム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28700" y="7143501"/>
            <a:ext cx="4800600" cy="1135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木更津高専</a:t>
            </a:r>
            <a:r>
              <a:rPr lang="en-US" altLang="ja-JP" dirty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情報工学科</a:t>
            </a:r>
            <a:endParaRPr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日体験入学</a:t>
            </a:r>
            <a:endParaRPr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5141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51" y="1143000"/>
            <a:ext cx="6800850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ゲームで遊んで</a:t>
            </a:r>
            <a:r>
              <a:rPr lang="ja-JP" altLang="en-US" sz="2800" dirty="0" smtClean="0"/>
              <a:t>みよう</a:t>
            </a:r>
            <a:r>
              <a:rPr lang="ja-JP" altLang="en-US" sz="2800" dirty="0" smtClean="0"/>
              <a:t>（５分）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プログラミングを体験</a:t>
            </a:r>
            <a:r>
              <a:rPr lang="ja-JP" altLang="en-US" sz="2800" dirty="0"/>
              <a:t>しよう</a:t>
            </a:r>
            <a:r>
              <a:rPr lang="ja-JP" altLang="en-US" sz="2800" dirty="0" smtClean="0"/>
              <a:t>（</a:t>
            </a:r>
            <a:r>
              <a:rPr lang="ja-JP" altLang="en-US" sz="2800" dirty="0" smtClean="0"/>
              <a:t>１０</a:t>
            </a:r>
            <a:r>
              <a:rPr lang="ja-JP" altLang="en-US" sz="2800" dirty="0" smtClean="0"/>
              <a:t>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en-US" altLang="ja-JP" dirty="0" smtClean="0"/>
              <a:t>Processing</a:t>
            </a:r>
            <a:r>
              <a:rPr lang="ja-JP" altLang="en-US" dirty="0" smtClean="0"/>
              <a:t>の</a:t>
            </a:r>
            <a:r>
              <a:rPr lang="ja-JP" altLang="en-US" dirty="0" smtClean="0"/>
              <a:t>起動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四角形を表示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座標系の説明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画像</a:t>
            </a:r>
            <a:r>
              <a:rPr lang="ja-JP" altLang="en-US" dirty="0" smtClean="0"/>
              <a:t>の表示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プログラミングに</a:t>
            </a:r>
            <a:r>
              <a:rPr lang="ja-JP" altLang="en-US" sz="2800" dirty="0"/>
              <a:t>慣れよう（</a:t>
            </a:r>
            <a:r>
              <a:rPr lang="ja-JP" altLang="en-US" sz="2800" dirty="0" smtClean="0"/>
              <a:t>１</a:t>
            </a:r>
            <a:r>
              <a:rPr lang="ja-JP" altLang="en-US" sz="2800" dirty="0" smtClean="0"/>
              <a:t>５</a:t>
            </a:r>
            <a:r>
              <a:rPr lang="ja-JP" altLang="en-US" sz="2800" dirty="0" smtClean="0"/>
              <a:t>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変数の説明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画像</a:t>
            </a:r>
            <a:r>
              <a:rPr lang="ja-JP" altLang="en-US" dirty="0"/>
              <a:t>を</a:t>
            </a:r>
            <a:r>
              <a:rPr lang="ja-JP" altLang="en-US" dirty="0" smtClean="0"/>
              <a:t>動かす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en-US" altLang="ja-JP" dirty="0" err="1" smtClean="0"/>
              <a:t>if</a:t>
            </a:r>
            <a:r>
              <a:rPr lang="en-US" altLang="en-US" dirty="0" err="1" smtClean="0"/>
              <a:t>文の説明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簡単シューティングゲームを</a:t>
            </a:r>
            <a:r>
              <a:rPr lang="ja-JP" altLang="en-US" sz="2800" dirty="0"/>
              <a:t>作ってみよう</a:t>
            </a:r>
            <a:r>
              <a:rPr lang="ja-JP" altLang="en-US" sz="2800" dirty="0" smtClean="0"/>
              <a:t>（</a:t>
            </a:r>
            <a:r>
              <a:rPr lang="ja-JP" altLang="en-US" sz="2800" dirty="0" smtClean="0"/>
              <a:t>２</a:t>
            </a:r>
            <a:r>
              <a:rPr lang="ja-JP" altLang="en-US" sz="2800" dirty="0" smtClean="0"/>
              <a:t>０分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弾を</a:t>
            </a:r>
            <a:r>
              <a:rPr lang="ja-JP" altLang="en-US" dirty="0" smtClean="0"/>
              <a:t>打つ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敵の出現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敵と弾の当たり</a:t>
            </a:r>
            <a:r>
              <a:rPr lang="ja-JP" altLang="en-US" dirty="0" smtClean="0"/>
              <a:t>判定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本格シューティングゲーム</a:t>
            </a:r>
            <a:r>
              <a:rPr lang="ja-JP" altLang="en-US" sz="2800" dirty="0" smtClean="0"/>
              <a:t>を改造</a:t>
            </a:r>
            <a:r>
              <a:rPr lang="ja-JP" altLang="en-US" sz="2800" dirty="0"/>
              <a:t>しよう</a:t>
            </a:r>
            <a:r>
              <a:rPr lang="ja-JP" altLang="en-US" sz="2800" dirty="0" smtClean="0"/>
              <a:t>（</a:t>
            </a:r>
            <a:r>
              <a:rPr lang="ja-JP" altLang="en-US" sz="2800" dirty="0" smtClean="0"/>
              <a:t>５</a:t>
            </a:r>
            <a:r>
              <a:rPr lang="ja-JP" altLang="en-US" sz="2800" dirty="0" smtClean="0"/>
              <a:t>分</a:t>
            </a:r>
            <a:r>
              <a:rPr lang="ja-JP" altLang="en-US" sz="2800" dirty="0"/>
              <a:t>）</a:t>
            </a:r>
            <a:endParaRPr lang="en-US" altLang="ja-JP" sz="2800" dirty="0" smtClean="0"/>
          </a:p>
          <a:p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en-US" altLang="ja-JP" sz="2800" dirty="0"/>
              <a:t>Processing</a:t>
            </a:r>
            <a:r>
              <a:rPr lang="ja-JP" altLang="en-US" sz="2800" dirty="0"/>
              <a:t>の</a:t>
            </a:r>
            <a:r>
              <a:rPr lang="ja-JP" altLang="en-US" sz="2800" dirty="0"/>
              <a:t>インストール</a:t>
            </a:r>
            <a:r>
              <a:rPr lang="ja-JP" altLang="en-US" sz="2800" dirty="0" smtClean="0"/>
              <a:t>（</a:t>
            </a:r>
            <a:r>
              <a:rPr lang="ja-JP" altLang="en-US" sz="2800" dirty="0" smtClean="0"/>
              <a:t>５</a:t>
            </a:r>
            <a:r>
              <a:rPr lang="ja-JP" altLang="en-US" sz="2800" dirty="0" smtClean="0"/>
              <a:t>分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ja-JP" altLang="en-US" sz="2800" dirty="0"/>
              <a:t>サンプルプログラムの紹介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15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chemeClr val="tx1"/>
          </a:solidFill>
          <a:ln w="57150" cmpd="thickThin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FFFF"/>
                </a:solidFill>
              </a:rPr>
              <a:t>1. </a:t>
            </a:r>
            <a:r>
              <a:rPr kumimoji="1" lang="ja-JP" altLang="en-US" sz="3200" dirty="0" smtClean="0">
                <a:solidFill>
                  <a:srgbClr val="FFFFFF"/>
                </a:solidFill>
              </a:rPr>
              <a:t>ゲームで遊んでみよう！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110695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最初にこれから作るゲームで遊んでみよう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054100" y="0"/>
            <a:ext cx="1041400" cy="23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1373446"/>
            <a:ext cx="3225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とにかく，まず動かしてみよう！</a:t>
            </a:r>
            <a:endParaRPr kumimoji="1" lang="en-US" altLang="ja-JP" dirty="0" smtClean="0"/>
          </a:p>
          <a:p>
            <a:r>
              <a:rPr lang="ja-JP" altLang="en-US" dirty="0"/>
              <a:t>デスクトップ上の次のアイコン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ダブルクリック</a:t>
            </a:r>
            <a:r>
              <a:rPr lang="ja-JP" altLang="en-US" dirty="0"/>
              <a:t>してみよう．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 descr="Macintosh HD:private:var:folders:92:zx8qrz_559zdy23jg6x3fhxw0000gn:T:TemporaryItems:im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9" y="2296776"/>
            <a:ext cx="996018" cy="96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Macintosh HD:Users:edatos:Desktop:スクリーンショット 2015-07-22 10.59.3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33" y="1566825"/>
            <a:ext cx="1889299" cy="269882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テキスト ボックス 10"/>
          <p:cNvSpPr txBox="1"/>
          <p:nvPr/>
        </p:nvSpPr>
        <p:spPr>
          <a:xfrm>
            <a:off x="323706" y="1004114"/>
            <a:ext cx="619139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Step2-1. Processing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73786" y="3222544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r>
              <a:rPr lang="ja-JP" altLang="en-US" dirty="0" smtClean="0"/>
              <a:t>立ち上がります．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200" y="4336926"/>
            <a:ext cx="619139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Step2-2. </a:t>
            </a:r>
            <a:r>
              <a:rPr lang="ja-JP" altLang="en-US" dirty="0" smtClean="0"/>
              <a:t>四角形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表示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3201" y="4693558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先ほど起動したウィンドウの</a:t>
            </a:r>
            <a:r>
              <a:rPr lang="ja-JP" altLang="en-US" dirty="0" smtClean="0"/>
              <a:t>入力</a:t>
            </a:r>
            <a:r>
              <a:rPr kumimoji="1" lang="ja-JP" altLang="en-US" dirty="0" smtClean="0"/>
              <a:t>部分</a:t>
            </a:r>
            <a:r>
              <a:rPr kumimoji="1" lang="en-US" altLang="ja-JP" dirty="0" smtClean="0"/>
              <a:t>①</a:t>
            </a:r>
            <a:r>
              <a:rPr kumimoji="1" lang="ja-JP" altLang="en-US" dirty="0" smtClean="0"/>
              <a:t>に次の</a:t>
            </a:r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を入力して，実行ボタン</a:t>
            </a:r>
            <a:r>
              <a:rPr lang="en-US" altLang="ja-JP" dirty="0" smtClean="0"/>
              <a:t>②</a:t>
            </a:r>
            <a:r>
              <a:rPr lang="ja-JP" altLang="en-US" dirty="0" smtClean="0"/>
              <a:t>を押してみよう．</a:t>
            </a:r>
            <a:endParaRPr kumimoji="1" lang="en-US" altLang="ja-JP" dirty="0" smtClean="0"/>
          </a:p>
        </p:txBody>
      </p:sp>
      <p:pic>
        <p:nvPicPr>
          <p:cNvPr id="16" name="図 15" descr="Macintosh HD:Users:edatos:Desktop:スクリーンショット 2015-07-22 11.05.5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7" y="5333795"/>
            <a:ext cx="4385957" cy="136032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27" name="角丸四角形吹き出し 26"/>
          <p:cNvSpPr/>
          <p:nvPr/>
        </p:nvSpPr>
        <p:spPr>
          <a:xfrm>
            <a:off x="653310" y="5455993"/>
            <a:ext cx="1128009" cy="307118"/>
          </a:xfrm>
          <a:prstGeom prst="wedgeRoundRectCallout">
            <a:avLst>
              <a:gd name="adj1" fmla="val 91766"/>
              <a:gd name="adj2" fmla="val 23631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②</a:t>
            </a:r>
            <a:r>
              <a:rPr kumimoji="1" lang="ja-JP" altLang="en-US" sz="1200" dirty="0" smtClean="0"/>
              <a:t>実行ボタン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653310" y="6227937"/>
            <a:ext cx="1128009" cy="415382"/>
          </a:xfrm>
          <a:prstGeom prst="wedgeRoundRectCallout">
            <a:avLst>
              <a:gd name="adj1" fmla="val 101332"/>
              <a:gd name="adj2" fmla="val -60728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①</a:t>
            </a:r>
            <a:r>
              <a:rPr lang="ja-JP" altLang="en-US" sz="1200" dirty="0" smtClean="0"/>
              <a:t>プログラムを書く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6676" y="6842602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466" y="7884960"/>
            <a:ext cx="469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すると，次のようなウィンドウが表示されます．</a:t>
            </a:r>
            <a:endParaRPr lang="en-US" altLang="ja-JP" dirty="0" smtClean="0"/>
          </a:p>
          <a:p>
            <a:r>
              <a:rPr lang="ja-JP" altLang="en-US" dirty="0" smtClean="0"/>
              <a:t>これで「初めてのプログラム」が完成しました．</a:t>
            </a:r>
            <a:endParaRPr kumimoji="1" lang="en-US" altLang="ja-JP" dirty="0" smtClean="0"/>
          </a:p>
        </p:txBody>
      </p:sp>
      <p:pic>
        <p:nvPicPr>
          <p:cNvPr id="19" name="図 18" descr="スクリーンショット 2015-07-22 12.07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6" y="7395494"/>
            <a:ext cx="1248143" cy="1462667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chemeClr val="tx1"/>
          </a:solidFill>
          <a:ln w="57150" cmpd="thickThin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２．プログラミングを体験してみよう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54100" y="0"/>
            <a:ext cx="1041400" cy="23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74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7630" y="22534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Step2-3. </a:t>
            </a:r>
            <a:r>
              <a:rPr kumimoji="1" lang="ja-JP" altLang="en-US" dirty="0" smtClean="0"/>
              <a:t>プログラムの意味を</a:t>
            </a:r>
            <a:r>
              <a:rPr kumimoji="1" lang="ja-JP" altLang="en-US" dirty="0" smtClean="0"/>
              <a:t>理解</a:t>
            </a:r>
            <a:r>
              <a:rPr lang="ja-JP" altLang="en-US" dirty="0" smtClean="0"/>
              <a:t>し</a:t>
            </a:r>
            <a:r>
              <a:rPr kumimoji="1" lang="ja-JP" altLang="en-US" dirty="0" smtClean="0"/>
              <a:t>よう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7630" y="594678"/>
            <a:ext cx="455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このプログラムの意味は次のようになります．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8840" y="993727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8840" y="1363058"/>
            <a:ext cx="5727104" cy="736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8840" y="1462790"/>
            <a:ext cx="3323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</a:t>
            </a:r>
            <a:r>
              <a:rPr lang="en-US" altLang="ja-JP" dirty="0" err="1" smtClean="0"/>
              <a:t>ect</a:t>
            </a:r>
            <a:r>
              <a:rPr lang="en-US" altLang="ja-JP" dirty="0" smtClean="0"/>
              <a:t>(</a:t>
            </a:r>
            <a:r>
              <a:rPr lang="ja-JP" altLang="en-US" dirty="0" smtClean="0"/>
              <a:t>四角形の左上頂点の</a:t>
            </a:r>
            <a:r>
              <a:rPr lang="en-US" altLang="ja-JP" dirty="0" smtClean="0"/>
              <a:t>x</a:t>
            </a:r>
            <a:r>
              <a:rPr lang="ja-JP" altLang="en-US" dirty="0" smtClean="0"/>
              <a:t>座標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角形の左上頂点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</a:t>
            </a:r>
            <a:r>
              <a:rPr lang="en-US" altLang="ja-JP" dirty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の横（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の縦（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8532" y="7456162"/>
            <a:ext cx="354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lang="ja-JP" altLang="en-US" dirty="0" smtClean="0"/>
              <a:t>軸は正負の向きが違うので注意．</a:t>
            </a:r>
            <a:endParaRPr lang="en-US" altLang="ja-JP" dirty="0" smtClean="0"/>
          </a:p>
          <a:p>
            <a:r>
              <a:rPr lang="ja-JP" altLang="en-US" dirty="0" smtClean="0"/>
              <a:t>下方向がプラスになります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054100" y="0"/>
            <a:ext cx="1041400" cy="23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スクリーンショット 2015-07-23 17.3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96" y="2830615"/>
            <a:ext cx="3478784" cy="4076700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78166" y="3498651"/>
            <a:ext cx="113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原点</a:t>
            </a:r>
            <a:r>
              <a:rPr kumimoji="1" lang="en-US" altLang="ja-JP" dirty="0" smtClean="0"/>
              <a:t>(0, 0)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89246" y="3993204"/>
            <a:ext cx="13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(</a:t>
            </a:r>
            <a:r>
              <a:rPr lang="en-US" altLang="ja-JP" dirty="0"/>
              <a:t>1</a:t>
            </a:r>
            <a:r>
              <a:rPr kumimoji="1" lang="en-US" altLang="ja-JP" dirty="0" smtClean="0"/>
              <a:t>0</a:t>
            </a:r>
            <a:r>
              <a:rPr kumimoji="1" lang="en-US" altLang="ja-JP" dirty="0" smtClean="0"/>
              <a:t>, </a:t>
            </a:r>
            <a:r>
              <a:rPr lang="en-US" altLang="ja-JP" dirty="0" smtClean="0"/>
              <a:t>2</a:t>
            </a:r>
            <a:r>
              <a:rPr kumimoji="1" lang="en-US" altLang="ja-JP" dirty="0" smtClean="0"/>
              <a:t>0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endCxn id="74" idx="1"/>
          </p:cNvCxnSpPr>
          <p:nvPr/>
        </p:nvCxnSpPr>
        <p:spPr>
          <a:xfrm flipV="1">
            <a:off x="2070153" y="3821072"/>
            <a:ext cx="3307239" cy="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2070153" y="3821072"/>
            <a:ext cx="0" cy="32294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377392" y="3621017"/>
            <a:ext cx="552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x</a:t>
            </a:r>
            <a:r>
              <a:rPr kumimoji="1" lang="ja-JP" altLang="en-US" sz="2000" dirty="0" smtClean="0"/>
              <a:t>軸</a:t>
            </a:r>
            <a:endParaRPr kumimoji="1" lang="ja-JP" altLang="en-US" sz="20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791533" y="6978189"/>
            <a:ext cx="55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y</a:t>
            </a:r>
            <a:r>
              <a:rPr kumimoji="1" lang="ja-JP" altLang="en-US" sz="2000" dirty="0" smtClean="0"/>
              <a:t>軸</a:t>
            </a:r>
            <a:endParaRPr kumimoji="1" lang="ja-JP" altLang="en-US" sz="20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146822" y="336759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2358101" y="3846478"/>
            <a:ext cx="0" cy="51605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2070153" y="4362536"/>
            <a:ext cx="300043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V="1">
            <a:off x="2359253" y="3687949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621486" y="415479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20</a:t>
            </a:r>
            <a:endParaRPr kumimoji="1" lang="ja-JP" altLang="en-US" dirty="0"/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1988143" y="4362536"/>
            <a:ext cx="8201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2824112" y="467594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595588" y="514461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93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228139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</a:t>
            </a:r>
            <a:r>
              <a:rPr kumimoji="1" lang="en-US" altLang="ja-JP" dirty="0" smtClean="0"/>
              <a:t>-4. </a:t>
            </a:r>
            <a:r>
              <a:rPr kumimoji="1" lang="ja-JP" altLang="en-US" dirty="0" smtClean="0"/>
              <a:t>画像を表示してみよう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410" y="755730"/>
            <a:ext cx="57271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PImage</a:t>
            </a:r>
            <a:r>
              <a:rPr lang="en-US" altLang="ja-JP" dirty="0"/>
              <a:t> </a:t>
            </a:r>
            <a:r>
              <a:rPr lang="en-US" altLang="ja-JP" dirty="0" err="1"/>
              <a:t>shipImg</a:t>
            </a:r>
            <a:r>
              <a:rPr lang="en-US" altLang="ja-JP" dirty="0"/>
              <a:t>;</a:t>
            </a:r>
          </a:p>
          <a:p>
            <a:r>
              <a:rPr lang="en-US" altLang="ja-JP" dirty="0" err="1"/>
              <a:t>imageMode</a:t>
            </a:r>
            <a:r>
              <a:rPr lang="en-US" altLang="ja-JP" dirty="0"/>
              <a:t>(CENTER);</a:t>
            </a:r>
          </a:p>
          <a:p>
            <a:r>
              <a:rPr lang="en-US" altLang="ja-JP" dirty="0" err="1"/>
              <a:t>shipImg</a:t>
            </a:r>
            <a:r>
              <a:rPr lang="en-US" altLang="ja-JP" dirty="0"/>
              <a:t> = </a:t>
            </a:r>
            <a:r>
              <a:rPr lang="en-US" altLang="ja-JP" dirty="0" err="1"/>
              <a:t>loadImage</a:t>
            </a:r>
            <a:r>
              <a:rPr lang="en-US" altLang="ja-JP" dirty="0"/>
              <a:t>("</a:t>
            </a:r>
            <a:r>
              <a:rPr lang="en-US" altLang="ja-JP" dirty="0" err="1"/>
              <a:t>ship.png</a:t>
            </a:r>
            <a:r>
              <a:rPr lang="en-US" altLang="ja-JP" dirty="0"/>
              <a:t>");</a:t>
            </a:r>
          </a:p>
          <a:p>
            <a:r>
              <a:rPr lang="en-US" altLang="ja-JP" dirty="0"/>
              <a:t>image(</a:t>
            </a:r>
            <a:r>
              <a:rPr lang="en-US" altLang="ja-JP" dirty="0" err="1"/>
              <a:t>shipImg</a:t>
            </a:r>
            <a:r>
              <a:rPr lang="en-US" altLang="ja-JP" dirty="0"/>
              <a:t>, 90, 80)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564410" y="1956059"/>
            <a:ext cx="5727104" cy="3182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054100" y="0"/>
            <a:ext cx="1041400" cy="23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スクリーンショット 2015-07-23 17.4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30500"/>
            <a:ext cx="162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137344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変数を使えるようになろう．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1004114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Step3-1. </a:t>
            </a:r>
            <a:r>
              <a:rPr lang="ja-JP" altLang="en-US" dirty="0" smtClean="0"/>
              <a:t>変数を使えるようになろう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rgbClr val="000000"/>
          </a:solidFill>
          <a:ln w="57150" cmpd="thickThin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３．プログラミングに慣れてみよう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4410" y="1733390"/>
            <a:ext cx="572710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shipX</a:t>
            </a:r>
            <a:r>
              <a:rPr lang="en-US" altLang="ja-JP" sz="1400" dirty="0"/>
              <a:t>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x</a:t>
            </a:r>
            <a:r>
              <a:rPr lang="ja-JP" altLang="en-US" sz="1400" dirty="0"/>
              <a:t>座標の変数を宣言</a:t>
            </a:r>
          </a:p>
          <a:p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shipY</a:t>
            </a:r>
            <a:r>
              <a:rPr lang="en-US" altLang="ja-JP" sz="1400" dirty="0"/>
              <a:t>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y</a:t>
            </a:r>
            <a:r>
              <a:rPr lang="ja-JP" altLang="en-US" sz="1400" dirty="0"/>
              <a:t>座標の変数を</a:t>
            </a:r>
            <a:r>
              <a:rPr lang="ja-JP" altLang="en-US" sz="1400" dirty="0" smtClean="0"/>
              <a:t>宣言</a:t>
            </a:r>
            <a:endParaRPr lang="ja-JP" altLang="en-US" sz="1400" dirty="0"/>
          </a:p>
          <a:p>
            <a:r>
              <a:rPr lang="en-US" altLang="ja-JP" sz="1400" dirty="0"/>
              <a:t>size(480, 640)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err="1" smtClean="0"/>
              <a:t>rect</a:t>
            </a:r>
            <a:r>
              <a:rPr lang="en-US" altLang="ja-JP" sz="1400" dirty="0"/>
              <a:t>(350, 120, 70, 100); </a:t>
            </a:r>
            <a:endParaRPr lang="en-US" altLang="ja-JP" sz="1400" dirty="0" smtClean="0"/>
          </a:p>
          <a:p>
            <a:r>
              <a:rPr lang="en-US" altLang="ja-JP" sz="1400" dirty="0" err="1" smtClean="0"/>
              <a:t>shipX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215;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x</a:t>
            </a:r>
            <a:r>
              <a:rPr lang="ja-JP" altLang="en-US" sz="1400" dirty="0"/>
              <a:t>座標</a:t>
            </a:r>
          </a:p>
          <a:p>
            <a:r>
              <a:rPr lang="en-US" altLang="ja-JP" sz="1400" dirty="0" err="1"/>
              <a:t>shipY</a:t>
            </a:r>
            <a:r>
              <a:rPr lang="en-US" altLang="ja-JP" sz="1400" dirty="0"/>
              <a:t> = 500;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y</a:t>
            </a:r>
            <a:r>
              <a:rPr lang="ja-JP" altLang="en-US" sz="1400" dirty="0"/>
              <a:t>座標</a:t>
            </a:r>
          </a:p>
          <a:p>
            <a:r>
              <a:rPr lang="en-US" altLang="ja-JP" sz="1400" dirty="0" err="1"/>
              <a:t>rect</a:t>
            </a:r>
            <a:r>
              <a:rPr lang="en-US" altLang="ja-JP" sz="1400" dirty="0"/>
              <a:t>(</a:t>
            </a:r>
            <a:r>
              <a:rPr lang="en-US" altLang="ja-JP" sz="1400" dirty="0" err="1"/>
              <a:t>shipX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shipY</a:t>
            </a:r>
            <a:r>
              <a:rPr lang="en-US" altLang="ja-JP" sz="1400" dirty="0"/>
              <a:t>, 50, 50); // </a:t>
            </a:r>
            <a:r>
              <a:rPr lang="ja-JP" altLang="en-US" sz="1400" dirty="0"/>
              <a:t>自機として座標</a:t>
            </a:r>
            <a:r>
              <a:rPr lang="en-US" altLang="ja-JP" sz="1400" dirty="0"/>
              <a:t>(215, 500)</a:t>
            </a:r>
            <a:r>
              <a:rPr lang="ja-JP" altLang="en-US" sz="1400" dirty="0" smtClean="0"/>
              <a:t>に大きさ</a:t>
            </a:r>
            <a:r>
              <a:rPr lang="en-US" altLang="ja-JP" sz="1400" dirty="0"/>
              <a:t>50x50</a:t>
            </a:r>
            <a:r>
              <a:rPr lang="ja-JP" altLang="en-US" sz="1400" dirty="0"/>
              <a:t>の正方形を</a:t>
            </a:r>
            <a:r>
              <a:rPr lang="ja-JP" altLang="en-US" sz="1400" dirty="0" smtClean="0"/>
              <a:t>表示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64410" y="3549273"/>
            <a:ext cx="5727104" cy="5074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040" y="3761490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shipX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39615" y="3761490"/>
            <a:ext cx="405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この１行で，プログラム内部に数値を格納できる箱ができる．</a:t>
            </a:r>
            <a:endParaRPr lang="en-US" altLang="ja-JP" dirty="0"/>
          </a:p>
        </p:txBody>
      </p:sp>
      <p:sp>
        <p:nvSpPr>
          <p:cNvPr id="2" name="直方体 1"/>
          <p:cNvSpPr/>
          <p:nvPr/>
        </p:nvSpPr>
        <p:spPr>
          <a:xfrm>
            <a:off x="2667000" y="4445000"/>
            <a:ext cx="1397000" cy="7874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shipX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2040" y="5520956"/>
            <a:ext cx="132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shipX</a:t>
            </a:r>
            <a:r>
              <a:rPr lang="en-US" altLang="ja-JP" dirty="0" smtClean="0"/>
              <a:t> = 215;</a:t>
            </a:r>
            <a:endParaRPr lang="en-US" altLang="ja-JP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39615" y="5520956"/>
            <a:ext cx="40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この１行で，変数に数値を格納する．</a:t>
            </a:r>
            <a:endParaRPr lang="en-US" altLang="ja-JP" dirty="0"/>
          </a:p>
        </p:txBody>
      </p:sp>
      <p:sp>
        <p:nvSpPr>
          <p:cNvPr id="29" name="直方体 28"/>
          <p:cNvSpPr/>
          <p:nvPr/>
        </p:nvSpPr>
        <p:spPr>
          <a:xfrm>
            <a:off x="2667000" y="6435012"/>
            <a:ext cx="1397000" cy="7874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shipX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93527" y="5957214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215</a:t>
            </a:r>
            <a:endParaRPr lang="en-US" altLang="ja-JP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72040" y="7513824"/>
            <a:ext cx="264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rect</a:t>
            </a:r>
            <a:r>
              <a:rPr lang="en-US" altLang="ja-JP" dirty="0"/>
              <a:t>(</a:t>
            </a:r>
            <a:r>
              <a:rPr lang="en-US" altLang="ja-JP" dirty="0" err="1"/>
              <a:t>shipX</a:t>
            </a:r>
            <a:r>
              <a:rPr lang="en-US" altLang="ja-JP" dirty="0"/>
              <a:t>, </a:t>
            </a:r>
            <a:r>
              <a:rPr lang="en-US" altLang="ja-JP" dirty="0" err="1"/>
              <a:t>shipY</a:t>
            </a:r>
            <a:r>
              <a:rPr lang="en-US" altLang="ja-JP" dirty="0"/>
              <a:t>, 50, 50)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39615" y="7883156"/>
            <a:ext cx="405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変数</a:t>
            </a:r>
            <a:r>
              <a:rPr lang="en-US" altLang="ja-JP" dirty="0" err="1" smtClean="0"/>
              <a:t>shipX</a:t>
            </a:r>
            <a:r>
              <a:rPr lang="ja-JP" altLang="en-US" dirty="0" smtClean="0"/>
              <a:t>には</a:t>
            </a:r>
            <a:r>
              <a:rPr lang="en-US" altLang="ja-JP" dirty="0" smtClean="0"/>
              <a:t>215</a:t>
            </a:r>
            <a:r>
              <a:rPr lang="ja-JP" altLang="en-US" dirty="0" smtClean="0"/>
              <a:t>が入っている．何度でも使うことができる．</a:t>
            </a:r>
            <a:endParaRPr lang="en-US" altLang="ja-JP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292202" y="816015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215</a:t>
            </a:r>
            <a:endParaRPr lang="en-US" altLang="ja-JP" dirty="0"/>
          </a:p>
        </p:txBody>
      </p:sp>
      <p:cxnSp>
        <p:nvCxnSpPr>
          <p:cNvPr id="42" name="直線矢印コネクタ 41"/>
          <p:cNvCxnSpPr>
            <a:stCxn id="40" idx="0"/>
          </p:cNvCxnSpPr>
          <p:nvPr/>
        </p:nvCxnSpPr>
        <p:spPr>
          <a:xfrm flipV="1">
            <a:off x="1560026" y="7883156"/>
            <a:ext cx="0" cy="2769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左矢印 43"/>
          <p:cNvSpPr/>
          <p:nvPr/>
        </p:nvSpPr>
        <p:spPr>
          <a:xfrm rot="19751953">
            <a:off x="3351677" y="6194683"/>
            <a:ext cx="965200" cy="571500"/>
          </a:xfrm>
          <a:prstGeom prst="leftArrow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7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687646"/>
            <a:ext cx="243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画像を表示してみよう．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318314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Step3-2. </a:t>
            </a:r>
            <a:r>
              <a:rPr kumimoji="1" lang="ja-JP" altLang="en-US" dirty="0" smtClean="0"/>
              <a:t>画像を表示してみよう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4410" y="1047590"/>
            <a:ext cx="572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err="1"/>
              <a:t>imageMode</a:t>
            </a:r>
            <a:r>
              <a:rPr lang="en-US" altLang="ja-JP" sz="1600" dirty="0"/>
              <a:t>(CENTER); // </a:t>
            </a:r>
            <a:r>
              <a:rPr lang="ja-JP" altLang="en-US" sz="1600" dirty="0"/>
              <a:t>画像座標の指定を中心に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r>
              <a:rPr lang="en-US" altLang="ja-JP" sz="1600" dirty="0" err="1" smtClean="0"/>
              <a:t>PImage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shipImg</a:t>
            </a:r>
            <a:r>
              <a:rPr lang="en-US" altLang="ja-JP" sz="1600" dirty="0"/>
              <a:t>; // </a:t>
            </a:r>
            <a:r>
              <a:rPr lang="ja-JP" altLang="en-US" sz="1600" dirty="0"/>
              <a:t>自機の画像の宣言</a:t>
            </a:r>
          </a:p>
          <a:p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shipX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shipY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size(480, 640);</a:t>
            </a:r>
          </a:p>
          <a:p>
            <a:r>
              <a:rPr lang="en-US" altLang="ja-JP" sz="1600" dirty="0" err="1"/>
              <a:t>rect</a:t>
            </a:r>
            <a:r>
              <a:rPr lang="en-US" altLang="ja-JP" sz="1600" dirty="0"/>
              <a:t>(350, 120, 70, 100);</a:t>
            </a:r>
          </a:p>
          <a:p>
            <a:r>
              <a:rPr lang="en-US" altLang="ja-JP" sz="1600" dirty="0" err="1"/>
              <a:t>shipImg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loadImage</a:t>
            </a:r>
            <a:r>
              <a:rPr lang="en-US" altLang="ja-JP" sz="1600" dirty="0"/>
              <a:t>("</a:t>
            </a:r>
            <a:r>
              <a:rPr lang="en-US" altLang="ja-JP" sz="1600" dirty="0" err="1"/>
              <a:t>ship.png</a:t>
            </a:r>
            <a:r>
              <a:rPr lang="en-US" altLang="ja-JP" sz="1600" dirty="0"/>
              <a:t>"); // </a:t>
            </a:r>
            <a:r>
              <a:rPr lang="ja-JP" altLang="en-US" sz="1600" dirty="0"/>
              <a:t>自機の画像を読み込む</a:t>
            </a:r>
          </a:p>
          <a:p>
            <a:r>
              <a:rPr lang="en-US" altLang="ja-JP" sz="1600" dirty="0" err="1"/>
              <a:t>shipX</a:t>
            </a:r>
            <a:r>
              <a:rPr lang="en-US" altLang="ja-JP" sz="1600" dirty="0"/>
              <a:t> = 215;</a:t>
            </a:r>
          </a:p>
          <a:p>
            <a:r>
              <a:rPr lang="en-US" altLang="ja-JP" sz="1600" dirty="0" err="1"/>
              <a:t>shipY</a:t>
            </a:r>
            <a:r>
              <a:rPr lang="en-US" altLang="ja-JP" sz="1600" dirty="0"/>
              <a:t> = 500;</a:t>
            </a:r>
          </a:p>
          <a:p>
            <a:r>
              <a:rPr lang="en-US" altLang="ja-JP" sz="1600" dirty="0"/>
              <a:t>image(</a:t>
            </a:r>
            <a:r>
              <a:rPr lang="en-US" altLang="ja-JP" sz="1600" dirty="0" err="1"/>
              <a:t>shipImg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shipX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shipY</a:t>
            </a:r>
            <a:r>
              <a:rPr lang="en-US" altLang="ja-JP" sz="1600" dirty="0"/>
              <a:t>); // </a:t>
            </a:r>
            <a:r>
              <a:rPr lang="ja-JP" altLang="en-US" sz="1600" dirty="0"/>
              <a:t>画像を表示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64410" y="3602135"/>
            <a:ext cx="5727104" cy="502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 descr="shi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4889500"/>
            <a:ext cx="762000" cy="762000"/>
          </a:xfrm>
          <a:prstGeom prst="rect">
            <a:avLst/>
          </a:prstGeom>
        </p:spPr>
      </p:pic>
      <p:pic>
        <p:nvPicPr>
          <p:cNvPr id="23" name="図 22" descr="スクリーンショット 2015-07-23 14.5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50" y="4248150"/>
            <a:ext cx="1850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095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細かい内容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048279"/>
            <a:ext cx="6172200" cy="742685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ゲームで遊んでみよう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最初に本格シューティングゲームで遊ぶ．ソースも見る．でも難しい．体験入学は１時間しかない．では，簡単なやつは？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最初にこれから作るゲームで遊ぶ．ソースをみる．これならできそう？では，１時間でここまでを理解してみよう！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プログラミングを体験</a:t>
            </a:r>
            <a:r>
              <a:rPr lang="ja-JP" altLang="en-US" dirty="0" smtClean="0"/>
              <a:t>しよう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を起動してみよう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簡単な表示をしてみよう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プログラミングに慣れてみよう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変数を理解しよう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en-US" altLang="ja-JP" dirty="0" smtClean="0"/>
              <a:t>if</a:t>
            </a:r>
            <a:r>
              <a:rPr lang="ja-JP" altLang="en-US" dirty="0" smtClean="0"/>
              <a:t>文を理解しよう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画像を表示しよう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簡単シューティングゲームを作ってみよう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画像を動かしてみよう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弾を打ってみよう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敵を出現してみよう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敵と弾の当たり判定を作ろう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本格シューティングゲームをいじってみよう</a:t>
            </a:r>
            <a:endParaRPr lang="en-US" altLang="ja-JP" dirty="0"/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のインストール</a:t>
            </a:r>
            <a:endParaRPr kumimoji="1" lang="en-US" altLang="ja-JP" dirty="0" smtClean="0"/>
          </a:p>
          <a:p>
            <a:r>
              <a:rPr lang="ja-JP" altLang="en-US" dirty="0" smtClean="0"/>
              <a:t>サンプルプログラムの紹介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517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841</Words>
  <Application>Microsoft Macintosh PowerPoint</Application>
  <PresentationFormat>画面に合わせる (4:3)</PresentationFormat>
  <Paragraphs>131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たのしいコンピュータ プログラミング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細かい内容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たのしいコンピュータ プログラミング</dc:title>
  <dc:creator>oeda</dc:creator>
  <cp:lastModifiedBy>oeda</cp:lastModifiedBy>
  <cp:revision>37</cp:revision>
  <dcterms:created xsi:type="dcterms:W3CDTF">2015-07-22T02:35:42Z</dcterms:created>
  <dcterms:modified xsi:type="dcterms:W3CDTF">2015-07-23T08:49:46Z</dcterms:modified>
</cp:coreProperties>
</file>