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9" r:id="rId9"/>
    <p:sldId id="271" r:id="rId10"/>
    <p:sldId id="270" r:id="rId11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224" y="-256"/>
      </p:cViewPr>
      <p:guideLst>
        <p:guide orient="horz" pos="1837"/>
        <p:guide pos="19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095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細かい内容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048279"/>
            <a:ext cx="6172200" cy="74268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ゲームで遊んでみよう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最初に本格シューティングゲームで遊ぶ．ソースも見る．でも難しい．体験入学は１時間しかない．では，簡単なやつは？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最初にこれから作るゲームで遊ぶ．ソースをみる．これならできそう？では，１時間でここまでを理解してみよう！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プログラミングを体験</a:t>
            </a:r>
            <a:r>
              <a:rPr lang="ja-JP" altLang="en-US" dirty="0" smtClean="0"/>
              <a:t>しよう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を起動してみよう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簡単な表示をしてみよう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プログラミングに慣れてみよう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en-US" altLang="ja-JP" dirty="0" smtClean="0"/>
              <a:t>if</a:t>
            </a:r>
            <a:r>
              <a:rPr lang="ja-JP" altLang="en-US" dirty="0" smtClean="0"/>
              <a:t>文を理解しよう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画像を表示しよう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簡単シューティングゲームを作ってみよう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弾を打ってみよう</a:t>
            </a:r>
            <a:endParaRPr kumimoji="1" lang="en-US" altLang="ja-JP" dirty="0" smtClean="0"/>
          </a:p>
          <a:p>
            <a:pPr lvl="1">
              <a:buFont typeface="Arial"/>
              <a:buChar char="•"/>
            </a:pPr>
            <a:r>
              <a:rPr lang="ja-JP" altLang="en-US" dirty="0" smtClean="0"/>
              <a:t>敵を出現してみよう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本格シューティングゲームをいじってみよう</a:t>
            </a:r>
            <a:endParaRPr lang="en-US" altLang="ja-JP" dirty="0"/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サンプルプログラムの紹介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5141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51" y="1143000"/>
            <a:ext cx="6800850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ゲームで遊んで</a:t>
            </a:r>
            <a:r>
              <a:rPr lang="ja-JP" altLang="en-US" sz="2800" dirty="0" smtClean="0"/>
              <a:t>みよう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プログラミングを体験しよう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最初にこれから作る</a:t>
            </a:r>
            <a:r>
              <a:rPr lang="ja-JP" altLang="en-US" dirty="0" smtClean="0"/>
              <a:t>ゲーム紹介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en-US" altLang="ja-JP" dirty="0" smtClean="0"/>
              <a:t>Processing</a:t>
            </a:r>
            <a:r>
              <a:rPr lang="ja-JP" altLang="en-US" dirty="0" smtClean="0"/>
              <a:t>の起動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簡単</a:t>
            </a:r>
            <a:r>
              <a:rPr lang="ja-JP" altLang="en-US" dirty="0" smtClean="0"/>
              <a:t>な図形の表示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プログラミングに慣れてみよう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変数の説明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画像の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画像を</a:t>
            </a:r>
            <a:r>
              <a:rPr lang="ja-JP" altLang="en-US" dirty="0" smtClean="0"/>
              <a:t>動かす</a:t>
            </a:r>
            <a:endParaRPr lang="en-US" altLang="ja-JP" dirty="0" smtClean="0"/>
          </a:p>
          <a:p>
            <a:pPr marL="914400" lvl="1" indent="-457200">
              <a:buFont typeface="Arial"/>
              <a:buChar char="•"/>
            </a:pPr>
            <a:r>
              <a:rPr lang="en-US" altLang="ja-JP" dirty="0" err="1" smtClean="0"/>
              <a:t>if</a:t>
            </a:r>
            <a:r>
              <a:rPr lang="en-US" altLang="en-US" dirty="0" err="1" smtClean="0"/>
              <a:t>文の説明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簡単シューティングゲームを作ってみよう</a:t>
            </a:r>
            <a:endParaRPr lang="en-US" altLang="ja-JP" sz="2800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弾を</a:t>
            </a:r>
            <a:r>
              <a:rPr lang="ja-JP" altLang="en-US" dirty="0" smtClean="0"/>
              <a:t>打つ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 smtClean="0"/>
              <a:t>敵の出現</a:t>
            </a:r>
            <a:endParaRPr lang="en-US" altLang="ja-JP" dirty="0"/>
          </a:p>
          <a:p>
            <a:pPr marL="914400" lvl="1" indent="-457200">
              <a:buFont typeface="Arial"/>
              <a:buChar char="•"/>
            </a:pPr>
            <a:r>
              <a:rPr lang="ja-JP" altLang="en-US" dirty="0"/>
              <a:t>敵と弾の当たり</a:t>
            </a:r>
            <a:r>
              <a:rPr lang="ja-JP" altLang="en-US" dirty="0" smtClean="0"/>
              <a:t>判定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本格シューティングゲーム</a:t>
            </a:r>
            <a:r>
              <a:rPr lang="ja-JP" altLang="en-US" sz="2800" dirty="0" smtClean="0"/>
              <a:t>を改造しよう</a:t>
            </a:r>
            <a:endParaRPr lang="en-US" altLang="ja-JP" sz="2800" dirty="0" smtClean="0"/>
          </a:p>
          <a:p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en-US" altLang="ja-JP" sz="2800" dirty="0"/>
              <a:t>Processing</a:t>
            </a:r>
            <a:r>
              <a:rPr lang="ja-JP" altLang="en-US" sz="2800" dirty="0"/>
              <a:t>のインストール</a:t>
            </a:r>
            <a:endParaRPr lang="en-US" altLang="ja-JP" sz="2800" dirty="0"/>
          </a:p>
          <a:p>
            <a:pPr marL="457200" indent="-457200">
              <a:buFont typeface="Arial"/>
              <a:buChar char="•"/>
            </a:pPr>
            <a:r>
              <a:rPr lang="ja-JP" altLang="en-US" sz="2800" dirty="0"/>
              <a:t>サンプルプログラムの紹介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chemeClr val="tx1"/>
          </a:solidFill>
          <a:ln w="57150" cmpd="thickThin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FF"/>
                </a:solidFill>
              </a:rPr>
              <a:t>1. </a:t>
            </a:r>
            <a:r>
              <a:rPr kumimoji="1" lang="ja-JP" altLang="en-US" sz="3200" dirty="0" smtClean="0">
                <a:solidFill>
                  <a:srgbClr val="FFFFFF"/>
                </a:solidFill>
              </a:rPr>
              <a:t>ゲームで遊んでみよう！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最初にこれから作るゲームで遊んでみよう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1373446"/>
            <a:ext cx="3225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とにかく，まず動かしてみよう！</a:t>
            </a:r>
            <a:endParaRPr kumimoji="1" lang="en-US" altLang="ja-JP" dirty="0" smtClean="0"/>
          </a:p>
          <a:p>
            <a:r>
              <a:rPr lang="ja-JP" altLang="en-US" dirty="0"/>
              <a:t>デスクトップ上の次のアイコン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ダブルクリック</a:t>
            </a:r>
            <a:r>
              <a:rPr lang="ja-JP" altLang="en-US" dirty="0"/>
              <a:t>してみよう．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9" y="2296776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33" y="1566825"/>
            <a:ext cx="1889299" cy="269882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Step2-1.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13732" y="3222544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r>
              <a:rPr lang="ja-JP" altLang="en-US" dirty="0" smtClean="0"/>
              <a:t>立ち上がります</a:t>
            </a:r>
            <a:r>
              <a:rPr lang="ja-JP" altLang="en-US" dirty="0" smtClean="0"/>
              <a:t>．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4336926"/>
            <a:ext cx="619139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Step2-2. </a:t>
            </a:r>
            <a:r>
              <a:rPr lang="ja-JP" altLang="en-US" dirty="0" smtClean="0"/>
              <a:t>四角形を描く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4693558"/>
            <a:ext cx="63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先ほど起動したウィンドウの白い部分</a:t>
            </a:r>
            <a:r>
              <a:rPr kumimoji="1" lang="en-US" altLang="ja-JP" dirty="0" smtClean="0"/>
              <a:t>①</a:t>
            </a:r>
            <a:r>
              <a:rPr kumimoji="1" lang="ja-JP" altLang="en-US" dirty="0" smtClean="0"/>
              <a:t>に次の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行を入力して</a:t>
            </a:r>
            <a:r>
              <a:rPr kumimoji="1" lang="ja-JP" altLang="en-US" dirty="0" smtClean="0"/>
              <a:t>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</a:t>
            </a:r>
            <a:r>
              <a:rPr kumimoji="1" lang="ja-JP" altLang="en-US" dirty="0" smtClean="0"/>
              <a:t>ボタン</a:t>
            </a:r>
            <a:r>
              <a:rPr lang="en-US" altLang="ja-JP" dirty="0" smtClean="0"/>
              <a:t>②</a:t>
            </a:r>
            <a:r>
              <a:rPr lang="ja-JP" altLang="en-US" dirty="0" smtClean="0"/>
              <a:t>を押してみよう．</a:t>
            </a:r>
            <a:endParaRPr kumimoji="1" lang="en-US" altLang="ja-JP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7" y="5333795"/>
            <a:ext cx="4385957" cy="136032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653310" y="5455993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653310" y="6227937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676" y="6842602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466" y="7238629"/>
            <a:ext cx="469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すると，次のようなウィンドウが表示されます．</a:t>
            </a:r>
            <a:endParaRPr lang="en-US" altLang="ja-JP" dirty="0" smtClean="0"/>
          </a:p>
          <a:p>
            <a:r>
              <a:rPr lang="ja-JP" altLang="en-US" dirty="0" smtClean="0"/>
              <a:t>これで「初めてのプログラム」が完成しました．</a:t>
            </a:r>
            <a:endParaRPr kumimoji="1" lang="en-US" altLang="ja-JP" dirty="0" smtClean="0"/>
          </a:p>
        </p:txBody>
      </p:sp>
      <p:pic>
        <p:nvPicPr>
          <p:cNvPr id="19" name="図 18" descr="スクリーンショット 2015-07-22 12.07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6" y="7395494"/>
            <a:ext cx="1248143" cy="1462667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chemeClr val="tx1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２．プログラミングを体験してみよう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9" name="図 8" descr="Macintosh HD:Users:edatos:Desktop:スクリーンショット 2015-07-22 11.25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0" y="1343515"/>
            <a:ext cx="162687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07630" y="22534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Step2-3. </a:t>
            </a:r>
            <a:r>
              <a:rPr kumimoji="1" lang="ja-JP" altLang="en-US" dirty="0" smtClean="0"/>
              <a:t>プログラムの意味を理解してみよう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7630" y="594678"/>
            <a:ext cx="3100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このプログラムの意味は次のようになります．</a:t>
            </a:r>
            <a:endParaRPr kumimoji="1" lang="en-US" altLang="ja-JP" sz="1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8840" y="89212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8840" y="1261458"/>
            <a:ext cx="5727104" cy="252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8840" y="146279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97206" y="1578537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66065" y="1791742"/>
            <a:ext cx="128652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677362" y="1791743"/>
            <a:ext cx="0" cy="1278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22896" y="1628337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4560" y="2931512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32888" y="3262415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y</a:t>
            </a:r>
            <a:r>
              <a:rPr lang="ja-JP" altLang="en-US" sz="1200" dirty="0" smtClean="0"/>
              <a:t>軸は正負の向きが違うので注意．</a:t>
            </a:r>
            <a:endParaRPr lang="en-US" altLang="ja-JP" sz="1200" dirty="0" smtClean="0"/>
          </a:p>
          <a:p>
            <a:r>
              <a:rPr lang="ja-JP" altLang="en-US" sz="1200" dirty="0" smtClean="0"/>
              <a:t>下方向がプラスになります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92635" y="2654513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(10, 20)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V="1">
            <a:off x="4178105" y="2098455"/>
            <a:ext cx="603771" cy="5560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51409" y="219614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1876" y="182145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:30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200" y="4088465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Step2-4. </a:t>
            </a:r>
            <a:r>
              <a:rPr kumimoji="1" lang="ja-JP" altLang="en-US" dirty="0" smtClean="0"/>
              <a:t>正方形を描いてみよう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3200" y="4457797"/>
            <a:ext cx="553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では，正方形を描いてみましょう．さらに，ウィンドウの右下の方に描いてみましょう</a:t>
            </a:r>
            <a:endParaRPr kumimoji="1" lang="en-US" altLang="ja-JP" sz="12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4410" y="4768456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50, 50);</a:t>
            </a:r>
            <a:endParaRPr kumimoji="1" lang="ja-JP" altLang="en-US" dirty="0"/>
          </a:p>
        </p:txBody>
      </p:sp>
      <p:pic>
        <p:nvPicPr>
          <p:cNvPr id="29" name="図 28" descr="スクリーンショット 2015-07-22 12.2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57" y="5394946"/>
            <a:ext cx="1625600" cy="1905000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5-07-22 12.2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46" y="2155874"/>
            <a:ext cx="2036047" cy="280804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28139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Step2-5.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597471"/>
            <a:ext cx="654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先ほどのプログラムでは正方形がはみ出てしまいました．そこで，ウィンドウを大きくしてみましょう．</a:t>
            </a:r>
            <a:endParaRPr kumimoji="1"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908130"/>
            <a:ext cx="57271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ize(480, 640);</a:t>
            </a:r>
          </a:p>
          <a:p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</a:t>
            </a:r>
            <a:r>
              <a:rPr lang="en-US" altLang="ja-JP" dirty="0" smtClean="0"/>
              <a:t>50</a:t>
            </a:r>
            <a:r>
              <a:rPr kumimoji="1" lang="en-US" altLang="ja-JP" dirty="0" smtClean="0"/>
              <a:t>, 50);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1554461"/>
            <a:ext cx="5727104" cy="373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410" y="1639593"/>
            <a:ext cx="372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size(x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, y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4193" y="2147575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593346" y="2266128"/>
            <a:ext cx="207681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04643" y="2266128"/>
            <a:ext cx="10096" cy="27436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70164" y="2102722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39" y="4871286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38337" y="3178091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(70, 80)</a:t>
            </a:r>
            <a:endParaRPr kumimoji="1" lang="ja-JP" altLang="en-US" sz="1200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198213" y="2600327"/>
            <a:ext cx="621166" cy="556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07429" y="2567127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9379" y="2342022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31361" y="4955624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ウィンドウの横の長さ</a:t>
            </a:r>
            <a:r>
              <a:rPr lang="en-US" altLang="ja-JP" sz="1200" dirty="0" smtClean="0"/>
              <a:t>:480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75697" y="3455090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ウィンドウの縦の長さ</a:t>
            </a:r>
            <a:r>
              <a:rPr lang="en-US" altLang="ja-JP" sz="1200" dirty="0" smtClean="0"/>
              <a:t>:640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3200" y="557695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Step2-6. </a:t>
            </a:r>
            <a:r>
              <a:rPr lang="ja-JP" altLang="en-US" dirty="0" smtClean="0"/>
              <a:t>シューティングゲームのような配置にしてみよう</a:t>
            </a:r>
            <a:endParaRPr kumimoji="1" lang="ja-JP" altLang="en-US" dirty="0"/>
          </a:p>
        </p:txBody>
      </p:sp>
      <p:pic>
        <p:nvPicPr>
          <p:cNvPr id="29" name="図 28" descr="スクリーンショット 2015-07-23 12.4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46" y="6082747"/>
            <a:ext cx="1734662" cy="2392388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図 82" descr="スクリーンショット 2015-07-23 12.4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84" y="1484411"/>
            <a:ext cx="3940722" cy="5434913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410" y="237122"/>
            <a:ext cx="57271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ja-JP" dirty="0" err="1" smtClean="0"/>
              <a:t>size</a:t>
            </a:r>
            <a:r>
              <a:rPr lang="it-IT" altLang="ja-JP" dirty="0"/>
              <a:t>(480, 640);</a:t>
            </a:r>
          </a:p>
          <a:p>
            <a:r>
              <a:rPr lang="it-IT" altLang="ja-JP" dirty="0" err="1" smtClean="0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250</a:t>
            </a:r>
            <a:r>
              <a:rPr lang="it-IT" altLang="ja-JP" dirty="0"/>
              <a:t>, 200, 70, 100)</a:t>
            </a:r>
            <a:r>
              <a:rPr lang="it-IT" altLang="ja-JP" dirty="0" smtClean="0"/>
              <a:t>;</a:t>
            </a:r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215, </a:t>
            </a:r>
            <a:r>
              <a:rPr lang="it-IT" altLang="ja-JP" dirty="0"/>
              <a:t>500, 50, 50)</a:t>
            </a:r>
            <a:r>
              <a:rPr lang="it-IT" altLang="ja-JP" dirty="0" smtClean="0"/>
              <a:t>;</a:t>
            </a:r>
            <a:endParaRPr lang="it-IT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564410" y="1160452"/>
            <a:ext cx="5727104" cy="7094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5071" y="1513118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原点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64074" y="2375487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</a:t>
            </a:r>
            <a:r>
              <a:rPr lang="en-US" altLang="ja-JP" sz="1200" dirty="0" smtClean="0"/>
              <a:t>28</a:t>
            </a:r>
            <a:r>
              <a:rPr kumimoji="1" lang="en-US" altLang="ja-JP" sz="1200" dirty="0" smtClean="0"/>
              <a:t>0, </a:t>
            </a:r>
            <a:r>
              <a:rPr lang="en-US" altLang="ja-JP" sz="1200" dirty="0" smtClean="0"/>
              <a:t>12</a:t>
            </a:r>
            <a:r>
              <a:rPr kumimoji="1" lang="en-US" altLang="ja-JP" sz="1200" dirty="0" smtClean="0"/>
              <a:t>0)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27291" y="5393821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(215, </a:t>
            </a:r>
            <a:r>
              <a:rPr lang="en-US" altLang="ja-JP" sz="1200" dirty="0" smtClean="0"/>
              <a:t>500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80047" y="581934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72984" y="7198902"/>
            <a:ext cx="385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ウィンドウサイズが</a:t>
            </a:r>
            <a:r>
              <a:rPr lang="en-US" altLang="ja-JP" sz="1200" dirty="0"/>
              <a:t>480</a:t>
            </a:r>
            <a:r>
              <a:rPr lang="ja-JP" altLang="en-US" sz="1200" dirty="0" smtClean="0"/>
              <a:t>なので真ん中</a:t>
            </a:r>
            <a:r>
              <a:rPr lang="ja-JP" altLang="en-US" sz="1200" dirty="0"/>
              <a:t>までは</a:t>
            </a:r>
            <a:r>
              <a:rPr lang="en-US" altLang="ja-JP" sz="1200" dirty="0" smtClean="0"/>
              <a:t>240</a:t>
            </a:r>
            <a:r>
              <a:rPr lang="ja-JP" altLang="en-US" sz="1200" dirty="0" smtClean="0"/>
              <a:t>となる．</a:t>
            </a:r>
            <a:endParaRPr lang="en-US" altLang="ja-JP" sz="1200" dirty="0" smtClean="0"/>
          </a:p>
          <a:p>
            <a:r>
              <a:rPr lang="ja-JP" altLang="en-US" sz="1200" dirty="0" smtClean="0"/>
              <a:t>正方形の長さが</a:t>
            </a:r>
            <a:r>
              <a:rPr lang="en-US" altLang="ja-JP" sz="1200" dirty="0" smtClean="0"/>
              <a:t>50</a:t>
            </a:r>
            <a:r>
              <a:rPr lang="ja-JP" altLang="en-US" sz="1200" dirty="0" smtClean="0"/>
              <a:t>なので，</a:t>
            </a:r>
            <a:r>
              <a:rPr kumimoji="1" lang="ja-JP" altLang="en-US" sz="1200" dirty="0" smtClean="0"/>
              <a:t>その半分の</a:t>
            </a:r>
            <a:r>
              <a:rPr kumimoji="1" lang="en-US" altLang="ja-JP" sz="1200" dirty="0" smtClean="0"/>
              <a:t>25</a:t>
            </a:r>
            <a:r>
              <a:rPr lang="ja-JP" altLang="en-US" sz="1200" dirty="0" smtClean="0"/>
              <a:t>だけ，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x</a:t>
            </a:r>
            <a:r>
              <a:rPr kumimoji="1" lang="ja-JP" altLang="en-US" sz="1200" dirty="0" smtClean="0"/>
              <a:t>軸の負方向にずらすと，正方形が真ん中に配置される．</a:t>
            </a:r>
            <a:endParaRPr kumimoji="1" lang="ja-JP" altLang="en-US" sz="1200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3435988" y="1499219"/>
            <a:ext cx="0" cy="539141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1448099" y="6593038"/>
            <a:ext cx="19973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060813" y="660523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240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456284" y="6927007"/>
            <a:ext cx="39267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030445" y="66324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480</a:t>
            </a:r>
            <a:endParaRPr kumimoji="1" lang="ja-JP" altLang="en-US" sz="12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460018" y="1651618"/>
            <a:ext cx="43970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1460018" y="1651618"/>
            <a:ext cx="0" cy="55843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739285" y="1234763"/>
            <a:ext cx="552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x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87469" y="7254745"/>
            <a:ext cx="55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y</a:t>
            </a:r>
            <a:r>
              <a:rPr kumimoji="1" lang="ja-JP" altLang="en-US" sz="2000" dirty="0" smtClean="0"/>
              <a:t>軸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137947" y="123611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280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/>
          <p:nvPr/>
        </p:nvCxnSpPr>
        <p:spPr>
          <a:xfrm flipV="1">
            <a:off x="4329352" y="1651619"/>
            <a:ext cx="0" cy="100026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1460018" y="2651881"/>
            <a:ext cx="2881429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148008" y="123611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480</a:t>
            </a:r>
            <a:endParaRPr kumimoji="1" lang="ja-JP" altLang="en-US" sz="1200" dirty="0"/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5397006" y="1513118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4335208" y="1513119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3435988" y="1513118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193143" y="123611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240</a:t>
            </a:r>
            <a:endParaRPr kumimoji="1" lang="ja-JP" altLang="en-US" sz="12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82861" y="250128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120</a:t>
            </a:r>
            <a:endParaRPr kumimoji="1" lang="ja-JP" altLang="en-US" sz="1200" dirty="0"/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3240174" y="1651618"/>
            <a:ext cx="0" cy="410808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1460018" y="5759702"/>
            <a:ext cx="1792251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1029445" y="5595802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500</a:t>
            </a:r>
            <a:endParaRPr kumimoji="1" lang="ja-JP" altLang="en-US" sz="1200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1366089" y="5756770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381917" y="2651881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3246126" y="1513119"/>
            <a:ext cx="0" cy="13850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905418" y="123476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215</a:t>
            </a:r>
            <a:endParaRPr kumimoji="1" lang="ja-JP" altLang="en-US" sz="12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29445" y="676603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640</a:t>
            </a:r>
            <a:endParaRPr kumimoji="1" lang="ja-JP" altLang="en-US" sz="1200" dirty="0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1366089" y="6927007"/>
            <a:ext cx="8201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4459013" y="342051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70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870642" y="296703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100</a:t>
            </a:r>
            <a:endParaRPr kumimoji="1" lang="ja-JP" altLang="en-US" sz="12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74679" y="611024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1054100" y="0"/>
            <a:ext cx="1041400" cy="232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0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137344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変数を使えるようになろう．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0041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Step3-1. </a:t>
            </a:r>
            <a:r>
              <a:rPr lang="ja-JP" altLang="en-US" dirty="0" smtClean="0"/>
              <a:t>変数</a:t>
            </a:r>
            <a:r>
              <a:rPr lang="ja-JP" altLang="en-US" dirty="0" smtClean="0"/>
              <a:t>を使えるようになろう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solidFill>
            <a:srgbClr val="000000"/>
          </a:solidFill>
          <a:ln w="57150" cmpd="thickThin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３．プログラミングに慣れてみよう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410" y="1733390"/>
            <a:ext cx="572710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shipX</a:t>
            </a:r>
            <a:r>
              <a:rPr lang="en-US" altLang="ja-JP" sz="1400" dirty="0"/>
              <a:t>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x</a:t>
            </a:r>
            <a:r>
              <a:rPr lang="ja-JP" altLang="en-US" sz="1400" dirty="0"/>
              <a:t>座標の変数を宣言</a:t>
            </a:r>
          </a:p>
          <a:p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shipY</a:t>
            </a:r>
            <a:r>
              <a:rPr lang="en-US" altLang="ja-JP" sz="1400" dirty="0"/>
              <a:t>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y</a:t>
            </a:r>
            <a:r>
              <a:rPr lang="ja-JP" altLang="en-US" sz="1400" dirty="0"/>
              <a:t>座標の変数を</a:t>
            </a:r>
            <a:r>
              <a:rPr lang="ja-JP" altLang="en-US" sz="1400" dirty="0" smtClean="0"/>
              <a:t>宣言</a:t>
            </a:r>
            <a:endParaRPr lang="ja-JP" altLang="en-US" sz="1400" dirty="0"/>
          </a:p>
          <a:p>
            <a:r>
              <a:rPr lang="en-US" altLang="ja-JP" sz="1400" dirty="0"/>
              <a:t>size(480, 640)</a:t>
            </a:r>
            <a:r>
              <a:rPr lang="en-US" altLang="ja-JP" sz="1400" dirty="0" smtClean="0"/>
              <a:t>;</a:t>
            </a:r>
          </a:p>
          <a:p>
            <a:r>
              <a:rPr lang="en-US" altLang="ja-JP" sz="1400" dirty="0" err="1" smtClean="0"/>
              <a:t>rect</a:t>
            </a:r>
            <a:r>
              <a:rPr lang="en-US" altLang="ja-JP" sz="1400" dirty="0"/>
              <a:t>(350, 120, 70, 100); </a:t>
            </a:r>
            <a:endParaRPr lang="en-US" altLang="ja-JP" sz="1400" dirty="0" smtClean="0"/>
          </a:p>
          <a:p>
            <a:r>
              <a:rPr lang="en-US" altLang="ja-JP" sz="1400" dirty="0" err="1" smtClean="0"/>
              <a:t>shipX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215;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x</a:t>
            </a:r>
            <a:r>
              <a:rPr lang="ja-JP" altLang="en-US" sz="1400" dirty="0"/>
              <a:t>座標</a:t>
            </a:r>
          </a:p>
          <a:p>
            <a:r>
              <a:rPr lang="en-US" altLang="ja-JP" sz="1400" dirty="0" err="1"/>
              <a:t>shipY</a:t>
            </a:r>
            <a:r>
              <a:rPr lang="en-US" altLang="ja-JP" sz="1400" dirty="0"/>
              <a:t> = 500; // </a:t>
            </a:r>
            <a:r>
              <a:rPr lang="ja-JP" altLang="en-US" sz="1400" dirty="0"/>
              <a:t>自機の</a:t>
            </a:r>
            <a:r>
              <a:rPr lang="en-US" altLang="ja-JP" sz="1400" dirty="0"/>
              <a:t>y</a:t>
            </a:r>
            <a:r>
              <a:rPr lang="ja-JP" altLang="en-US" sz="1400" dirty="0"/>
              <a:t>座標</a:t>
            </a:r>
          </a:p>
          <a:p>
            <a:r>
              <a:rPr lang="en-US" altLang="ja-JP" sz="1400" dirty="0" err="1"/>
              <a:t>rect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shipX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shipY</a:t>
            </a:r>
            <a:r>
              <a:rPr lang="en-US" altLang="ja-JP" sz="1400" dirty="0"/>
              <a:t>, 50, 50); // </a:t>
            </a:r>
            <a:r>
              <a:rPr lang="ja-JP" altLang="en-US" sz="1400" dirty="0"/>
              <a:t>自機として座標</a:t>
            </a:r>
            <a:r>
              <a:rPr lang="en-US" altLang="ja-JP" sz="1400" dirty="0"/>
              <a:t>(215, 500)</a:t>
            </a:r>
            <a:r>
              <a:rPr lang="ja-JP" altLang="en-US" sz="1400" dirty="0" smtClean="0"/>
              <a:t>に大きさ</a:t>
            </a:r>
            <a:r>
              <a:rPr lang="en-US" altLang="ja-JP" sz="1400" dirty="0"/>
              <a:t>50x50</a:t>
            </a:r>
            <a:r>
              <a:rPr lang="ja-JP" altLang="en-US" sz="1400" dirty="0"/>
              <a:t>の正方形を</a:t>
            </a:r>
            <a:r>
              <a:rPr lang="ja-JP" altLang="en-US" sz="1400" dirty="0" smtClean="0"/>
              <a:t>表示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64410" y="3549273"/>
            <a:ext cx="5727104" cy="5074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040" y="3761490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shipX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39615" y="3761490"/>
            <a:ext cx="40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この１行で，プログラム内部に数値を格納できる箱ができる．</a:t>
            </a:r>
            <a:endParaRPr lang="en-US" altLang="ja-JP" dirty="0"/>
          </a:p>
        </p:txBody>
      </p:sp>
      <p:sp>
        <p:nvSpPr>
          <p:cNvPr id="2" name="直方体 1"/>
          <p:cNvSpPr/>
          <p:nvPr/>
        </p:nvSpPr>
        <p:spPr>
          <a:xfrm>
            <a:off x="2667000" y="4445000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shipX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2040" y="5520956"/>
            <a:ext cx="132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shipX</a:t>
            </a:r>
            <a:r>
              <a:rPr lang="en-US" altLang="ja-JP" dirty="0" smtClean="0"/>
              <a:t> = 215;</a:t>
            </a:r>
            <a:endParaRPr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39615" y="5520956"/>
            <a:ext cx="40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この１行で，変数に数値を格納する．</a:t>
            </a:r>
            <a:endParaRPr lang="en-US" altLang="ja-JP" dirty="0"/>
          </a:p>
        </p:txBody>
      </p:sp>
      <p:sp>
        <p:nvSpPr>
          <p:cNvPr id="29" name="直方体 28"/>
          <p:cNvSpPr/>
          <p:nvPr/>
        </p:nvSpPr>
        <p:spPr>
          <a:xfrm>
            <a:off x="2667000" y="6435012"/>
            <a:ext cx="1397000" cy="7874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shipX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93527" y="5957214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215</a:t>
            </a:r>
            <a:endParaRPr lang="en-US" altLang="ja-JP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72040" y="7513824"/>
            <a:ext cx="264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rect</a:t>
            </a:r>
            <a:r>
              <a:rPr lang="en-US" altLang="ja-JP" dirty="0"/>
              <a:t>(</a:t>
            </a:r>
            <a:r>
              <a:rPr lang="en-US" altLang="ja-JP" dirty="0" err="1"/>
              <a:t>shipX</a:t>
            </a:r>
            <a:r>
              <a:rPr lang="en-US" altLang="ja-JP" dirty="0"/>
              <a:t>, </a:t>
            </a:r>
            <a:r>
              <a:rPr lang="en-US" altLang="ja-JP" dirty="0" err="1"/>
              <a:t>shipY</a:t>
            </a:r>
            <a:r>
              <a:rPr lang="en-US" altLang="ja-JP" dirty="0"/>
              <a:t>, 50, 50)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39615" y="7883156"/>
            <a:ext cx="40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変数</a:t>
            </a:r>
            <a:r>
              <a:rPr lang="en-US" altLang="ja-JP" dirty="0" err="1" smtClean="0"/>
              <a:t>shipX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215</a:t>
            </a:r>
            <a:r>
              <a:rPr lang="ja-JP" altLang="en-US" dirty="0" smtClean="0"/>
              <a:t>が入っている．何度でも使うことができる．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292202" y="816015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215</a:t>
            </a:r>
            <a:endParaRPr lang="en-US" altLang="ja-JP" dirty="0"/>
          </a:p>
        </p:txBody>
      </p:sp>
      <p:cxnSp>
        <p:nvCxnSpPr>
          <p:cNvPr id="42" name="直線矢印コネクタ 41"/>
          <p:cNvCxnSpPr>
            <a:stCxn id="40" idx="0"/>
          </p:cNvCxnSpPr>
          <p:nvPr/>
        </p:nvCxnSpPr>
        <p:spPr>
          <a:xfrm flipV="1">
            <a:off x="1560026" y="7883156"/>
            <a:ext cx="0" cy="276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左矢印 43"/>
          <p:cNvSpPr/>
          <p:nvPr/>
        </p:nvSpPr>
        <p:spPr>
          <a:xfrm rot="19751953">
            <a:off x="3351677" y="6194683"/>
            <a:ext cx="965200" cy="571500"/>
          </a:xfrm>
          <a:prstGeom prst="leftArrow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687646"/>
            <a:ext cx="24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画像を表示してみよう．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3183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</a:t>
            </a:r>
            <a:r>
              <a:rPr kumimoji="1" lang="en-US" altLang="ja-JP" dirty="0" smtClean="0"/>
              <a:t>-2. </a:t>
            </a:r>
            <a:r>
              <a:rPr kumimoji="1" lang="ja-JP" altLang="en-US" dirty="0" smtClean="0"/>
              <a:t>画像を表示してみよう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4410" y="1047590"/>
            <a:ext cx="572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err="1"/>
              <a:t>imageMode</a:t>
            </a:r>
            <a:r>
              <a:rPr lang="en-US" altLang="ja-JP" sz="1600" dirty="0"/>
              <a:t>(CENTER); // </a:t>
            </a:r>
            <a:r>
              <a:rPr lang="ja-JP" altLang="en-US" sz="1600" dirty="0"/>
              <a:t>画像座標の指定を中心に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r>
              <a:rPr lang="en-US" altLang="ja-JP" sz="1600" dirty="0" err="1" smtClean="0"/>
              <a:t>PImage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shipImg</a:t>
            </a:r>
            <a:r>
              <a:rPr lang="en-US" altLang="ja-JP" sz="1600" dirty="0"/>
              <a:t>; // </a:t>
            </a:r>
            <a:r>
              <a:rPr lang="ja-JP" altLang="en-US" sz="1600" dirty="0"/>
              <a:t>自機の画像の宣言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shipX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shipY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size(480, 640);</a:t>
            </a:r>
          </a:p>
          <a:p>
            <a:r>
              <a:rPr lang="en-US" altLang="ja-JP" sz="1600" dirty="0" err="1"/>
              <a:t>rect</a:t>
            </a:r>
            <a:r>
              <a:rPr lang="en-US" altLang="ja-JP" sz="1600" dirty="0"/>
              <a:t>(350, 120, 70, 100);</a:t>
            </a:r>
          </a:p>
          <a:p>
            <a:r>
              <a:rPr lang="en-US" altLang="ja-JP" sz="1600" dirty="0" err="1"/>
              <a:t>shipImg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loadImage</a:t>
            </a:r>
            <a:r>
              <a:rPr lang="en-US" altLang="ja-JP" sz="1600" dirty="0"/>
              <a:t>("</a:t>
            </a:r>
            <a:r>
              <a:rPr lang="en-US" altLang="ja-JP" sz="1600" dirty="0" err="1"/>
              <a:t>ship.png</a:t>
            </a:r>
            <a:r>
              <a:rPr lang="en-US" altLang="ja-JP" sz="1600" dirty="0"/>
              <a:t>"); // </a:t>
            </a:r>
            <a:r>
              <a:rPr lang="ja-JP" altLang="en-US" sz="1600" dirty="0"/>
              <a:t>自機の画像を読み込む</a:t>
            </a:r>
          </a:p>
          <a:p>
            <a:r>
              <a:rPr lang="en-US" altLang="ja-JP" sz="1600" dirty="0" err="1"/>
              <a:t>shipX</a:t>
            </a:r>
            <a:r>
              <a:rPr lang="en-US" altLang="ja-JP" sz="1600" dirty="0"/>
              <a:t> = 215;</a:t>
            </a:r>
          </a:p>
          <a:p>
            <a:r>
              <a:rPr lang="en-US" altLang="ja-JP" sz="1600" dirty="0" err="1"/>
              <a:t>shipY</a:t>
            </a:r>
            <a:r>
              <a:rPr lang="en-US" altLang="ja-JP" sz="1600" dirty="0"/>
              <a:t> = 500;</a:t>
            </a:r>
          </a:p>
          <a:p>
            <a:r>
              <a:rPr lang="en-US" altLang="ja-JP" sz="1600" dirty="0"/>
              <a:t>image(</a:t>
            </a:r>
            <a:r>
              <a:rPr lang="en-US" altLang="ja-JP" sz="1600" dirty="0" err="1"/>
              <a:t>shipImg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shipX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shipY</a:t>
            </a:r>
            <a:r>
              <a:rPr lang="en-US" altLang="ja-JP" sz="1600" dirty="0"/>
              <a:t>); // </a:t>
            </a:r>
            <a:r>
              <a:rPr lang="ja-JP" altLang="en-US" sz="1600" dirty="0"/>
              <a:t>画像を表示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64410" y="3602135"/>
            <a:ext cx="5727104" cy="502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sh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4889500"/>
            <a:ext cx="762000" cy="762000"/>
          </a:xfrm>
          <a:prstGeom prst="rect">
            <a:avLst/>
          </a:prstGeom>
        </p:spPr>
      </p:pic>
      <p:pic>
        <p:nvPicPr>
          <p:cNvPr id="23" name="図 22" descr="スクリーンショット 2015-07-23 14.5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50" y="4248150"/>
            <a:ext cx="1850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796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1059</Words>
  <Application>Microsoft Macintosh PowerPoint</Application>
  <PresentationFormat>画面に合わせる (4:3)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たのしいコンピュータ プログラミング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細かい内容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31</cp:revision>
  <dcterms:created xsi:type="dcterms:W3CDTF">2015-07-22T02:35:42Z</dcterms:created>
  <dcterms:modified xsi:type="dcterms:W3CDTF">2015-07-23T08:09:17Z</dcterms:modified>
</cp:coreProperties>
</file>