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9" r:id="rId9"/>
    <p:sldId id="270" r:id="rId10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3224" y="-256"/>
      </p:cViewPr>
      <p:guideLst>
        <p:guide orient="horz" pos="1837"/>
        <p:guide pos="19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39B7-9123-4E4C-B201-F8AE92D44659}" type="datetimeFigureOut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4458-AC6B-864B-8572-A7580DBB3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22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23E5-4FD2-6F43-8DEF-1420972BC885}" type="datetimeFigureOut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2A10-9694-9040-87B2-DF9BB277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1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4AC4-3368-DC4D-9025-9CB584FAD8E6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8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9C0-44DB-2549-90D9-F8FFB9748C35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13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C375-9BEF-784A-A1CE-B6A17BD4FAAF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3E8-1D5D-9A4F-8928-D28FCF6C6D2E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0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023-4078-BB47-AA41-26785CA743EE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2538-1D8D-1C49-9126-59541A34B3E7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C80-216F-BC4F-919C-B591A64DA14D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45-FC5A-A94E-9793-1F8752FA634A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6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44C9-5B5A-2242-8500-82E531992D02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9541-7212-C448-BD06-30CC10A5BF70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5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69BF-DA2E-CC48-B67B-6B8B1304FB22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5EB1-C0E3-5048-9F8C-1725CDDCA369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213677"/>
            <a:ext cx="5829300" cy="1960033"/>
          </a:xfrm>
          <a:ln w="57150" cmpd="thickThin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たのしいコンピュータ</a:t>
            </a:r>
            <a: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  <a:t/>
            </a:r>
            <a:b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</a:br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プログラミング</a:t>
            </a:r>
            <a:endParaRPr kumimoji="1" lang="ja-JP" altLang="en-US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4004473"/>
            <a:ext cx="4800600" cy="113505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君にもできる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シューティングゲーム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028700" y="7143501"/>
            <a:ext cx="4800600" cy="1135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木更津高専</a:t>
            </a:r>
            <a:r>
              <a:rPr lang="en-US" altLang="ja-JP" dirty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情報工学科</a:t>
            </a:r>
            <a:endParaRPr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日体験入学</a:t>
            </a:r>
            <a:endParaRPr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5141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151" y="1143000"/>
            <a:ext cx="6800850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ゲームで遊んで</a:t>
            </a:r>
            <a:r>
              <a:rPr lang="ja-JP" altLang="en-US" sz="2800" dirty="0" smtClean="0"/>
              <a:t>みよう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プログラミングを体験しよう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最初にこれから作る</a:t>
            </a:r>
            <a:r>
              <a:rPr lang="ja-JP" altLang="en-US" dirty="0" smtClean="0"/>
              <a:t>ゲーム</a:t>
            </a:r>
            <a:r>
              <a:rPr lang="ja-JP" altLang="en-US" dirty="0" smtClean="0"/>
              <a:t>紹介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en-US" altLang="ja-JP" dirty="0" smtClean="0"/>
              <a:t>Processing</a:t>
            </a:r>
            <a:r>
              <a:rPr lang="ja-JP" altLang="en-US" dirty="0" smtClean="0"/>
              <a:t>の</a:t>
            </a:r>
            <a:r>
              <a:rPr lang="ja-JP" altLang="en-US" dirty="0" smtClean="0"/>
              <a:t>起動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簡単</a:t>
            </a:r>
            <a:r>
              <a:rPr lang="ja-JP" altLang="en-US" dirty="0" smtClean="0"/>
              <a:t>な</a:t>
            </a:r>
            <a:r>
              <a:rPr lang="ja-JP" altLang="en-US" dirty="0" smtClean="0"/>
              <a:t>図形の</a:t>
            </a:r>
            <a:r>
              <a:rPr lang="ja-JP" altLang="en-US" dirty="0" smtClean="0"/>
              <a:t>表示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プログラミングに慣れてみよう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変数</a:t>
            </a:r>
            <a:r>
              <a:rPr lang="ja-JP" altLang="en-US" dirty="0" smtClean="0"/>
              <a:t>の説明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画像</a:t>
            </a:r>
            <a:r>
              <a:rPr lang="ja-JP" altLang="en-US" dirty="0" smtClean="0"/>
              <a:t>の</a:t>
            </a:r>
            <a:r>
              <a:rPr lang="ja-JP" altLang="en-US" dirty="0" smtClean="0"/>
              <a:t>表示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en-US" altLang="ja-JP" dirty="0"/>
              <a:t>if</a:t>
            </a:r>
            <a:r>
              <a:rPr lang="ja-JP" altLang="en-US" dirty="0" smtClean="0"/>
              <a:t>文</a:t>
            </a:r>
            <a:r>
              <a:rPr lang="ja-JP" altLang="en-US" dirty="0" smtClean="0"/>
              <a:t>の説明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画像を</a:t>
            </a:r>
            <a:r>
              <a:rPr lang="ja-JP" altLang="en-US" dirty="0" smtClean="0"/>
              <a:t>動</a:t>
            </a:r>
            <a:r>
              <a:rPr lang="ja-JP" altLang="en-US" dirty="0" smtClean="0"/>
              <a:t>かす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簡単シューティングゲームを作ってみよう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弾を</a:t>
            </a:r>
            <a:r>
              <a:rPr lang="ja-JP" altLang="en-US" dirty="0" smtClean="0"/>
              <a:t>打</a:t>
            </a:r>
            <a:r>
              <a:rPr lang="ja-JP" altLang="en-US" dirty="0" smtClean="0"/>
              <a:t>つ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敵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出現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敵と弾の当たり</a:t>
            </a:r>
            <a:r>
              <a:rPr lang="ja-JP" altLang="en-US" dirty="0" smtClean="0"/>
              <a:t>判定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本格シューティングゲーム</a:t>
            </a:r>
            <a:r>
              <a:rPr lang="ja-JP" altLang="en-US" sz="2800" dirty="0" smtClean="0"/>
              <a:t>を</a:t>
            </a:r>
            <a:r>
              <a:rPr lang="ja-JP" altLang="en-US" sz="2800" dirty="0" smtClean="0"/>
              <a:t>改造しよう</a:t>
            </a:r>
            <a:endParaRPr lang="en-US" altLang="ja-JP" sz="2800" dirty="0" smtClean="0"/>
          </a:p>
          <a:p>
            <a:endParaRPr lang="en-US" altLang="ja-JP" sz="2800" dirty="0"/>
          </a:p>
          <a:p>
            <a:pPr marL="457200" indent="-457200">
              <a:buFont typeface="Arial"/>
              <a:buChar char="•"/>
            </a:pPr>
            <a:r>
              <a:rPr lang="en-US" altLang="ja-JP" sz="2800" dirty="0"/>
              <a:t>Processing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457200" indent="-457200">
              <a:buFont typeface="Arial"/>
              <a:buChar char="•"/>
            </a:pPr>
            <a:r>
              <a:rPr lang="ja-JP" altLang="en-US" sz="2800" dirty="0"/>
              <a:t>サンプルプログラムの紹介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15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1. </a:t>
            </a:r>
            <a:r>
              <a:rPr kumimoji="1" lang="ja-JP" altLang="en-US" sz="3200" dirty="0" smtClean="0"/>
              <a:t>ゲームで遊んでみよう</a:t>
            </a:r>
            <a:r>
              <a:rPr kumimoji="1" lang="ja-JP" altLang="en-US" sz="3200" dirty="0" smtClean="0"/>
              <a:t>！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110695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最初にこれから作るゲームで遊んでみよう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88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1373446"/>
            <a:ext cx="3873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とにかく，まず動かしてみよう</a:t>
            </a:r>
            <a:r>
              <a:rPr kumimoji="1" lang="ja-JP" altLang="en-US" sz="1200" dirty="0" smtClean="0"/>
              <a:t>！</a:t>
            </a:r>
            <a:endParaRPr kumimoji="1" lang="en-US" altLang="ja-JP" sz="1200" dirty="0" smtClean="0"/>
          </a:p>
          <a:p>
            <a:r>
              <a:rPr lang="ja-JP" altLang="en-US" sz="1200" dirty="0"/>
              <a:t>デスクトップ上の次のアイコンをダブルクリックしてみよう．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pic>
        <p:nvPicPr>
          <p:cNvPr id="9" name="図 8" descr="Macintosh HD:private:var:folders:92:zx8qrz_559zdy23jg6x3fhxw0000gn:T:TemporaryItems:im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01" y="1905477"/>
            <a:ext cx="996018" cy="96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Macintosh HD:Users:edatos:Desktop:スクリーンショット 2015-07-22 10.59.3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33" y="1447048"/>
            <a:ext cx="1889299" cy="269882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テキスト ボックス 10"/>
          <p:cNvSpPr txBox="1"/>
          <p:nvPr/>
        </p:nvSpPr>
        <p:spPr>
          <a:xfrm>
            <a:off x="323706" y="1004114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Step2-1. Processing</a:t>
            </a:r>
            <a:r>
              <a:rPr kumimoji="1"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43150" y="3868875"/>
            <a:ext cx="2099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Processing</a:t>
            </a:r>
            <a:r>
              <a:rPr lang="ja-JP" altLang="en-US" sz="1200" dirty="0" smtClean="0"/>
              <a:t>が立ち上がります．</a:t>
            </a:r>
            <a:endParaRPr kumimoji="1" lang="en-US" altLang="ja-JP" sz="1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3200" y="4336926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Step2-2. </a:t>
            </a:r>
            <a:r>
              <a:rPr lang="ja-JP" altLang="en-US" dirty="0" smtClean="0"/>
              <a:t>四角形を描く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3200" y="4706258"/>
            <a:ext cx="6390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先ほど起動したウィンドウの白い部分</a:t>
            </a:r>
            <a:r>
              <a:rPr kumimoji="1" lang="en-US" altLang="ja-JP" sz="1200" dirty="0" smtClean="0"/>
              <a:t>①</a:t>
            </a:r>
            <a:r>
              <a:rPr kumimoji="1" lang="ja-JP" altLang="en-US" sz="1200" dirty="0" smtClean="0"/>
              <a:t>に次の</a:t>
            </a:r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行を入力して，実行ボタン</a:t>
            </a:r>
            <a:r>
              <a:rPr lang="en-US" altLang="ja-JP" sz="1200" dirty="0" smtClean="0"/>
              <a:t>②</a:t>
            </a:r>
            <a:r>
              <a:rPr lang="ja-JP" altLang="en-US" sz="1200" dirty="0" smtClean="0"/>
              <a:t>を押してみよう．</a:t>
            </a:r>
            <a:endParaRPr kumimoji="1" lang="en-US" altLang="ja-JP" sz="1200" dirty="0" smtClean="0"/>
          </a:p>
        </p:txBody>
      </p:sp>
      <p:pic>
        <p:nvPicPr>
          <p:cNvPr id="16" name="図 15" descr="Macintosh HD:Users:edatos:Desktop:スクリーンショット 2015-07-22 11.05.5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37" y="5054395"/>
            <a:ext cx="4385957" cy="136032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sp>
        <p:nvSpPr>
          <p:cNvPr id="27" name="角丸四角形吹き出し 26"/>
          <p:cNvSpPr/>
          <p:nvPr/>
        </p:nvSpPr>
        <p:spPr>
          <a:xfrm>
            <a:off x="564410" y="5227393"/>
            <a:ext cx="1128009" cy="307118"/>
          </a:xfrm>
          <a:prstGeom prst="wedgeRoundRectCallout">
            <a:avLst>
              <a:gd name="adj1" fmla="val 91766"/>
              <a:gd name="adj2" fmla="val 23631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②</a:t>
            </a:r>
            <a:r>
              <a:rPr kumimoji="1" lang="ja-JP" altLang="en-US" sz="1200" dirty="0" smtClean="0"/>
              <a:t>実行ボタン</a:t>
            </a:r>
            <a:endParaRPr kumimoji="1" lang="ja-JP" altLang="en-US" sz="12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564410" y="5999337"/>
            <a:ext cx="1128009" cy="415382"/>
          </a:xfrm>
          <a:prstGeom prst="wedgeRoundRectCallout">
            <a:avLst>
              <a:gd name="adj1" fmla="val 101332"/>
              <a:gd name="adj2" fmla="val -60728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①</a:t>
            </a:r>
            <a:r>
              <a:rPr lang="ja-JP" altLang="en-US" sz="1200" dirty="0" smtClean="0"/>
              <a:t>プログラムを書く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6676" y="6550502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467" y="6946529"/>
            <a:ext cx="437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すると，次のようなウィンドウが表示されます</a:t>
            </a:r>
            <a:r>
              <a:rPr lang="ja-JP" altLang="en-US" sz="1200" dirty="0" smtClean="0"/>
              <a:t>．</a:t>
            </a:r>
            <a:endParaRPr lang="en-US" altLang="ja-JP" sz="1200" dirty="0" smtClean="0"/>
          </a:p>
          <a:p>
            <a:r>
              <a:rPr lang="ja-JP" altLang="en-US" sz="1200" dirty="0" smtClean="0"/>
              <a:t>これ</a:t>
            </a:r>
            <a:r>
              <a:rPr lang="ja-JP" altLang="en-US" sz="1200" dirty="0" smtClean="0"/>
              <a:t>で「初めてのプログラム」が完成しました．</a:t>
            </a:r>
            <a:endParaRPr kumimoji="1" lang="en-US" altLang="ja-JP" sz="1200" dirty="0" smtClean="0"/>
          </a:p>
        </p:txBody>
      </p:sp>
      <p:pic>
        <p:nvPicPr>
          <p:cNvPr id="19" name="図 18" descr="スクリーンショット 2015-07-22 12.07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17" y="7012467"/>
            <a:ext cx="1356516" cy="1589667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２．プログラミングを体験してみよう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674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9" name="図 8" descr="Macintosh HD:Users:edatos:Desktop:スクリーンショット 2015-07-22 11.25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30" y="1343515"/>
            <a:ext cx="1626870" cy="190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07630" y="225346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Step2-3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プログラムの意味を理解してみよう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7630" y="594678"/>
            <a:ext cx="3100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このプログラムの意味は次のようになります．</a:t>
            </a:r>
            <a:endParaRPr kumimoji="1" lang="en-US" altLang="ja-JP" sz="12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8840" y="892127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8840" y="1261458"/>
            <a:ext cx="5727104" cy="252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8840" y="1462790"/>
            <a:ext cx="3323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</a:t>
            </a:r>
            <a:r>
              <a:rPr lang="en-US" altLang="ja-JP" dirty="0" err="1" smtClean="0"/>
              <a:t>ect</a:t>
            </a:r>
            <a:r>
              <a:rPr lang="en-US" altLang="ja-JP" dirty="0" smtClean="0"/>
              <a:t>(</a:t>
            </a:r>
            <a:r>
              <a:rPr lang="ja-JP" altLang="en-US" dirty="0" smtClean="0"/>
              <a:t>四角形の左上頂点の</a:t>
            </a:r>
            <a:r>
              <a:rPr lang="en-US" altLang="ja-JP" dirty="0" smtClean="0"/>
              <a:t>x</a:t>
            </a:r>
            <a:r>
              <a:rPr lang="ja-JP" altLang="en-US" dirty="0" smtClean="0"/>
              <a:t>座標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角形の左上頂点</a:t>
            </a:r>
            <a:r>
              <a:rPr lang="ja-JP" altLang="en-US" dirty="0" smtClean="0"/>
              <a:t>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座標</a:t>
            </a:r>
            <a:r>
              <a:rPr lang="en-US" altLang="ja-JP" dirty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の横（</a:t>
            </a:r>
            <a:r>
              <a:rPr lang="en-US" altLang="ja-JP" dirty="0" smtClean="0"/>
              <a:t>x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の縦（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97206" y="1578537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666065" y="1791742"/>
            <a:ext cx="128652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677362" y="1791743"/>
            <a:ext cx="0" cy="12782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922896" y="1628337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74560" y="2931512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32888" y="3262415"/>
            <a:ext cx="247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y</a:t>
            </a:r>
            <a:r>
              <a:rPr lang="ja-JP" altLang="en-US" sz="1200" dirty="0" smtClean="0"/>
              <a:t>軸は正負の向きが違うので注意．</a:t>
            </a:r>
            <a:endParaRPr lang="en-US" altLang="ja-JP" sz="1200" dirty="0" smtClean="0"/>
          </a:p>
          <a:p>
            <a:r>
              <a:rPr lang="ja-JP" altLang="en-US" sz="1200" dirty="0" smtClean="0"/>
              <a:t>下方向がプラスになります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92635" y="2654513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(10, 20)</a:t>
            </a:r>
            <a:endParaRPr kumimoji="1" lang="ja-JP" altLang="en-US" sz="1200" dirty="0"/>
          </a:p>
        </p:txBody>
      </p:sp>
      <p:cxnSp>
        <p:nvCxnSpPr>
          <p:cNvPr id="28" name="直線矢印コネクタ 27"/>
          <p:cNvCxnSpPr>
            <a:stCxn id="27" idx="0"/>
          </p:cNvCxnSpPr>
          <p:nvPr/>
        </p:nvCxnSpPr>
        <p:spPr>
          <a:xfrm flipV="1">
            <a:off x="4178105" y="2098455"/>
            <a:ext cx="603771" cy="5560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51409" y="219614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:40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81876" y="182145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:30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3200" y="4088465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Step2-4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正方形を描いてみよう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3200" y="4457797"/>
            <a:ext cx="553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では，正方形を描いてみましょう．さらに，ウィンドウの右下の方に描いてみましょう</a:t>
            </a:r>
            <a:endParaRPr kumimoji="1" lang="en-US" altLang="ja-JP" sz="12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64410" y="4768456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(70, 80, 50, 50);</a:t>
            </a:r>
            <a:endParaRPr kumimoji="1" lang="ja-JP" altLang="en-US" dirty="0"/>
          </a:p>
        </p:txBody>
      </p:sp>
      <p:pic>
        <p:nvPicPr>
          <p:cNvPr id="29" name="図 28" descr="スクリーンショット 2015-07-22 12.29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57" y="5394946"/>
            <a:ext cx="162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5-07-22 12.2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46" y="2155874"/>
            <a:ext cx="2036047" cy="2808049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200" y="228139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Step2-5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ウィンドウを大きくしてみよう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3200" y="597471"/>
            <a:ext cx="654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先ほどのプログラムでは正方形がはみ出てしまいました．そこで，ウィンドウを大きくしてみましょう．</a:t>
            </a:r>
            <a:endParaRPr kumimoji="1" lang="en-US" altLang="ja-JP" sz="12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410" y="908130"/>
            <a:ext cx="57271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lang="en-US" altLang="ja-JP" dirty="0" smtClean="0"/>
              <a:t>ize(480, 640);</a:t>
            </a:r>
          </a:p>
          <a:p>
            <a:r>
              <a:rPr lang="en-US" altLang="ja-JP" dirty="0" err="1" smtClean="0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(70, 80, </a:t>
            </a:r>
            <a:r>
              <a:rPr lang="en-US" altLang="ja-JP" dirty="0" smtClean="0"/>
              <a:t>50</a:t>
            </a:r>
            <a:r>
              <a:rPr kumimoji="1" lang="en-US" altLang="ja-JP" dirty="0" smtClean="0"/>
              <a:t>, 50);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64410" y="1554461"/>
            <a:ext cx="5727104" cy="373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4410" y="1639593"/>
            <a:ext cx="372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size(x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, y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24193" y="2147575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593346" y="2266128"/>
            <a:ext cx="207681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04643" y="2266128"/>
            <a:ext cx="10096" cy="27436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670164" y="2102722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0839" y="4871286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38337" y="3178091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(70, 80)</a:t>
            </a:r>
            <a:endParaRPr kumimoji="1" lang="ja-JP" altLang="en-US" sz="1200" dirty="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2198213" y="2600327"/>
            <a:ext cx="621166" cy="5560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007429" y="2567127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:50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19379" y="2342022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:50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31361" y="4955624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ウィンドウの横の長さ</a:t>
            </a:r>
            <a:r>
              <a:rPr lang="en-US" altLang="ja-JP" sz="1200" dirty="0" smtClean="0"/>
              <a:t>:480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75697" y="3455090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ウィンドウの縦の長さ</a:t>
            </a:r>
            <a:r>
              <a:rPr lang="en-US" altLang="ja-JP" sz="1200" dirty="0" smtClean="0"/>
              <a:t>:640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03200" y="5576956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Step2-6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シューティングゲームのような配置にして</a:t>
            </a:r>
            <a:r>
              <a:rPr lang="ja-JP" altLang="en-US" dirty="0" smtClean="0"/>
              <a:t>みよう</a:t>
            </a:r>
            <a:endParaRPr kumimoji="1" lang="ja-JP" altLang="en-US" dirty="0"/>
          </a:p>
        </p:txBody>
      </p:sp>
      <p:pic>
        <p:nvPicPr>
          <p:cNvPr id="29" name="図 28" descr="スクリーンショット 2015-07-23 12.42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46" y="6082747"/>
            <a:ext cx="1734662" cy="23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図 82" descr="スクリーンショット 2015-07-23 12.4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84" y="1420911"/>
            <a:ext cx="3940722" cy="5434913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410" y="173622"/>
            <a:ext cx="57271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ja-JP" dirty="0" err="1" smtClean="0"/>
              <a:t>size</a:t>
            </a:r>
            <a:r>
              <a:rPr lang="it-IT" altLang="ja-JP" dirty="0"/>
              <a:t>(480, 640);</a:t>
            </a:r>
          </a:p>
          <a:p>
            <a:r>
              <a:rPr lang="it-IT" altLang="ja-JP" dirty="0" err="1" smtClean="0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250</a:t>
            </a:r>
            <a:r>
              <a:rPr lang="it-IT" altLang="ja-JP" dirty="0"/>
              <a:t>, 200, 70, 100)</a:t>
            </a:r>
            <a:r>
              <a:rPr lang="it-IT" altLang="ja-JP" dirty="0" smtClean="0"/>
              <a:t>;</a:t>
            </a:r>
            <a:endParaRPr lang="it-IT" altLang="ja-JP" dirty="0"/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215, </a:t>
            </a:r>
            <a:r>
              <a:rPr lang="it-IT" altLang="ja-JP" dirty="0"/>
              <a:t>500, 50, 50)</a:t>
            </a:r>
            <a:r>
              <a:rPr lang="it-IT" altLang="ja-JP" dirty="0" smtClean="0"/>
              <a:t>;</a:t>
            </a:r>
            <a:endParaRPr lang="it-IT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564410" y="1096952"/>
            <a:ext cx="5727104" cy="7094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5071" y="1449618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原点</a:t>
            </a:r>
            <a:r>
              <a:rPr kumimoji="1" lang="en-US" altLang="ja-JP" sz="1200" dirty="0" smtClean="0"/>
              <a:t>(0</a:t>
            </a:r>
            <a:r>
              <a:rPr kumimoji="1" lang="en-US" altLang="ja-JP" sz="1200" dirty="0" smtClean="0"/>
              <a:t>, </a:t>
            </a:r>
            <a:r>
              <a:rPr kumimoji="1" lang="en-US" altLang="ja-JP" sz="1200" dirty="0" smtClean="0"/>
              <a:t>0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64074" y="2311987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</a:t>
            </a:r>
            <a:r>
              <a:rPr lang="en-US" altLang="ja-JP" sz="1200" dirty="0" smtClean="0"/>
              <a:t>28</a:t>
            </a:r>
            <a:r>
              <a:rPr kumimoji="1" lang="en-US" altLang="ja-JP" sz="1200" dirty="0" smtClean="0"/>
              <a:t>0</a:t>
            </a:r>
            <a:r>
              <a:rPr kumimoji="1" lang="en-US" altLang="ja-JP" sz="1200" dirty="0" smtClean="0"/>
              <a:t>, </a:t>
            </a:r>
            <a:r>
              <a:rPr lang="en-US" altLang="ja-JP" sz="1200" dirty="0" smtClean="0"/>
              <a:t>12</a:t>
            </a:r>
            <a:r>
              <a:rPr kumimoji="1" lang="en-US" altLang="ja-JP" sz="1200" dirty="0" smtClean="0"/>
              <a:t>0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27291" y="5330321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(215, </a:t>
            </a:r>
            <a:r>
              <a:rPr lang="en-US" altLang="ja-JP" sz="1200" dirty="0" smtClean="0"/>
              <a:t>500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580047" y="575584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50</a:t>
            </a:r>
            <a:endParaRPr kumimoji="1" lang="ja-JP" altLang="en-US" sz="1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72984" y="7135402"/>
            <a:ext cx="385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ウィンドウサイズが</a:t>
            </a:r>
            <a:r>
              <a:rPr lang="en-US" altLang="ja-JP" sz="1200" dirty="0"/>
              <a:t>480</a:t>
            </a:r>
            <a:r>
              <a:rPr lang="ja-JP" altLang="en-US" sz="1200" dirty="0" smtClean="0"/>
              <a:t>なので真ん中</a:t>
            </a:r>
            <a:r>
              <a:rPr lang="ja-JP" altLang="en-US" sz="1200" dirty="0"/>
              <a:t>までは</a:t>
            </a:r>
            <a:r>
              <a:rPr lang="en-US" altLang="ja-JP" sz="1200" dirty="0" smtClean="0"/>
              <a:t>240</a:t>
            </a:r>
            <a:r>
              <a:rPr lang="ja-JP" altLang="en-US" sz="1200" dirty="0" smtClean="0"/>
              <a:t>となる．</a:t>
            </a:r>
            <a:endParaRPr lang="en-US" altLang="ja-JP" sz="1200" dirty="0" smtClean="0"/>
          </a:p>
          <a:p>
            <a:r>
              <a:rPr lang="ja-JP" altLang="en-US" sz="1200" dirty="0" smtClean="0"/>
              <a:t>正方形の長さが</a:t>
            </a:r>
            <a:r>
              <a:rPr lang="en-US" altLang="ja-JP" sz="1200" dirty="0" smtClean="0"/>
              <a:t>50</a:t>
            </a:r>
            <a:r>
              <a:rPr lang="ja-JP" altLang="en-US" sz="1200" dirty="0" smtClean="0"/>
              <a:t>なので，</a:t>
            </a:r>
            <a:r>
              <a:rPr kumimoji="1" lang="ja-JP" altLang="en-US" sz="1200" dirty="0" smtClean="0"/>
              <a:t>その</a:t>
            </a:r>
            <a:r>
              <a:rPr kumimoji="1" lang="ja-JP" altLang="en-US" sz="1200" dirty="0" smtClean="0"/>
              <a:t>半分</a:t>
            </a:r>
            <a:r>
              <a:rPr kumimoji="1" lang="ja-JP" altLang="en-US" sz="1200" dirty="0" smtClean="0"/>
              <a:t>の</a:t>
            </a:r>
            <a:r>
              <a:rPr kumimoji="1" lang="en-US" altLang="ja-JP" sz="1200" dirty="0" smtClean="0"/>
              <a:t>25</a:t>
            </a:r>
            <a:r>
              <a:rPr lang="ja-JP" altLang="en-US" sz="1200" dirty="0" smtClean="0"/>
              <a:t>だけ，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x</a:t>
            </a:r>
            <a:r>
              <a:rPr kumimoji="1" lang="ja-JP" altLang="en-US" sz="1200" dirty="0" smtClean="0"/>
              <a:t>軸の負方向にずらすと</a:t>
            </a:r>
            <a:r>
              <a:rPr kumimoji="1" lang="ja-JP" altLang="en-US" sz="1200" dirty="0" smtClean="0"/>
              <a:t>，正方形</a:t>
            </a:r>
            <a:r>
              <a:rPr kumimoji="1" lang="ja-JP" altLang="en-US" sz="1200" dirty="0" smtClean="0"/>
              <a:t>が真ん中に配置される．</a:t>
            </a:r>
            <a:endParaRPr kumimoji="1" lang="ja-JP" altLang="en-US" sz="1200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3435988" y="1435719"/>
            <a:ext cx="0" cy="539141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1448099" y="6529538"/>
            <a:ext cx="19973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3060813" y="654173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240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456284" y="6863507"/>
            <a:ext cx="39267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030445" y="65689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480</a:t>
            </a:r>
            <a:endParaRPr kumimoji="1" lang="ja-JP" altLang="en-US" sz="1200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1460018" y="1588118"/>
            <a:ext cx="43970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1460018" y="1588118"/>
            <a:ext cx="0" cy="55843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5739285" y="1171263"/>
            <a:ext cx="552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x</a:t>
            </a:r>
            <a:r>
              <a:rPr kumimoji="1" lang="ja-JP" altLang="en-US" sz="2000" dirty="0" smtClean="0"/>
              <a:t>軸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87469" y="7191245"/>
            <a:ext cx="55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y</a:t>
            </a:r>
            <a:r>
              <a:rPr kumimoji="1" lang="ja-JP" altLang="en-US" sz="2000" dirty="0" smtClean="0"/>
              <a:t>軸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137947" y="117261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280</a:t>
            </a:r>
            <a:endParaRPr kumimoji="1" lang="ja-JP" altLang="en-US" sz="1200" dirty="0"/>
          </a:p>
        </p:txBody>
      </p:sp>
      <p:cxnSp>
        <p:nvCxnSpPr>
          <p:cNvPr id="62" name="直線矢印コネクタ 61"/>
          <p:cNvCxnSpPr/>
          <p:nvPr/>
        </p:nvCxnSpPr>
        <p:spPr>
          <a:xfrm flipV="1">
            <a:off x="4329352" y="1588119"/>
            <a:ext cx="0" cy="100026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1460018" y="2588381"/>
            <a:ext cx="2881429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148008" y="117261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480</a:t>
            </a:r>
            <a:endParaRPr kumimoji="1" lang="ja-JP" altLang="en-US" sz="1200" dirty="0"/>
          </a:p>
        </p:txBody>
      </p:sp>
      <p:cxnSp>
        <p:nvCxnSpPr>
          <p:cNvPr id="71" name="直線矢印コネクタ 70"/>
          <p:cNvCxnSpPr/>
          <p:nvPr/>
        </p:nvCxnSpPr>
        <p:spPr>
          <a:xfrm flipV="1">
            <a:off x="5397006" y="1449618"/>
            <a:ext cx="0" cy="13850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V="1">
            <a:off x="4335208" y="1449619"/>
            <a:ext cx="0" cy="13850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V="1">
            <a:off x="3435988" y="1449618"/>
            <a:ext cx="0" cy="13850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193143" y="117261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240</a:t>
            </a:r>
            <a:endParaRPr kumimoji="1" lang="ja-JP" altLang="en-US" sz="12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982861" y="243778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120</a:t>
            </a:r>
            <a:endParaRPr kumimoji="1" lang="ja-JP" altLang="en-US" sz="1200" dirty="0"/>
          </a:p>
        </p:txBody>
      </p:sp>
      <p:cxnSp>
        <p:nvCxnSpPr>
          <p:cNvPr id="79" name="直線矢印コネクタ 78"/>
          <p:cNvCxnSpPr/>
          <p:nvPr/>
        </p:nvCxnSpPr>
        <p:spPr>
          <a:xfrm flipV="1">
            <a:off x="3240174" y="1588118"/>
            <a:ext cx="0" cy="410808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1460018" y="5696202"/>
            <a:ext cx="1792251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1029445" y="5532302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500</a:t>
            </a:r>
            <a:endParaRPr kumimoji="1" lang="ja-JP" altLang="en-US" sz="1200" dirty="0"/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1366089" y="5693270"/>
            <a:ext cx="8201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1381917" y="2588381"/>
            <a:ext cx="8201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V="1">
            <a:off x="3246126" y="1449619"/>
            <a:ext cx="0" cy="13850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905418" y="117126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215</a:t>
            </a:r>
            <a:endParaRPr kumimoji="1" lang="ja-JP" altLang="en-US" sz="12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29445" y="670253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640</a:t>
            </a:r>
            <a:endParaRPr kumimoji="1" lang="ja-JP" altLang="en-US" sz="1200" dirty="0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1366089" y="6863507"/>
            <a:ext cx="8201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4459013" y="335701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70</a:t>
            </a:r>
            <a:endParaRPr kumimoji="1" lang="ja-JP" altLang="en-US" sz="12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870642" y="290353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100</a:t>
            </a:r>
            <a:endParaRPr kumimoji="1" lang="ja-JP" altLang="en-US" sz="12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74679" y="604674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50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130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1373446"/>
            <a:ext cx="3873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とにかく，まず動かしてみよう</a:t>
            </a:r>
            <a:r>
              <a:rPr kumimoji="1" lang="ja-JP" altLang="en-US" sz="1200" dirty="0" smtClean="0"/>
              <a:t>！</a:t>
            </a:r>
            <a:endParaRPr kumimoji="1" lang="en-US" altLang="ja-JP" sz="1200" dirty="0" smtClean="0"/>
          </a:p>
          <a:p>
            <a:r>
              <a:rPr lang="ja-JP" altLang="en-US" sz="1200" dirty="0"/>
              <a:t>デスクトップ上の次のアイコンをダブルクリックしてみよう．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1004114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Step3-1. </a:t>
            </a:r>
            <a:r>
              <a:rPr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３．プログラミングに慣れてみよう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987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095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細かい内容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2900" y="1048279"/>
            <a:ext cx="6172200" cy="742685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ゲームで遊んでみよう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最初に本格シューティングゲームで遊ぶ．ソースも見る．でも難しい．体験入学は１時間しかない．では，簡単なやつは？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最初</a:t>
            </a:r>
            <a:r>
              <a:rPr kumimoji="1" lang="ja-JP" altLang="en-US" dirty="0" smtClean="0"/>
              <a:t>にこれから作るゲームで</a:t>
            </a:r>
            <a:r>
              <a:rPr kumimoji="1" lang="ja-JP" altLang="en-US" dirty="0" smtClean="0"/>
              <a:t>遊</a:t>
            </a:r>
            <a:r>
              <a:rPr kumimoji="1" lang="ja-JP" altLang="en-US" dirty="0" smtClean="0"/>
              <a:t>ぶ．ソースをみる．これならできそう？では，１時間でここまでを理解してみよう！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プログラミングを体験</a:t>
            </a:r>
            <a:r>
              <a:rPr lang="ja-JP" altLang="en-US" dirty="0" smtClean="0"/>
              <a:t>しよう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を起動してみよう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簡単な表示をしてみよう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プログラミングに慣れてみよう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変数を理解しよう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en-US" altLang="ja-JP" dirty="0" smtClean="0"/>
              <a:t>if</a:t>
            </a:r>
            <a:r>
              <a:rPr lang="ja-JP" altLang="en-US" dirty="0" smtClean="0"/>
              <a:t>文を理解しよう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画像を表示しよう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簡単シューティングゲームを作ってみよう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画像を動かしてみよう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弾を打ってみよう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敵を出現してみよう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敵と弾の当たり判定を作ろう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本格シューティングゲームをいじってみよう</a:t>
            </a:r>
            <a:endParaRPr lang="en-US" altLang="ja-JP" dirty="0"/>
          </a:p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のインストール</a:t>
            </a:r>
            <a:endParaRPr kumimoji="1" lang="en-US" altLang="ja-JP" dirty="0" smtClean="0"/>
          </a:p>
          <a:p>
            <a:r>
              <a:rPr lang="ja-JP" altLang="en-US" dirty="0" smtClean="0"/>
              <a:t>サンプルプログラムの紹介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517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798</Words>
  <Application>Microsoft Macintosh PowerPoint</Application>
  <PresentationFormat>画面に合わせる (4:3)</PresentationFormat>
  <Paragraphs>135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たのしいコンピュータ プログラミング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細かい内容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たのしいコンピュータ プログラミング</dc:title>
  <dc:creator>oeda</dc:creator>
  <cp:lastModifiedBy>oeda</cp:lastModifiedBy>
  <cp:revision>25</cp:revision>
  <dcterms:created xsi:type="dcterms:W3CDTF">2015-07-22T02:35:42Z</dcterms:created>
  <dcterms:modified xsi:type="dcterms:W3CDTF">2015-07-23T05:12:36Z</dcterms:modified>
</cp:coreProperties>
</file>