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3"/>
  </p:notesMasterIdLst>
  <p:sldIdLst>
    <p:sldId id="256" r:id="rId2"/>
    <p:sldId id="268" r:id="rId3"/>
    <p:sldId id="257" r:id="rId4"/>
    <p:sldId id="258" r:id="rId5"/>
    <p:sldId id="259" r:id="rId6"/>
    <p:sldId id="260" r:id="rId7"/>
    <p:sldId id="261" r:id="rId8"/>
    <p:sldId id="262" r:id="rId9"/>
    <p:sldId id="276"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C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varScale="1">
        <p:scale>
          <a:sx n="78" d="100"/>
          <a:sy n="78" d="100"/>
        </p:scale>
        <p:origin x="57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38EE0A0A-6975-4409-A90F-850FDD4AF4ED}" type="datetimeFigureOut">
              <a:rPr lang="en-IN" smtClean="0"/>
              <a:pPr/>
              <a:t>09-01-2021</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F053C22-5E96-4E8C-981D-7C56412296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EE0A0A-6975-4409-A90F-850FDD4AF4ED}" type="datetimeFigureOut">
              <a:rPr lang="en-IN" smtClean="0"/>
              <a:pPr/>
              <a:t>09-01-2021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3C22-5E96-4E8C-981D-7C56412296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EE0A0A-6975-4409-A90F-850FDD4AF4ED}" type="datetimeFigureOut">
              <a:rPr lang="en-IN" smtClean="0"/>
              <a:pPr/>
              <a:t>09-01-2021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3C22-5E96-4E8C-981D-7C56412296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8EE0A0A-6975-4409-A90F-850FDD4AF4ED}" type="datetimeFigureOut">
              <a:rPr lang="en-IN" smtClean="0"/>
              <a:pPr/>
              <a:t>09-01-2021</a:t>
            </a:fld>
            <a:endParaRPr lang="en-IN"/>
          </a:p>
        </p:txBody>
      </p:sp>
      <p:sp>
        <p:nvSpPr>
          <p:cNvPr id="9" name="Slide Number Placeholder 8"/>
          <p:cNvSpPr>
            <a:spLocks noGrp="1"/>
          </p:cNvSpPr>
          <p:nvPr>
            <p:ph type="sldNum" sz="quarter" idx="15"/>
          </p:nvPr>
        </p:nvSpPr>
        <p:spPr/>
        <p:txBody>
          <a:bodyPr rtlCol="0"/>
          <a:lstStyle/>
          <a:p>
            <a:fld id="{CF053C22-5E96-4E8C-981D-7C5641229646}"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8EE0A0A-6975-4409-A90F-850FDD4AF4ED}" type="datetimeFigureOut">
              <a:rPr lang="en-IN" smtClean="0"/>
              <a:pPr/>
              <a:t>09-01-2021</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F053C22-5E96-4E8C-981D-7C564122964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8EE0A0A-6975-4409-A90F-850FDD4AF4ED}" type="datetimeFigureOut">
              <a:rPr lang="en-IN" smtClean="0"/>
              <a:pPr/>
              <a:t>09-01-2021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053C22-5E96-4E8C-981D-7C5641229646}"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8EE0A0A-6975-4409-A90F-850FDD4AF4ED}" type="datetimeFigureOut">
              <a:rPr lang="en-IN" smtClean="0"/>
              <a:pPr/>
              <a:t>09-01-2021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053C22-5E96-4E8C-981D-7C5641229646}"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8EE0A0A-6975-4409-A90F-850FDD4AF4ED}" type="datetimeFigureOut">
              <a:rPr lang="en-IN" smtClean="0"/>
              <a:pPr/>
              <a:t>09-01-2021</a:t>
            </a:fld>
            <a:endParaRPr lang="en-IN"/>
          </a:p>
        </p:txBody>
      </p:sp>
      <p:sp>
        <p:nvSpPr>
          <p:cNvPr id="7" name="Slide Number Placeholder 6"/>
          <p:cNvSpPr>
            <a:spLocks noGrp="1"/>
          </p:cNvSpPr>
          <p:nvPr>
            <p:ph type="sldNum" sz="quarter" idx="11"/>
          </p:nvPr>
        </p:nvSpPr>
        <p:spPr/>
        <p:txBody>
          <a:bodyPr rtlCol="0"/>
          <a:lstStyle/>
          <a:p>
            <a:fld id="{CF053C22-5E96-4E8C-981D-7C5641229646}"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E0A0A-6975-4409-A90F-850FDD4AF4ED}" type="datetimeFigureOut">
              <a:rPr lang="en-IN" smtClean="0"/>
              <a:pPr/>
              <a:t>09-01-2021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053C22-5E96-4E8C-981D-7C56412296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8EE0A0A-6975-4409-A90F-850FDD4AF4ED}" type="datetimeFigureOut">
              <a:rPr lang="en-IN" smtClean="0"/>
              <a:pPr/>
              <a:t>09-01-2021</a:t>
            </a:fld>
            <a:endParaRPr lang="en-IN"/>
          </a:p>
        </p:txBody>
      </p:sp>
      <p:sp>
        <p:nvSpPr>
          <p:cNvPr id="22" name="Slide Number Placeholder 21"/>
          <p:cNvSpPr>
            <a:spLocks noGrp="1"/>
          </p:cNvSpPr>
          <p:nvPr>
            <p:ph type="sldNum" sz="quarter" idx="15"/>
          </p:nvPr>
        </p:nvSpPr>
        <p:spPr/>
        <p:txBody>
          <a:bodyPr rtlCol="0"/>
          <a:lstStyle/>
          <a:p>
            <a:fld id="{CF053C22-5E96-4E8C-981D-7C5641229646}"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8EE0A0A-6975-4409-A90F-850FDD4AF4ED}" type="datetimeFigureOut">
              <a:rPr lang="en-IN" smtClean="0"/>
              <a:pPr/>
              <a:t>09-01-2021</a:t>
            </a:fld>
            <a:endParaRPr lang="en-IN"/>
          </a:p>
        </p:txBody>
      </p:sp>
      <p:sp>
        <p:nvSpPr>
          <p:cNvPr id="18" name="Slide Number Placeholder 17"/>
          <p:cNvSpPr>
            <a:spLocks noGrp="1"/>
          </p:cNvSpPr>
          <p:nvPr>
            <p:ph type="sldNum" sz="quarter" idx="11"/>
          </p:nvPr>
        </p:nvSpPr>
        <p:spPr/>
        <p:txBody>
          <a:bodyPr rtlCol="0"/>
          <a:lstStyle/>
          <a:p>
            <a:fld id="{CF053C22-5E96-4E8C-981D-7C5641229646}"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8EE0A0A-6975-4409-A90F-850FDD4AF4ED}" type="datetimeFigureOut">
              <a:rPr lang="en-IN" smtClean="0"/>
              <a:pPr/>
              <a:t>09-01-2021</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F053C22-5E96-4E8C-981D-7C56412296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1261872" y="758952"/>
            <a:ext cx="9418320" cy="2489073"/>
          </a:xfrm>
          <a:effectLst>
            <a:glow rad="228600">
              <a:schemeClr val="accent1">
                <a:lumMod val="75000"/>
                <a:alpha val="40000"/>
              </a:schemeClr>
            </a:glow>
            <a:outerShdw blurRad="76200" dist="12700" dir="2700000" sy="-23000" kx="-8004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IN" sz="4800" b="1" dirty="0">
                <a:solidFill>
                  <a:schemeClr val="tx1">
                    <a:lumMod val="95000"/>
                  </a:schemeClr>
                </a:solidFill>
              </a:rPr>
              <a:t>OFFER AND ACCEPTANCE </a:t>
            </a:r>
          </a:p>
        </p:txBody>
      </p:sp>
      <p:sp>
        <p:nvSpPr>
          <p:cNvPr id="1048589" name="Subtitle 2"/>
          <p:cNvSpPr>
            <a:spLocks noGrp="1"/>
          </p:cNvSpPr>
          <p:nvPr>
            <p:ph type="subTitle" idx="1"/>
          </p:nvPr>
        </p:nvSpPr>
        <p:spPr>
          <a:effectLst>
            <a:glow rad="228600">
              <a:schemeClr val="accent2">
                <a:satMod val="175000"/>
                <a:alpha val="40000"/>
              </a:schemeClr>
            </a:glow>
            <a:outerShdw blurRad="50800" dist="38100" dir="16200000" rotWithShape="0">
              <a:prstClr val="black">
                <a:alpha val="40000"/>
              </a:prstClr>
            </a:outerShdw>
          </a:effectLst>
        </p:spPr>
        <p:txBody>
          <a:bodyPr>
            <a:normAutofit lnSpcReduction="10000"/>
          </a:bodyPr>
          <a:lstStyle/>
          <a:p>
            <a:pPr algn="ctr"/>
            <a:r>
              <a:rPr lang="en-IN" dirty="0"/>
              <a:t> </a:t>
            </a:r>
          </a:p>
          <a:p>
            <a:pPr algn="r"/>
            <a:r>
              <a:rPr lang="en-IN" sz="3000" dirty="0">
                <a:solidFill>
                  <a:schemeClr val="tx1"/>
                </a:solidFill>
              </a:rPr>
              <a:t>Presented by – Samiksha Rawat (44)</a:t>
            </a:r>
          </a:p>
          <a:p>
            <a:pPr algn="r"/>
            <a:r>
              <a:rPr lang="en-IN" sz="3000" dirty="0">
                <a:solidFill>
                  <a:schemeClr val="tx1"/>
                </a:solidFill>
              </a:rPr>
              <a:t>Jaskeerat Kaur (19)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838200" y="296862"/>
            <a:ext cx="10515600" cy="6264275"/>
          </a:xfrm>
        </p:spPr>
        <p:txBody>
          <a:bodyPr>
            <a:normAutofit/>
          </a:bodyPr>
          <a:lstStyle/>
          <a:p>
            <a:r>
              <a:rPr lang="en-IN" sz="2000" i="1" dirty="0">
                <a:solidFill>
                  <a:schemeClr val="accent2">
                    <a:lumMod val="75000"/>
                  </a:schemeClr>
                </a:solidFill>
              </a:rPr>
              <a:t>11. TWO IDENTICAL CROSS OFFERS DO NOT RESULT IN  CONTRACT </a:t>
            </a:r>
            <a:br>
              <a:rPr lang="en-IN" sz="2000" i="1" dirty="0">
                <a:solidFill>
                  <a:schemeClr val="accent2">
                    <a:lumMod val="75000"/>
                  </a:schemeClr>
                </a:solidFill>
              </a:rPr>
            </a:br>
            <a:br>
              <a:rPr lang="en-IN" sz="2000" i="1" dirty="0">
                <a:solidFill>
                  <a:schemeClr val="accent2">
                    <a:lumMod val="75000"/>
                  </a:schemeClr>
                </a:solidFill>
              </a:rPr>
            </a:br>
            <a:r>
              <a:rPr lang="en-IN" sz="2000" i="1" dirty="0">
                <a:solidFill>
                  <a:schemeClr val="accent2">
                    <a:lumMod val="75000"/>
                  </a:schemeClr>
                </a:solidFill>
              </a:rPr>
              <a:t>    e.g.; a company wrote to B on 28 </a:t>
            </a:r>
            <a:r>
              <a:rPr lang="en-IN" sz="2000" i="1" dirty="0" err="1">
                <a:solidFill>
                  <a:schemeClr val="accent2">
                    <a:lumMod val="75000"/>
                  </a:schemeClr>
                </a:solidFill>
              </a:rPr>
              <a:t>nov</a:t>
            </a:r>
            <a:r>
              <a:rPr lang="en-IN" sz="2000" i="1" dirty="0">
                <a:solidFill>
                  <a:schemeClr val="accent2">
                    <a:lumMod val="75000"/>
                  </a:schemeClr>
                </a:solidFill>
              </a:rPr>
              <a:t> 2020 offering to sell 800 tons of iron at 69 per ton . On the same day , B wrote to the company offering to buy 800 tons at 69 per ton the two letters crossed in post it was held that there was no contract for 800 tons of iron </a:t>
            </a:r>
            <a:br>
              <a:rPr lang="en-IN" sz="2000" i="1" dirty="0">
                <a:solidFill>
                  <a:schemeClr val="accent2">
                    <a:lumMod val="75000"/>
                  </a:schemeClr>
                </a:solidFill>
              </a:rPr>
            </a:br>
            <a:br>
              <a:rPr lang="en-IN" sz="2400" dirty="0"/>
            </a:br>
            <a:br>
              <a:rPr lang="en-IN" sz="2400" dirty="0"/>
            </a:br>
            <a:br>
              <a:rPr lang="en-IN" sz="2400" dirty="0"/>
            </a:br>
            <a:br>
              <a:rPr lang="en-IN" sz="2400" dirty="0"/>
            </a:br>
            <a:br>
              <a:rPr lang="en-IN" sz="2400" dirty="0"/>
            </a:br>
            <a:br>
              <a:rPr lang="en-IN" sz="2400" dirty="0"/>
            </a:b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pPr algn="ctr"/>
            <a:r>
              <a:rPr lang="en-IN" b="1" i="1" u="sng" dirty="0">
                <a:effectLst>
                  <a:outerShdw blurRad="38100" dist="38100" dir="2700000" algn="tl">
                    <a:srgbClr val="000000">
                      <a:alpha val="43137"/>
                    </a:srgbClr>
                  </a:outerShdw>
                </a:effectLst>
              </a:rPr>
              <a:t>TYPE OF OFFERS </a:t>
            </a:r>
          </a:p>
        </p:txBody>
      </p:sp>
      <p:graphicFrame>
        <p:nvGraphicFramePr>
          <p:cNvPr id="4194304" name="Table 4"/>
          <p:cNvGraphicFramePr>
            <a:graphicFrameLocks noGrp="1"/>
          </p:cNvGraphicFramePr>
          <p:nvPr>
            <p:ph sz="quarter" idx="1"/>
            <p:extLst>
              <p:ext uri="{D42A27DB-BD31-4B8C-83A1-F6EECF244321}">
                <p14:modId xmlns:p14="http://schemas.microsoft.com/office/powerpoint/2010/main" val="216637466"/>
              </p:ext>
            </p:extLst>
          </p:nvPr>
        </p:nvGraphicFramePr>
        <p:xfrm>
          <a:off x="630195" y="1600200"/>
          <a:ext cx="9936203" cy="3231438"/>
        </p:xfrm>
        <a:graphic>
          <a:graphicData uri="http://schemas.openxmlformats.org/drawingml/2006/table">
            <a:tbl>
              <a:tblPr firstRow="1" bandRow="1">
                <a:tableStyleId>{5C22544A-7EE6-4342-B048-85BDC9FD1C3A}</a:tableStyleId>
              </a:tblPr>
              <a:tblGrid>
                <a:gridCol w="2566995">
                  <a:extLst>
                    <a:ext uri="{9D8B030D-6E8A-4147-A177-3AD203B41FA5}">
                      <a16:colId xmlns:a16="http://schemas.microsoft.com/office/drawing/2014/main" val="20000"/>
                    </a:ext>
                  </a:extLst>
                </a:gridCol>
                <a:gridCol w="7369208">
                  <a:extLst>
                    <a:ext uri="{9D8B030D-6E8A-4147-A177-3AD203B41FA5}">
                      <a16:colId xmlns:a16="http://schemas.microsoft.com/office/drawing/2014/main" val="20001"/>
                    </a:ext>
                  </a:extLst>
                </a:gridCol>
              </a:tblGrid>
              <a:tr h="370920">
                <a:tc>
                  <a:txBody>
                    <a:bodyPr/>
                    <a:lstStyle/>
                    <a:p>
                      <a:r>
                        <a:rPr lang="en-IN" dirty="0"/>
                        <a:t> Offer </a:t>
                      </a:r>
                    </a:p>
                  </a:txBody>
                  <a:tcPr marL="105932" marR="105932"/>
                </a:tc>
                <a:tc>
                  <a:txBody>
                    <a:bodyPr/>
                    <a:lstStyle/>
                    <a:p>
                      <a:r>
                        <a:rPr lang="en-IN" dirty="0"/>
                        <a:t>Definition </a:t>
                      </a:r>
                    </a:p>
                  </a:txBody>
                  <a:tcPr marL="105932" marR="105932"/>
                </a:tc>
                <a:extLst>
                  <a:ext uri="{0D108BD9-81ED-4DB2-BD59-A6C34878D82A}">
                    <a16:rowId xmlns:a16="http://schemas.microsoft.com/office/drawing/2014/main" val="10000"/>
                  </a:ext>
                </a:extLst>
              </a:tr>
              <a:tr h="370920">
                <a:tc>
                  <a:txBody>
                    <a:bodyPr/>
                    <a:lstStyle/>
                    <a:p>
                      <a:pPr marL="342900" indent="-342900">
                        <a:buAutoNum type="arabicPeriod"/>
                      </a:pPr>
                      <a:r>
                        <a:rPr lang="en-IN" dirty="0"/>
                        <a:t>General offer </a:t>
                      </a:r>
                    </a:p>
                  </a:txBody>
                  <a:tcPr marL="105932" marR="105932"/>
                </a:tc>
                <a:tc>
                  <a:txBody>
                    <a:bodyPr/>
                    <a:lstStyle/>
                    <a:p>
                      <a:r>
                        <a:rPr lang="en-IN" dirty="0"/>
                        <a:t> offer made to world or </a:t>
                      </a:r>
                      <a:r>
                        <a:rPr lang="en-IN" dirty="0" err="1"/>
                        <a:t>pulic</a:t>
                      </a:r>
                      <a:r>
                        <a:rPr lang="en-IN" dirty="0"/>
                        <a:t> in large</a:t>
                      </a:r>
                    </a:p>
                  </a:txBody>
                  <a:tcPr marL="105932" marR="105932"/>
                </a:tc>
                <a:extLst>
                  <a:ext uri="{0D108BD9-81ED-4DB2-BD59-A6C34878D82A}">
                    <a16:rowId xmlns:a16="http://schemas.microsoft.com/office/drawing/2014/main" val="10001"/>
                  </a:ext>
                </a:extLst>
              </a:tr>
              <a:tr h="370920">
                <a:tc>
                  <a:txBody>
                    <a:bodyPr/>
                    <a:lstStyle/>
                    <a:p>
                      <a:r>
                        <a:rPr lang="en-IN" dirty="0"/>
                        <a:t>2. Specific offer</a:t>
                      </a:r>
                    </a:p>
                  </a:txBody>
                  <a:tcPr marL="105932" marR="105932"/>
                </a:tc>
                <a:tc>
                  <a:txBody>
                    <a:bodyPr/>
                    <a:lstStyle/>
                    <a:p>
                      <a:r>
                        <a:rPr lang="en-IN" dirty="0"/>
                        <a:t>Offer made to a specific individual</a:t>
                      </a:r>
                    </a:p>
                  </a:txBody>
                  <a:tcPr marL="105932" marR="105932"/>
                </a:tc>
                <a:extLst>
                  <a:ext uri="{0D108BD9-81ED-4DB2-BD59-A6C34878D82A}">
                    <a16:rowId xmlns:a16="http://schemas.microsoft.com/office/drawing/2014/main" val="10002"/>
                  </a:ext>
                </a:extLst>
              </a:tr>
              <a:tr h="365838">
                <a:tc>
                  <a:txBody>
                    <a:bodyPr/>
                    <a:lstStyle/>
                    <a:p>
                      <a:r>
                        <a:rPr lang="en-IN" dirty="0"/>
                        <a:t>3. Express offer</a:t>
                      </a:r>
                    </a:p>
                  </a:txBody>
                  <a:tcPr marL="105932" marR="105932"/>
                </a:tc>
                <a:tc>
                  <a:txBody>
                    <a:bodyPr/>
                    <a:lstStyle/>
                    <a:p>
                      <a:r>
                        <a:rPr lang="en-IN" dirty="0"/>
                        <a:t>If offer is made by words , spoken or written</a:t>
                      </a:r>
                    </a:p>
                  </a:txBody>
                  <a:tcPr marL="105932" marR="105932"/>
                </a:tc>
                <a:extLst>
                  <a:ext uri="{0D108BD9-81ED-4DB2-BD59-A6C34878D82A}">
                    <a16:rowId xmlns:a16="http://schemas.microsoft.com/office/drawing/2014/main" val="10003"/>
                  </a:ext>
                </a:extLst>
              </a:tr>
              <a:tr h="370920">
                <a:tc>
                  <a:txBody>
                    <a:bodyPr/>
                    <a:lstStyle/>
                    <a:p>
                      <a:r>
                        <a:rPr lang="en-IN" dirty="0"/>
                        <a:t>4. Implied offer</a:t>
                      </a:r>
                    </a:p>
                  </a:txBody>
                  <a:tcPr marL="105932" marR="105932"/>
                </a:tc>
                <a:tc>
                  <a:txBody>
                    <a:bodyPr/>
                    <a:lstStyle/>
                    <a:p>
                      <a:r>
                        <a:rPr lang="en-IN" dirty="0"/>
                        <a:t>If offer is inferred from the conduct of the party </a:t>
                      </a:r>
                    </a:p>
                  </a:txBody>
                  <a:tcPr marL="105932" marR="105932"/>
                </a:tc>
                <a:extLst>
                  <a:ext uri="{0D108BD9-81ED-4DB2-BD59-A6C34878D82A}">
                    <a16:rowId xmlns:a16="http://schemas.microsoft.com/office/drawing/2014/main" val="10004"/>
                  </a:ext>
                </a:extLst>
              </a:tr>
              <a:tr h="370920">
                <a:tc>
                  <a:txBody>
                    <a:bodyPr/>
                    <a:lstStyle/>
                    <a:p>
                      <a:r>
                        <a:rPr lang="en-IN" dirty="0"/>
                        <a:t>5. Positive offer</a:t>
                      </a:r>
                    </a:p>
                  </a:txBody>
                  <a:tcPr marL="105932" marR="105932"/>
                </a:tc>
                <a:tc>
                  <a:txBody>
                    <a:bodyPr/>
                    <a:lstStyle/>
                    <a:p>
                      <a:r>
                        <a:rPr lang="en-IN" dirty="0"/>
                        <a:t>If offer is made to do something</a:t>
                      </a:r>
                    </a:p>
                  </a:txBody>
                  <a:tcPr marL="105932" marR="105932"/>
                </a:tc>
                <a:extLst>
                  <a:ext uri="{0D108BD9-81ED-4DB2-BD59-A6C34878D82A}">
                    <a16:rowId xmlns:a16="http://schemas.microsoft.com/office/drawing/2014/main" val="10005"/>
                  </a:ext>
                </a:extLst>
              </a:tr>
              <a:tr h="370920">
                <a:tc>
                  <a:txBody>
                    <a:bodyPr/>
                    <a:lstStyle/>
                    <a:p>
                      <a:r>
                        <a:rPr lang="en-IN" dirty="0"/>
                        <a:t>6. Negative offer</a:t>
                      </a:r>
                    </a:p>
                  </a:txBody>
                  <a:tcPr marL="105932" marR="105932"/>
                </a:tc>
                <a:tc>
                  <a:txBody>
                    <a:bodyPr/>
                    <a:lstStyle/>
                    <a:p>
                      <a:r>
                        <a:rPr lang="en-IN" dirty="0"/>
                        <a:t>If offer is made to not do something</a:t>
                      </a:r>
                    </a:p>
                  </a:txBody>
                  <a:tcPr marL="105932" marR="105932"/>
                </a:tc>
                <a:extLst>
                  <a:ext uri="{0D108BD9-81ED-4DB2-BD59-A6C34878D82A}">
                    <a16:rowId xmlns:a16="http://schemas.microsoft.com/office/drawing/2014/main" val="10006"/>
                  </a:ext>
                </a:extLst>
              </a:tr>
              <a:tr h="370920">
                <a:tc>
                  <a:txBody>
                    <a:bodyPr/>
                    <a:lstStyle/>
                    <a:p>
                      <a:r>
                        <a:rPr lang="en-IN" dirty="0"/>
                        <a:t>7. Cross offer</a:t>
                      </a:r>
                    </a:p>
                    <a:p>
                      <a:r>
                        <a:rPr lang="en-IN" dirty="0"/>
                        <a:t>8. </a:t>
                      </a:r>
                    </a:p>
                  </a:txBody>
                  <a:tcPr marL="105932" marR="105932"/>
                </a:tc>
                <a:tc>
                  <a:txBody>
                    <a:bodyPr/>
                    <a:lstStyle/>
                    <a:p>
                      <a:r>
                        <a:rPr lang="en-IN" dirty="0"/>
                        <a:t>If two parties make same offer at the same time</a:t>
                      </a:r>
                    </a:p>
                  </a:txBody>
                  <a:tcPr marL="105932" marR="105932"/>
                </a:tc>
                <a:extLst>
                  <a:ext uri="{0D108BD9-81ED-4DB2-BD59-A6C34878D82A}">
                    <a16:rowId xmlns:a16="http://schemas.microsoft.com/office/drawing/2014/main" val="10007"/>
                  </a:ext>
                </a:extLst>
              </a:tr>
            </a:tbl>
          </a:graphicData>
        </a:graphic>
      </p:graphicFrame>
      <p:graphicFrame>
        <p:nvGraphicFramePr>
          <p:cNvPr id="4194305" name="Table 5"/>
          <p:cNvGraphicFramePr>
            <a:graphicFrameLocks noGrp="1"/>
          </p:cNvGraphicFramePr>
          <p:nvPr/>
        </p:nvGraphicFramePr>
        <p:xfrm>
          <a:off x="1262063" y="4791077"/>
          <a:ext cx="8594724" cy="371475"/>
        </p:xfrm>
        <a:graphic>
          <a:graphicData uri="http://schemas.openxmlformats.org/drawingml/2006/table">
            <a:tbl>
              <a:tblPr/>
              <a:tblGrid>
                <a:gridCol w="8594724">
                  <a:extLst>
                    <a:ext uri="{9D8B030D-6E8A-4147-A177-3AD203B41FA5}">
                      <a16:colId xmlns:a16="http://schemas.microsoft.com/office/drawing/2014/main" val="20000"/>
                    </a:ext>
                  </a:extLst>
                </a:gridCol>
              </a:tblGrid>
              <a:tr h="37147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4194306" name="Table 7"/>
          <p:cNvGraphicFramePr>
            <a:graphicFrameLocks noGrp="1"/>
          </p:cNvGraphicFramePr>
          <p:nvPr>
            <p:extLst>
              <p:ext uri="{D42A27DB-BD31-4B8C-83A1-F6EECF244321}">
                <p14:modId xmlns:p14="http://schemas.microsoft.com/office/powerpoint/2010/main" val="2715503653"/>
              </p:ext>
            </p:extLst>
          </p:nvPr>
        </p:nvGraphicFramePr>
        <p:xfrm>
          <a:off x="667265" y="4791077"/>
          <a:ext cx="9841985" cy="466723"/>
        </p:xfrm>
        <a:graphic>
          <a:graphicData uri="http://schemas.openxmlformats.org/drawingml/2006/table">
            <a:tbl>
              <a:tblPr firstRow="1" bandRow="1">
                <a:tableStyleId>{5940675A-B579-460E-94D1-54222C63F5DA}</a:tableStyleId>
              </a:tblPr>
              <a:tblGrid>
                <a:gridCol w="2343345">
                  <a:extLst>
                    <a:ext uri="{9D8B030D-6E8A-4147-A177-3AD203B41FA5}">
                      <a16:colId xmlns:a16="http://schemas.microsoft.com/office/drawing/2014/main" val="20000"/>
                    </a:ext>
                  </a:extLst>
                </a:gridCol>
                <a:gridCol w="7498640">
                  <a:extLst>
                    <a:ext uri="{9D8B030D-6E8A-4147-A177-3AD203B41FA5}">
                      <a16:colId xmlns:a16="http://schemas.microsoft.com/office/drawing/2014/main" val="20001"/>
                    </a:ext>
                  </a:extLst>
                </a:gridCol>
              </a:tblGrid>
              <a:tr h="466723">
                <a:tc>
                  <a:txBody>
                    <a:bodyPr/>
                    <a:lstStyle/>
                    <a:p>
                      <a:r>
                        <a:rPr lang="en-IN" dirty="0"/>
                        <a:t> 8. counter offer</a:t>
                      </a:r>
                    </a:p>
                  </a:txBody>
                  <a:tcPr/>
                </a:tc>
                <a:tc>
                  <a:txBody>
                    <a:bodyPr/>
                    <a:lstStyle/>
                    <a:p>
                      <a:r>
                        <a:rPr lang="en-IN" dirty="0"/>
                        <a:t>If original offer is refused and replaced by another one </a:t>
                      </a:r>
                    </a:p>
                  </a:txBody>
                  <a:tcPr/>
                </a:tc>
                <a:extLst>
                  <a:ext uri="{0D108BD9-81ED-4DB2-BD59-A6C34878D82A}">
                    <a16:rowId xmlns:a16="http://schemas.microsoft.com/office/drawing/2014/main" val="10000"/>
                  </a:ext>
                </a:extLst>
              </a:tr>
            </a:tbl>
          </a:graphicData>
        </a:graphic>
      </p:graphicFrame>
      <p:graphicFrame>
        <p:nvGraphicFramePr>
          <p:cNvPr id="2" name="Table 2">
            <a:extLst>
              <a:ext uri="{FF2B5EF4-FFF2-40B4-BE49-F238E27FC236}">
                <a16:creationId xmlns:a16="http://schemas.microsoft.com/office/drawing/2014/main" id="{F428E544-0328-4C82-8700-F1CE5EC15414}"/>
              </a:ext>
            </a:extLst>
          </p:cNvPr>
          <p:cNvGraphicFramePr>
            <a:graphicFrameLocks noGrp="1"/>
          </p:cNvGraphicFramePr>
          <p:nvPr>
            <p:extLst>
              <p:ext uri="{D42A27DB-BD31-4B8C-83A1-F6EECF244321}">
                <p14:modId xmlns:p14="http://schemas.microsoft.com/office/powerpoint/2010/main" val="3617585274"/>
              </p:ext>
            </p:extLst>
          </p:nvPr>
        </p:nvGraphicFramePr>
        <p:xfrm>
          <a:off x="729049" y="5257801"/>
          <a:ext cx="9780201" cy="1005840"/>
        </p:xfrm>
        <a:graphic>
          <a:graphicData uri="http://schemas.openxmlformats.org/drawingml/2006/table">
            <a:tbl>
              <a:tblPr firstRow="1" bandRow="1">
                <a:tableStyleId>{5940675A-B579-460E-94D1-54222C63F5DA}</a:tableStyleId>
              </a:tblPr>
              <a:tblGrid>
                <a:gridCol w="2520778">
                  <a:extLst>
                    <a:ext uri="{9D8B030D-6E8A-4147-A177-3AD203B41FA5}">
                      <a16:colId xmlns:a16="http://schemas.microsoft.com/office/drawing/2014/main" val="903079217"/>
                    </a:ext>
                  </a:extLst>
                </a:gridCol>
                <a:gridCol w="7259423">
                  <a:extLst>
                    <a:ext uri="{9D8B030D-6E8A-4147-A177-3AD203B41FA5}">
                      <a16:colId xmlns:a16="http://schemas.microsoft.com/office/drawing/2014/main" val="3225470254"/>
                    </a:ext>
                  </a:extLst>
                </a:gridCol>
              </a:tblGrid>
              <a:tr h="293206">
                <a:tc>
                  <a:txBody>
                    <a:bodyPr/>
                    <a:lstStyle/>
                    <a:p>
                      <a:r>
                        <a:rPr lang="en-IN" dirty="0"/>
                        <a:t>9. Definite offer</a:t>
                      </a:r>
                    </a:p>
                  </a:txBody>
                  <a:tcPr/>
                </a:tc>
                <a:tc>
                  <a:txBody>
                    <a:bodyPr/>
                    <a:lstStyle/>
                    <a:p>
                      <a:r>
                        <a:rPr lang="en-IN" dirty="0"/>
                        <a:t>When offer is made to supply specific goods and services </a:t>
                      </a:r>
                    </a:p>
                  </a:txBody>
                  <a:tcPr/>
                </a:tc>
                <a:extLst>
                  <a:ext uri="{0D108BD9-81ED-4DB2-BD59-A6C34878D82A}">
                    <a16:rowId xmlns:a16="http://schemas.microsoft.com/office/drawing/2014/main" val="1684177301"/>
                  </a:ext>
                </a:extLst>
              </a:tr>
              <a:tr h="122854">
                <a:tc>
                  <a:txBody>
                    <a:bodyPr/>
                    <a:lstStyle/>
                    <a:p>
                      <a:r>
                        <a:rPr lang="en-IN" dirty="0"/>
                        <a:t>10. Standing offer </a:t>
                      </a:r>
                    </a:p>
                  </a:txBody>
                  <a:tcPr/>
                </a:tc>
                <a:tc>
                  <a:txBody>
                    <a:bodyPr/>
                    <a:lstStyle/>
                    <a:p>
                      <a:r>
                        <a:rPr lang="en-IN" dirty="0"/>
                        <a:t>When offer is made to supply goods and services periodically or according to the requirement </a:t>
                      </a:r>
                    </a:p>
                  </a:txBody>
                  <a:tcPr/>
                </a:tc>
                <a:extLst>
                  <a:ext uri="{0D108BD9-81ED-4DB2-BD59-A6C34878D82A}">
                    <a16:rowId xmlns:a16="http://schemas.microsoft.com/office/drawing/2014/main" val="185199719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261872" y="365760"/>
            <a:ext cx="9692640" cy="977265"/>
          </a:xfrm>
          <a:effectLst>
            <a:glow rad="1016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prst="relaxedInset"/>
          </a:sp3d>
        </p:spPr>
        <p:txBody>
          <a:bodyPr>
            <a:normAutofit/>
          </a:bodyPr>
          <a:lstStyle/>
          <a:p>
            <a:pPr algn="ctr"/>
            <a:r>
              <a:rPr lang="en-IN" sz="3600" b="1" u="sng" dirty="0">
                <a:solidFill>
                  <a:srgbClr val="FFC000"/>
                </a:solidFill>
                <a:effectLst>
                  <a:outerShdw blurRad="38100" dist="38100" dir="2700000" algn="tl">
                    <a:srgbClr val="000000">
                      <a:alpha val="43137"/>
                    </a:srgbClr>
                  </a:outerShdw>
                </a:effectLst>
              </a:rPr>
              <a:t>HOW DO AN OFFER LAPSE</a:t>
            </a:r>
            <a:r>
              <a:rPr lang="en-IN" sz="3600" b="1" u="sng" dirty="0">
                <a:solidFill>
                  <a:srgbClr val="FFC000"/>
                </a:solidFill>
              </a:rPr>
              <a:t>?</a:t>
            </a:r>
          </a:p>
        </p:txBody>
      </p:sp>
      <p:sp>
        <p:nvSpPr>
          <p:cNvPr id="1048613" name="Content Placeholder 2"/>
          <p:cNvSpPr>
            <a:spLocks noGrp="1"/>
          </p:cNvSpPr>
          <p:nvPr>
            <p:ph sz="quarter" idx="1"/>
          </p:nvPr>
        </p:nvSpPr>
        <p:spPr/>
        <p:txBody>
          <a:bodyPr/>
          <a:lstStyle/>
          <a:p>
            <a:r>
              <a:rPr lang="en-IN" sz="2400" i="1" dirty="0">
                <a:solidFill>
                  <a:schemeClr val="tx1">
                    <a:lumMod val="75000"/>
                    <a:lumOff val="25000"/>
                  </a:schemeClr>
                </a:solidFill>
              </a:rPr>
              <a:t>An offer lapse after a defined or reasonable time</a:t>
            </a:r>
          </a:p>
          <a:p>
            <a:r>
              <a:rPr lang="en-IN" sz="2400" i="1" dirty="0">
                <a:solidFill>
                  <a:schemeClr val="tx1">
                    <a:lumMod val="75000"/>
                    <a:lumOff val="25000"/>
                  </a:schemeClr>
                </a:solidFill>
              </a:rPr>
              <a:t>By not being accepted in a specific mode</a:t>
            </a:r>
          </a:p>
          <a:p>
            <a:r>
              <a:rPr lang="en-IN" sz="2400" i="1" dirty="0">
                <a:solidFill>
                  <a:schemeClr val="tx1">
                    <a:lumMod val="75000"/>
                    <a:lumOff val="25000"/>
                  </a:schemeClr>
                </a:solidFill>
              </a:rPr>
              <a:t>By rejection</a:t>
            </a:r>
          </a:p>
          <a:p>
            <a:r>
              <a:rPr lang="en-IN" sz="2400" i="1" dirty="0">
                <a:solidFill>
                  <a:schemeClr val="tx1">
                    <a:lumMod val="75000"/>
                    <a:lumOff val="25000"/>
                  </a:schemeClr>
                </a:solidFill>
              </a:rPr>
              <a:t>By the offeror or the offeror’s death or insanity until acceptance </a:t>
            </a:r>
          </a:p>
          <a:p>
            <a:r>
              <a:rPr lang="en-IN" sz="2400" i="1" dirty="0">
                <a:solidFill>
                  <a:schemeClr val="tx1">
                    <a:lumMod val="75000"/>
                    <a:lumOff val="25000"/>
                  </a:schemeClr>
                </a:solidFill>
              </a:rPr>
              <a:t>By revocation before acceptance</a:t>
            </a:r>
          </a:p>
          <a:p>
            <a:r>
              <a:rPr lang="en-IN" sz="2400" i="1" dirty="0">
                <a:solidFill>
                  <a:schemeClr val="tx1">
                    <a:lumMod val="75000"/>
                    <a:lumOff val="25000"/>
                  </a:schemeClr>
                </a:solidFill>
              </a:rPr>
              <a:t>By subsequent illegality or destruction of the subject matter</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366647" y="927735"/>
            <a:ext cx="9692640" cy="1325562"/>
          </a:xfrm>
        </p:spPr>
        <p:txBody>
          <a:bodyPr>
            <a:normAutofit/>
          </a:bodyPr>
          <a:lstStyle/>
          <a:p>
            <a:pPr algn="ctr"/>
            <a:r>
              <a:rPr lang="en-IN" sz="3600" b="1" u="sng" dirty="0">
                <a:solidFill>
                  <a:srgbClr val="7030A0"/>
                </a:solidFill>
                <a:effectLst>
                  <a:outerShdw blurRad="38100" dist="38100" dir="2700000" algn="tl">
                    <a:srgbClr val="000000">
                      <a:alpha val="43137"/>
                    </a:srgbClr>
                  </a:outerShdw>
                </a:effectLst>
              </a:rPr>
              <a:t>TIME OF REVOCATION OF AN OFFER</a:t>
            </a:r>
            <a:br>
              <a:rPr lang="en-IN" sz="3600" b="1" u="sng" dirty="0">
                <a:solidFill>
                  <a:srgbClr val="7030A0"/>
                </a:solidFill>
              </a:rPr>
            </a:br>
            <a:endParaRPr lang="en-IN" sz="3600" b="1" u="sng" dirty="0">
              <a:solidFill>
                <a:srgbClr val="7030A0"/>
              </a:solidFill>
            </a:endParaRPr>
          </a:p>
        </p:txBody>
      </p:sp>
      <p:sp>
        <p:nvSpPr>
          <p:cNvPr id="1048615" name="Content Placeholder 2"/>
          <p:cNvSpPr>
            <a:spLocks noGrp="1"/>
          </p:cNvSpPr>
          <p:nvPr>
            <p:ph sz="quarter" idx="1"/>
          </p:nvPr>
        </p:nvSpPr>
        <p:spPr/>
        <p:txBody>
          <a:bodyPr>
            <a:normAutofit/>
          </a:bodyPr>
          <a:lstStyle/>
          <a:p>
            <a:endParaRPr lang="en-IN" dirty="0"/>
          </a:p>
          <a:p>
            <a:endParaRPr lang="en-IN" dirty="0"/>
          </a:p>
          <a:p>
            <a:pPr marL="0" indent="0">
              <a:buNone/>
            </a:pPr>
            <a:r>
              <a:rPr lang="en-IN" sz="3200" dirty="0">
                <a:solidFill>
                  <a:srgbClr val="9E5C91"/>
                </a:solidFill>
              </a:rPr>
              <a:t>A proposal can be revoked at any time before the communication of its acceptance is complete as against the proposal but not afterward</a:t>
            </a:r>
            <a:r>
              <a:rPr lang="en-IN" sz="3200" dirty="0">
                <a:solidFill>
                  <a:schemeClr val="tx2">
                    <a:lumMod val="75000"/>
                  </a:schemeClr>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normAutofit/>
          </a:bodyPr>
          <a:lstStyle/>
          <a:p>
            <a:pPr algn="ctr"/>
            <a:r>
              <a:rPr lang="en-IN" b="1" i="1" u="sng" dirty="0">
                <a:solidFill>
                  <a:srgbClr val="00B050"/>
                </a:solidFill>
                <a:effectLst>
                  <a:outerShdw blurRad="38100" dist="38100" dir="2700000" algn="tl">
                    <a:srgbClr val="000000">
                      <a:alpha val="43137"/>
                    </a:srgbClr>
                  </a:outerShdw>
                </a:effectLst>
              </a:rPr>
              <a:t>REVOCATION OF THE OFFER BY THE OFFEROR</a:t>
            </a:r>
          </a:p>
        </p:txBody>
      </p:sp>
      <p:sp>
        <p:nvSpPr>
          <p:cNvPr id="1048617" name="Content Placeholder 2"/>
          <p:cNvSpPr>
            <a:spLocks noGrp="1"/>
          </p:cNvSpPr>
          <p:nvPr>
            <p:ph sz="quarter" idx="1"/>
          </p:nvPr>
        </p:nvSpPr>
        <p:spPr/>
        <p:txBody>
          <a:bodyPr/>
          <a:lstStyle/>
          <a:p>
            <a:endParaRPr lang="en-IN" dirty="0">
              <a:solidFill>
                <a:srgbClr val="00B050"/>
              </a:solidFill>
            </a:endParaRPr>
          </a:p>
          <a:p>
            <a:r>
              <a:rPr lang="en-IN" sz="2000" dirty="0">
                <a:solidFill>
                  <a:srgbClr val="00B050"/>
                </a:solidFill>
              </a:rPr>
              <a:t>The offeror can withdraw his offer before it is accepted.</a:t>
            </a:r>
          </a:p>
          <a:p>
            <a:pPr>
              <a:buNone/>
            </a:pPr>
            <a:endParaRPr lang="en-IN" sz="2000" dirty="0">
              <a:solidFill>
                <a:srgbClr val="00B050"/>
              </a:solidFill>
            </a:endParaRPr>
          </a:p>
          <a:p>
            <a:r>
              <a:rPr lang="en-IN" sz="2000" dirty="0">
                <a:solidFill>
                  <a:srgbClr val="00B050"/>
                </a:solidFill>
              </a:rPr>
              <a:t>The bidder can withdraw his offer at a auction sale before being accepted by any auctioneer using any of the customary methods.</a:t>
            </a:r>
          </a:p>
          <a:p>
            <a:pPr marL="0" indent="0">
              <a:buNone/>
            </a:pPr>
            <a:r>
              <a:rPr lang="en-IN" sz="2000" dirty="0">
                <a:solidFill>
                  <a:srgbClr val="00B050"/>
                </a:solidFill>
              </a:rPr>
              <a:t>E.g.; A agreed to sell the property to B by a written document which stated “ this offer to be left over until Friday 9am”. On Thursday A made a contract to sell the property to C. B heard of this from X and on Friday 7am he delivered to A, acceptance of his offer. Held B could not accept A’s offer after he knew it had been revoked by the sale of the property to 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2">
                    <a:lumMod val="75000"/>
                  </a:schemeClr>
                </a:solidFill>
              </a:rPr>
              <a:t>ACCEPTANCE</a:t>
            </a:r>
            <a:endParaRPr lang="en-IN" sz="4000" b="1" dirty="0">
              <a:solidFill>
                <a:schemeClr val="accent2">
                  <a:lumMod val="75000"/>
                </a:schemeClr>
              </a:solidFill>
            </a:endParaRPr>
          </a:p>
        </p:txBody>
      </p:sp>
      <p:sp>
        <p:nvSpPr>
          <p:cNvPr id="3" name="Content Placeholder 2"/>
          <p:cNvSpPr>
            <a:spLocks noGrp="1"/>
          </p:cNvSpPr>
          <p:nvPr>
            <p:ph sz="quarter" idx="1"/>
          </p:nvPr>
        </p:nvSpPr>
        <p:spPr/>
        <p:txBody>
          <a:bodyPr/>
          <a:lstStyle/>
          <a:p>
            <a:pPr>
              <a:buClr>
                <a:srgbClr val="002060"/>
              </a:buClr>
              <a:buFont typeface="Wingdings" pitchFamily="2" charset="2"/>
              <a:buChar char="v"/>
            </a:pPr>
            <a:r>
              <a:rPr lang="en-US" dirty="0"/>
              <a:t>Acceptance is an expression through the offeree of his willingness to be bound through the conditions of the offer.</a:t>
            </a:r>
          </a:p>
          <a:p>
            <a:pPr>
              <a:buClr>
                <a:srgbClr val="002060"/>
              </a:buClr>
              <a:buFont typeface="Wingdings" pitchFamily="2" charset="2"/>
              <a:buChar char="v"/>
            </a:pPr>
            <a:r>
              <a:rPr lang="en-US" dirty="0">
                <a:solidFill>
                  <a:schemeClr val="accent2">
                    <a:lumMod val="75000"/>
                  </a:schemeClr>
                </a:solidFill>
              </a:rPr>
              <a:t>Section 2(b) </a:t>
            </a:r>
            <a:r>
              <a:rPr lang="en-US" dirty="0"/>
              <a:t>of the </a:t>
            </a:r>
            <a:r>
              <a:rPr lang="en-US" dirty="0">
                <a:solidFill>
                  <a:schemeClr val="accent2">
                    <a:lumMod val="75000"/>
                  </a:schemeClr>
                </a:solidFill>
              </a:rPr>
              <a:t>Indian Contract Act </a:t>
            </a:r>
            <a:r>
              <a:rPr lang="en-US" dirty="0"/>
              <a:t>defines the term Acceptance as </a:t>
            </a:r>
            <a:r>
              <a:rPr lang="en-US" b="1" dirty="0"/>
              <a:t>“ when the person to whom the proposal is made signifies his assent thereto, the proposal is said to be accepted.”</a:t>
            </a:r>
          </a:p>
          <a:p>
            <a:pPr>
              <a:buClr>
                <a:srgbClr val="002060"/>
              </a:buClr>
              <a:buFont typeface="Wingdings" pitchFamily="2" charset="2"/>
              <a:buChar char="v"/>
            </a:pPr>
            <a:r>
              <a:rPr lang="en-US" dirty="0"/>
              <a:t>A proposal when accepted becomes a </a:t>
            </a:r>
            <a:r>
              <a:rPr lang="en-US" dirty="0">
                <a:solidFill>
                  <a:schemeClr val="accent2">
                    <a:lumMod val="75000"/>
                  </a:schemeClr>
                </a:solidFill>
              </a:rPr>
              <a:t>promise</a:t>
            </a:r>
            <a:r>
              <a:rPr lang="en-US" dirty="0"/>
              <a:t>.</a:t>
            </a:r>
          </a:p>
          <a:p>
            <a:pPr>
              <a:buClr>
                <a:srgbClr val="002060"/>
              </a:buClr>
              <a:buFont typeface="Wingdings" pitchFamily="2" charset="2"/>
              <a:buChar char="v"/>
            </a:pPr>
            <a:endParaRPr lang="en-US" dirty="0"/>
          </a:p>
          <a:p>
            <a:pPr>
              <a:buClr>
                <a:srgbClr val="002060"/>
              </a:buClr>
              <a:buNone/>
            </a:pPr>
            <a:r>
              <a:rPr lang="en-US" dirty="0"/>
              <a:t>Example: A offers to sell his book to B for Rs.20, B agrees to buy the book for Rs.20. This is an acceptance of A’s offer through B.</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FF0000"/>
                </a:solidFill>
              </a:rPr>
              <a:t>Legal rules regarding a valid acceptance</a:t>
            </a:r>
            <a:endParaRPr lang="en-IN" sz="3200" b="1" dirty="0">
              <a:solidFill>
                <a:srgbClr val="FF0000"/>
              </a:solidFill>
            </a:endParaRPr>
          </a:p>
        </p:txBody>
      </p:sp>
      <p:sp>
        <p:nvSpPr>
          <p:cNvPr id="3" name="Content Placeholder 2"/>
          <p:cNvSpPr>
            <a:spLocks noGrp="1"/>
          </p:cNvSpPr>
          <p:nvPr>
            <p:ph sz="quarter" idx="1"/>
          </p:nvPr>
        </p:nvSpPr>
        <p:spPr/>
        <p:txBody>
          <a:bodyPr>
            <a:normAutofit/>
          </a:bodyPr>
          <a:lstStyle/>
          <a:p>
            <a:pPr>
              <a:buClr>
                <a:srgbClr val="FF0000"/>
              </a:buClr>
              <a:buFont typeface="Wingdings" pitchFamily="2" charset="2"/>
              <a:buChar char="Ø"/>
            </a:pPr>
            <a:r>
              <a:rPr lang="en-US" dirty="0"/>
              <a:t>Acceptance must be made by the person to whom offer is made.</a:t>
            </a:r>
          </a:p>
          <a:p>
            <a:pPr>
              <a:buClr>
                <a:srgbClr val="FF0000"/>
              </a:buClr>
              <a:buNone/>
            </a:pPr>
            <a:r>
              <a:rPr lang="en-US" i="1" dirty="0"/>
              <a:t>    Only person offer was made to can accept.</a:t>
            </a:r>
          </a:p>
          <a:p>
            <a:pPr>
              <a:buClr>
                <a:srgbClr val="FF0000"/>
              </a:buClr>
              <a:buNone/>
            </a:pPr>
            <a:endParaRPr lang="en-US" i="1" dirty="0"/>
          </a:p>
          <a:p>
            <a:pPr>
              <a:buClr>
                <a:srgbClr val="FF0000"/>
              </a:buClr>
              <a:buFont typeface="Wingdings" pitchFamily="2" charset="2"/>
              <a:buChar char="Ø"/>
            </a:pPr>
            <a:r>
              <a:rPr lang="en-US" dirty="0"/>
              <a:t>Acceptance must be absolute and unqualified.</a:t>
            </a:r>
          </a:p>
          <a:p>
            <a:pPr>
              <a:buClr>
                <a:srgbClr val="FF0000"/>
              </a:buClr>
              <a:buNone/>
            </a:pPr>
            <a:r>
              <a:rPr lang="en-US" i="1" dirty="0"/>
              <a:t>In section 7(a) in order to be legally effective it must be an absolute and unqualified acceptance of all the terms of the offer.</a:t>
            </a:r>
          </a:p>
          <a:p>
            <a:pPr>
              <a:buClr>
                <a:srgbClr val="FF0000"/>
              </a:buClr>
              <a:buNone/>
            </a:pPr>
            <a:r>
              <a:rPr lang="en-US" i="1" dirty="0"/>
              <a:t>Absolute means </a:t>
            </a:r>
            <a:r>
              <a:rPr lang="en-US" i="1" dirty="0">
                <a:solidFill>
                  <a:srgbClr val="FF0000"/>
                </a:solidFill>
              </a:rPr>
              <a:t>definite and without any doubt or confusion</a:t>
            </a:r>
            <a:r>
              <a:rPr lang="en-US" i="1" dirty="0"/>
              <a:t>, while unqualified means </a:t>
            </a:r>
            <a:r>
              <a:rPr lang="en-US" i="1" dirty="0">
                <a:solidFill>
                  <a:srgbClr val="FF0000"/>
                </a:solidFill>
              </a:rPr>
              <a:t>having right knowledge</a:t>
            </a:r>
            <a:r>
              <a:rPr lang="en-US" i="1" dirty="0"/>
              <a:t>.</a:t>
            </a:r>
          </a:p>
          <a:p>
            <a:pPr>
              <a:buClr>
                <a:srgbClr val="FF0000"/>
              </a:buClr>
              <a:buNone/>
            </a:pPr>
            <a:endParaRPr lang="en-US" i="1" dirty="0"/>
          </a:p>
          <a:p>
            <a:pPr>
              <a:buClr>
                <a:srgbClr val="FF0000"/>
              </a:buClr>
              <a:buNone/>
            </a:pPr>
            <a:endParaRPr lang="en-US" i="1" dirty="0"/>
          </a:p>
          <a:p>
            <a:pPr>
              <a:buClr>
                <a:srgbClr val="FF0000"/>
              </a:buClr>
              <a:buFont typeface="Wingdings" pitchFamily="2" charset="2"/>
              <a:buChar char="Ø"/>
            </a:pPr>
            <a:endParaRPr lang="en-US" dirty="0"/>
          </a:p>
          <a:p>
            <a:pPr>
              <a:buClr>
                <a:srgbClr val="FF0000"/>
              </a:buCl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56" y="522516"/>
            <a:ext cx="10829109" cy="5816977"/>
          </a:xfrm>
          <a:prstGeom prst="rect">
            <a:avLst/>
          </a:prstGeom>
        </p:spPr>
        <p:txBody>
          <a:bodyPr wrap="square">
            <a:spAutoFit/>
          </a:bodyPr>
          <a:lstStyle/>
          <a:p>
            <a:pPr>
              <a:buClr>
                <a:srgbClr val="FF0000"/>
              </a:buClr>
              <a:buFont typeface="Wingdings" pitchFamily="2" charset="2"/>
              <a:buChar char="Ø"/>
            </a:pPr>
            <a:r>
              <a:rPr lang="en-US" sz="2400" dirty="0"/>
              <a:t>Acceptance must be expressed in some </a:t>
            </a:r>
            <a:r>
              <a:rPr lang="en-US" sz="2400" dirty="0">
                <a:solidFill>
                  <a:srgbClr val="FF0000"/>
                </a:solidFill>
              </a:rPr>
              <a:t>usual and reasonable manner</a:t>
            </a:r>
            <a:r>
              <a:rPr lang="en-US" sz="2400" dirty="0"/>
              <a:t>, unless the proposal prescribes the manner in which it is to be accepted</a:t>
            </a:r>
            <a:r>
              <a:rPr lang="en-US" sz="2400" i="1" dirty="0"/>
              <a:t>.</a:t>
            </a:r>
          </a:p>
          <a:p>
            <a:pPr>
              <a:buClr>
                <a:srgbClr val="FF0000"/>
              </a:buClr>
            </a:pPr>
            <a:r>
              <a:rPr lang="en-US" sz="2000" b="1" i="1" dirty="0"/>
              <a:t>Express acceptance - </a:t>
            </a:r>
            <a:r>
              <a:rPr lang="en-US" sz="2000" dirty="0"/>
              <a:t>It is said to express when it is communicated by </a:t>
            </a:r>
            <a:r>
              <a:rPr lang="en-US" sz="2000" dirty="0">
                <a:solidFill>
                  <a:srgbClr val="FF0000"/>
                </a:solidFill>
              </a:rPr>
              <a:t>words spoken </a:t>
            </a:r>
            <a:r>
              <a:rPr lang="en-US" sz="2000" dirty="0"/>
              <a:t>or </a:t>
            </a:r>
            <a:r>
              <a:rPr lang="en-US" sz="2000" dirty="0">
                <a:solidFill>
                  <a:srgbClr val="FF0000"/>
                </a:solidFill>
              </a:rPr>
              <a:t>written</a:t>
            </a:r>
            <a:r>
              <a:rPr lang="en-US" sz="2000" dirty="0"/>
              <a:t> or by </a:t>
            </a:r>
            <a:r>
              <a:rPr lang="en-US" sz="2000" dirty="0">
                <a:solidFill>
                  <a:srgbClr val="FF0000"/>
                </a:solidFill>
              </a:rPr>
              <a:t>doing some required act</a:t>
            </a:r>
            <a:r>
              <a:rPr lang="en-US" sz="2000" dirty="0"/>
              <a:t>.</a:t>
            </a:r>
          </a:p>
          <a:p>
            <a:pPr>
              <a:buClr>
                <a:srgbClr val="FF0000"/>
              </a:buClr>
            </a:pPr>
            <a:r>
              <a:rPr lang="en-US" sz="2000" i="1" dirty="0"/>
              <a:t>Example: P makes an offer to Q to sell his car for Rs. 2,00,000 over telephone</a:t>
            </a:r>
            <a:r>
              <a:rPr lang="en-US" sz="2000" dirty="0"/>
              <a:t>.</a:t>
            </a:r>
          </a:p>
          <a:p>
            <a:pPr>
              <a:buClr>
                <a:srgbClr val="FF0000"/>
              </a:buClr>
            </a:pPr>
            <a:endParaRPr lang="en-US" sz="2000" dirty="0"/>
          </a:p>
          <a:p>
            <a:pPr>
              <a:buClr>
                <a:srgbClr val="FF0000"/>
              </a:buClr>
            </a:pPr>
            <a:r>
              <a:rPr lang="en-US" sz="2000" b="1" i="1" dirty="0"/>
              <a:t>Implied acceptance </a:t>
            </a:r>
            <a:r>
              <a:rPr lang="en-US" sz="2000" dirty="0"/>
              <a:t>– It is said to be implied if it is </a:t>
            </a:r>
            <a:r>
              <a:rPr lang="en-US" sz="2000" dirty="0">
                <a:solidFill>
                  <a:srgbClr val="FF0000"/>
                </a:solidFill>
              </a:rPr>
              <a:t>neither spoken</a:t>
            </a:r>
            <a:r>
              <a:rPr lang="en-US" sz="2000" dirty="0"/>
              <a:t> </a:t>
            </a:r>
            <a:r>
              <a:rPr lang="en-US" sz="2000" dirty="0">
                <a:solidFill>
                  <a:srgbClr val="FF0000"/>
                </a:solidFill>
              </a:rPr>
              <a:t>nor written </a:t>
            </a:r>
            <a:r>
              <a:rPr lang="en-US" sz="2000" dirty="0"/>
              <a:t>but it is to be gathered from the conduct of the parties or circumstances of the case.</a:t>
            </a:r>
          </a:p>
          <a:p>
            <a:pPr>
              <a:buClr>
                <a:srgbClr val="FF0000"/>
              </a:buClr>
            </a:pPr>
            <a:r>
              <a:rPr lang="en-US" sz="2000" i="1" dirty="0"/>
              <a:t>Example: Withdrawing money from ATM.</a:t>
            </a:r>
          </a:p>
          <a:p>
            <a:pPr>
              <a:buClr>
                <a:srgbClr val="FF0000"/>
              </a:buClr>
            </a:pPr>
            <a:endParaRPr lang="en-US" sz="2000" i="1" dirty="0"/>
          </a:p>
          <a:p>
            <a:pPr>
              <a:buClr>
                <a:srgbClr val="FF0000"/>
              </a:buClr>
              <a:buFont typeface="Wingdings" pitchFamily="2" charset="2"/>
              <a:buChar char="Ø"/>
            </a:pPr>
            <a:r>
              <a:rPr lang="en-US" sz="2400" dirty="0"/>
              <a:t>Acceptance may be specific or general</a:t>
            </a:r>
          </a:p>
          <a:p>
            <a:pPr>
              <a:buClr>
                <a:srgbClr val="FF0000"/>
              </a:buClr>
            </a:pPr>
            <a:r>
              <a:rPr lang="en-US" sz="2000" b="1" i="1" dirty="0"/>
              <a:t>Acceptance of specific offer</a:t>
            </a:r>
            <a:r>
              <a:rPr lang="en-US" sz="2000" b="1" dirty="0"/>
              <a:t> </a:t>
            </a:r>
            <a:r>
              <a:rPr lang="en-US" sz="2000" dirty="0"/>
              <a:t>– It can be accepted by that person only to whom it is made.</a:t>
            </a:r>
          </a:p>
          <a:p>
            <a:pPr>
              <a:buClr>
                <a:srgbClr val="FF0000"/>
              </a:buClr>
            </a:pPr>
            <a:r>
              <a:rPr lang="en-US" sz="2000" i="1" dirty="0"/>
              <a:t>Example: Any contract made by X with Y can only be accepted by Y</a:t>
            </a:r>
            <a:r>
              <a:rPr lang="en-US" sz="2000" dirty="0"/>
              <a:t>.</a:t>
            </a:r>
          </a:p>
          <a:p>
            <a:pPr>
              <a:buClr>
                <a:srgbClr val="FF0000"/>
              </a:buClr>
            </a:pPr>
            <a:endParaRPr lang="en-US" sz="2000" dirty="0"/>
          </a:p>
          <a:p>
            <a:pPr>
              <a:buClr>
                <a:srgbClr val="FF0000"/>
              </a:buClr>
            </a:pPr>
            <a:r>
              <a:rPr lang="en-US" sz="2000" b="1" i="1" dirty="0"/>
              <a:t>Acceptance of general offer </a:t>
            </a:r>
            <a:r>
              <a:rPr lang="en-US" sz="2000" dirty="0"/>
              <a:t>– When an offer is made to the world at large, any person who fulfils the condition of offer can accept it.</a:t>
            </a:r>
          </a:p>
          <a:p>
            <a:pPr>
              <a:buClr>
                <a:srgbClr val="FF0000"/>
              </a:buClr>
            </a:pPr>
            <a:endParaRPr lang="en-US" sz="2000" dirty="0"/>
          </a:p>
          <a:p>
            <a:pPr>
              <a:buClr>
                <a:srgbClr val="FF0000"/>
              </a:buClr>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69817"/>
            <a:ext cx="10154194" cy="6304135"/>
          </a:xfrm>
        </p:spPr>
        <p:txBody>
          <a:bodyPr/>
          <a:lstStyle/>
          <a:p>
            <a:pPr>
              <a:buClr>
                <a:srgbClr val="FF0000"/>
              </a:buClr>
              <a:buFont typeface="Wingdings" pitchFamily="2" charset="2"/>
              <a:buChar char="Ø"/>
            </a:pPr>
            <a:r>
              <a:rPr lang="en-US" dirty="0"/>
              <a:t>Acceptance must be given to the offerer or any person authorized by him.</a:t>
            </a:r>
          </a:p>
          <a:p>
            <a:pPr>
              <a:buNone/>
            </a:pPr>
            <a:r>
              <a:rPr lang="en-US" i="1" dirty="0"/>
              <a:t>In case the Offerer has died or become insane before acceptance then the offer lapses provided the Offeree has the knowledge of the same. Any acceptance given </a:t>
            </a:r>
            <a:r>
              <a:rPr lang="en-US" i="1" dirty="0">
                <a:solidFill>
                  <a:srgbClr val="FF0000"/>
                </a:solidFill>
              </a:rPr>
              <a:t>after the death or insanity of the Offerer </a:t>
            </a:r>
            <a:r>
              <a:rPr lang="en-US" i="1" dirty="0"/>
              <a:t>will </a:t>
            </a:r>
            <a:r>
              <a:rPr lang="en-US" i="1" dirty="0">
                <a:solidFill>
                  <a:srgbClr val="FF0000"/>
                </a:solidFill>
              </a:rPr>
              <a:t>not be valid </a:t>
            </a:r>
            <a:r>
              <a:rPr lang="en-US" i="1" dirty="0"/>
              <a:t>in the eyes of law</a:t>
            </a:r>
            <a:r>
              <a:rPr lang="en-US" dirty="0"/>
              <a:t>.</a:t>
            </a:r>
          </a:p>
          <a:p>
            <a:pPr>
              <a:buNone/>
            </a:pPr>
            <a:endParaRPr lang="en-US" dirty="0"/>
          </a:p>
          <a:p>
            <a:pPr>
              <a:buClr>
                <a:srgbClr val="FF0000"/>
              </a:buClr>
              <a:buFont typeface="Wingdings" pitchFamily="2" charset="2"/>
              <a:buChar char="Ø"/>
            </a:pPr>
            <a:r>
              <a:rPr lang="en-US" dirty="0"/>
              <a:t>Acceptance must be communicated by the Offerer only.</a:t>
            </a:r>
          </a:p>
          <a:p>
            <a:pPr>
              <a:buNone/>
            </a:pPr>
            <a:r>
              <a:rPr lang="en-US" i="1" dirty="0"/>
              <a:t>Acceptance given by stranger or near or dear ones will not make the acceptance valid.</a:t>
            </a:r>
          </a:p>
          <a:p>
            <a:pPr>
              <a:buNone/>
            </a:pPr>
            <a:endParaRPr lang="en-US" i="1" dirty="0"/>
          </a:p>
          <a:p>
            <a:pPr>
              <a:buClr>
                <a:srgbClr val="FF0000"/>
              </a:buClr>
              <a:buFont typeface="Wingdings" pitchFamily="2" charset="2"/>
              <a:buChar char="Ø"/>
            </a:pPr>
            <a:r>
              <a:rPr lang="en-US" dirty="0"/>
              <a:t>Mental acceptance or uncommunicated acceptance does not result in a contract</a:t>
            </a:r>
            <a:r>
              <a:rPr lang="en-US" i="1" dirty="0"/>
              <a:t>.</a:t>
            </a:r>
          </a:p>
          <a:p>
            <a:pPr>
              <a:buClr>
                <a:srgbClr val="FF0000"/>
              </a:buClr>
              <a:buNone/>
            </a:pPr>
            <a:r>
              <a:rPr lang="en-US" i="1" dirty="0"/>
              <a:t>Acceptance should always be communicated. Mental acceptance if ineffectual in the eyes of law.</a:t>
            </a:r>
          </a:p>
          <a:p>
            <a:pPr>
              <a:buClr>
                <a:srgbClr val="FF0000"/>
              </a:buClr>
              <a:buFont typeface="Wingdings" pitchFamily="2" charset="2"/>
              <a:buChar char="Ø"/>
            </a:pPr>
            <a:endParaRPr lang="en-US" i="1" dirty="0">
              <a:solidFill>
                <a:srgbClr val="FF0000"/>
              </a:solidFill>
            </a:endParaRPr>
          </a:p>
          <a:p>
            <a:pPr>
              <a:buNone/>
            </a:pPr>
            <a:endParaRPr lang="en-IN"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82881"/>
            <a:ext cx="9956800" cy="6291072"/>
          </a:xfrm>
        </p:spPr>
        <p:txBody>
          <a:bodyPr/>
          <a:lstStyle/>
          <a:p>
            <a:pPr>
              <a:buClr>
                <a:srgbClr val="FF0000"/>
              </a:buClr>
              <a:buFont typeface="Wingdings" pitchFamily="2" charset="2"/>
              <a:buChar char="Ø"/>
            </a:pPr>
            <a:r>
              <a:rPr lang="en-US" dirty="0"/>
              <a:t>Acceptance cannot be implied from silence.</a:t>
            </a:r>
          </a:p>
          <a:p>
            <a:pPr>
              <a:buClr>
                <a:srgbClr val="FF0000"/>
              </a:buClr>
              <a:buNone/>
            </a:pPr>
            <a:r>
              <a:rPr lang="en-US" i="1" dirty="0"/>
              <a:t>Silence cannot be regarded as mode of acceptance</a:t>
            </a:r>
            <a:r>
              <a:rPr lang="en-US" dirty="0"/>
              <a:t>.</a:t>
            </a:r>
          </a:p>
          <a:p>
            <a:pPr>
              <a:buClr>
                <a:srgbClr val="FF0000"/>
              </a:buClr>
              <a:buNone/>
            </a:pPr>
            <a:endParaRPr lang="en-US" dirty="0"/>
          </a:p>
          <a:p>
            <a:pPr>
              <a:buClr>
                <a:srgbClr val="FF0000"/>
              </a:buClr>
              <a:buFont typeface="Wingdings" pitchFamily="2" charset="2"/>
              <a:buChar char="Ø"/>
            </a:pPr>
            <a:r>
              <a:rPr lang="en-US" dirty="0"/>
              <a:t>Offer may prescribe the mode of acceptance. If not , it should be in the usual and reasonable mode.</a:t>
            </a:r>
          </a:p>
          <a:p>
            <a:pPr>
              <a:buClr>
                <a:srgbClr val="FF0000"/>
              </a:buClr>
              <a:buNone/>
            </a:pPr>
            <a:r>
              <a:rPr lang="en-US" i="1" dirty="0"/>
              <a:t>Example: X makes an offer to Y and says, “If you accept the offer, reply by e-mail”. Y sends the reply by post. It will be a </a:t>
            </a:r>
            <a:r>
              <a:rPr lang="en-US" i="1" dirty="0">
                <a:solidFill>
                  <a:srgbClr val="FF0000"/>
                </a:solidFill>
              </a:rPr>
              <a:t>valid acceptance</a:t>
            </a:r>
            <a:r>
              <a:rPr lang="en-US" i="1" dirty="0"/>
              <a:t> unless X informs Y within the reasonable time that the acceptance is not according to the mode prescribed</a:t>
            </a:r>
            <a:r>
              <a:rPr lang="en-US" dirty="0"/>
              <a:t>.</a:t>
            </a:r>
          </a:p>
          <a:p>
            <a:pPr>
              <a:buClr>
                <a:srgbClr val="FF0000"/>
              </a:buClr>
              <a:buNone/>
            </a:pPr>
            <a:endParaRPr lang="en-US" dirty="0"/>
          </a:p>
          <a:p>
            <a:pPr>
              <a:buClr>
                <a:srgbClr val="FF0000"/>
              </a:buClr>
              <a:buFont typeface="Wingdings" pitchFamily="2" charset="2"/>
              <a:buChar char="Ø"/>
            </a:pPr>
            <a:r>
              <a:rPr lang="en-US" dirty="0"/>
              <a:t>Acceptance must be given within specified time or reasonable time.</a:t>
            </a:r>
          </a:p>
          <a:p>
            <a:pPr>
              <a:buClr>
                <a:srgbClr val="FF0000"/>
              </a:buClr>
              <a:buNone/>
            </a:pPr>
            <a:r>
              <a:rPr lang="en-US" i="1" dirty="0"/>
              <a:t>If the acceptance is not communicated within specified time, it will </a:t>
            </a:r>
            <a:r>
              <a:rPr lang="en-US" i="1" dirty="0">
                <a:solidFill>
                  <a:srgbClr val="FF0000"/>
                </a:solidFill>
              </a:rPr>
              <a:t>not bind the offer</a:t>
            </a:r>
            <a:r>
              <a:rPr lang="en-US" i="1" dirty="0"/>
              <a:t>. Where no time is specified in the offer for its acceptance, the acceptance must be communicated </a:t>
            </a:r>
            <a:r>
              <a:rPr lang="en-US" i="1" dirty="0">
                <a:solidFill>
                  <a:srgbClr val="FF0000"/>
                </a:solidFill>
              </a:rPr>
              <a:t>within the reasonable time</a:t>
            </a:r>
            <a:r>
              <a:rPr lang="en-US" i="1" dirty="0"/>
              <a:t>.</a:t>
            </a:r>
          </a:p>
          <a:p>
            <a:pPr>
              <a:buClr>
                <a:srgbClr val="FF0000"/>
              </a:buCl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p:spPr>
        <p:txBody>
          <a:bodyPr>
            <a:normAutofit/>
          </a:bodyPr>
          <a:lstStyle/>
          <a:p>
            <a:pPr algn="ctr"/>
            <a:r>
              <a:rPr lang="en-US" sz="4800" b="1" dirty="0"/>
              <a:t>CONTRACT</a:t>
            </a:r>
            <a:endParaRPr lang="en-IN" sz="4800" b="1" dirty="0"/>
          </a:p>
        </p:txBody>
      </p:sp>
      <p:sp>
        <p:nvSpPr>
          <p:cNvPr id="3" name="Content Placeholder 2"/>
          <p:cNvSpPr>
            <a:spLocks noGrp="1"/>
          </p:cNvSpPr>
          <p:nvPr>
            <p:ph sz="quarter" idx="1"/>
          </p:nvPr>
        </p:nvSpPr>
        <p:spPr/>
        <p:txBody>
          <a:bodyPr/>
          <a:lstStyle/>
          <a:p>
            <a:endParaRPr lang="en-US" dirty="0"/>
          </a:p>
          <a:p>
            <a:endParaRPr lang="en-US" dirty="0"/>
          </a:p>
          <a:p>
            <a:r>
              <a:rPr lang="en-US" sz="3200" dirty="0"/>
              <a:t>Contract is a </a:t>
            </a:r>
            <a:r>
              <a:rPr lang="en-US" sz="3200" dirty="0">
                <a:solidFill>
                  <a:srgbClr val="FF0000"/>
                </a:solidFill>
              </a:rPr>
              <a:t>legally binding agreement </a:t>
            </a:r>
            <a:r>
              <a:rPr lang="en-US" sz="3200" dirty="0"/>
              <a:t>that court will enforce.</a:t>
            </a:r>
          </a:p>
          <a:p>
            <a:r>
              <a:rPr lang="en-US" sz="3200" dirty="0"/>
              <a:t>They are the basis for all economic activity </a:t>
            </a:r>
            <a:r>
              <a:rPr lang="en-US" sz="3200" dirty="0">
                <a:solidFill>
                  <a:srgbClr val="FF0000"/>
                </a:solidFill>
              </a:rPr>
              <a:t>between two parties</a:t>
            </a:r>
            <a:r>
              <a:rPr lang="en-US" dirty="0">
                <a:solidFill>
                  <a:schemeClr val="tx2">
                    <a:lumMod val="75000"/>
                  </a:schemeClr>
                </a:solidFill>
              </a:rPr>
              <a:t>.</a:t>
            </a:r>
            <a:endParaRPr lang="en-IN" dirty="0">
              <a:solidFill>
                <a:schemeClr val="tx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261257"/>
            <a:ext cx="9956800" cy="6212695"/>
          </a:xfrm>
        </p:spPr>
        <p:txBody>
          <a:bodyPr/>
          <a:lstStyle/>
          <a:p>
            <a:pPr>
              <a:buClr>
                <a:srgbClr val="FF0000"/>
              </a:buClr>
              <a:buFont typeface="Wingdings" pitchFamily="2" charset="2"/>
              <a:buChar char="Ø"/>
            </a:pPr>
            <a:r>
              <a:rPr lang="en-US" dirty="0"/>
              <a:t>Acceptance should always succeed the offer.</a:t>
            </a:r>
          </a:p>
          <a:p>
            <a:pPr>
              <a:buClr>
                <a:srgbClr val="FF0000"/>
              </a:buClr>
              <a:buNone/>
            </a:pPr>
            <a:r>
              <a:rPr lang="en-US" i="1" dirty="0"/>
              <a:t>Offer should always be made before the acceptance.</a:t>
            </a:r>
          </a:p>
          <a:p>
            <a:pPr>
              <a:buClr>
                <a:srgbClr val="FF0000"/>
              </a:buClr>
              <a:buFont typeface="Wingdings" pitchFamily="2" charset="2"/>
              <a:buChar char="Ø"/>
            </a:pPr>
            <a:endParaRPr lang="en-US" dirty="0"/>
          </a:p>
          <a:p>
            <a:pPr>
              <a:buClr>
                <a:srgbClr val="FF0000"/>
              </a:buClr>
              <a:buFont typeface="Wingdings" pitchFamily="2" charset="2"/>
              <a:buChar char="Ø"/>
            </a:pPr>
            <a:r>
              <a:rPr lang="en-US" dirty="0"/>
              <a:t>Acceptance must be given before the lapse of the offer or before it is revoked.</a:t>
            </a:r>
          </a:p>
          <a:p>
            <a:pPr>
              <a:buClr>
                <a:srgbClr val="FF0000"/>
              </a:buClr>
              <a:buNone/>
            </a:pPr>
            <a:r>
              <a:rPr lang="en-US" i="1" dirty="0"/>
              <a:t>Example: p offers to sell his furniture to q at specified price and tell him to give acceptance within a week. The next day, p dies due to heart attack. Q cannot accept this offer provided he has the knowledge of death of the offerer. Offer stands revoked by the death of the offerer</a:t>
            </a:r>
            <a:r>
              <a:rPr lang="en-US" dirty="0"/>
              <a: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70C0"/>
                </a:solidFill>
              </a:rPr>
              <a:t>Communication of  acceptance </a:t>
            </a:r>
            <a:endParaRPr lang="en-IN" sz="4000" b="1" dirty="0">
              <a:solidFill>
                <a:srgbClr val="0070C0"/>
              </a:solidFill>
            </a:endParaRPr>
          </a:p>
        </p:txBody>
      </p:sp>
      <p:sp>
        <p:nvSpPr>
          <p:cNvPr id="3" name="Content Placeholder 2"/>
          <p:cNvSpPr>
            <a:spLocks noGrp="1"/>
          </p:cNvSpPr>
          <p:nvPr>
            <p:ph sz="quarter" idx="1"/>
          </p:nvPr>
        </p:nvSpPr>
        <p:spPr>
          <a:xfrm>
            <a:off x="609600" y="1436914"/>
            <a:ext cx="9956800" cy="5037038"/>
          </a:xfrm>
        </p:spPr>
        <p:txBody>
          <a:bodyPr/>
          <a:lstStyle/>
          <a:p>
            <a:pPr>
              <a:buNone/>
            </a:pPr>
            <a:r>
              <a:rPr lang="en-US" dirty="0"/>
              <a:t>   A valid contract comes into existence the moment offeree gives his absolute and unqualified acceptance to the proposal made by the offerer.</a:t>
            </a:r>
          </a:p>
          <a:p>
            <a:pPr>
              <a:buClr>
                <a:srgbClr val="0070C0"/>
              </a:buClr>
              <a:buFont typeface="Wingdings" pitchFamily="2" charset="2"/>
              <a:buChar char="ü"/>
            </a:pPr>
            <a:r>
              <a:rPr lang="en-US" sz="2000" b="1" i="1" dirty="0"/>
              <a:t>As against the proposer </a:t>
            </a:r>
            <a:r>
              <a:rPr lang="en-US" sz="2000" dirty="0"/>
              <a:t>: When it is put into a course of transmission to him, so as to be out of the power of acceptor.</a:t>
            </a:r>
          </a:p>
          <a:p>
            <a:pPr>
              <a:buClr>
                <a:srgbClr val="0070C0"/>
              </a:buClr>
              <a:buFont typeface="Wingdings" pitchFamily="2" charset="2"/>
              <a:buChar char="ü"/>
            </a:pPr>
            <a:r>
              <a:rPr lang="en-US" sz="2000" b="1" i="1" dirty="0"/>
              <a:t>As against the acceptor </a:t>
            </a:r>
            <a:r>
              <a:rPr lang="en-US" sz="2000" dirty="0"/>
              <a:t>: When it comes to the knowledge of the proposer (offeror).</a:t>
            </a:r>
          </a:p>
          <a:p>
            <a:pPr>
              <a:buClr>
                <a:srgbClr val="0070C0"/>
              </a:buClr>
              <a:buNone/>
            </a:pPr>
            <a:r>
              <a:rPr lang="en-US" sz="2000" i="1" dirty="0"/>
              <a:t>Example:</a:t>
            </a:r>
          </a:p>
          <a:p>
            <a:pPr marL="457200" indent="-457200">
              <a:buClr>
                <a:srgbClr val="0070C0"/>
              </a:buClr>
              <a:buAutoNum type="arabicPeriod"/>
            </a:pPr>
            <a:r>
              <a:rPr lang="en-US" sz="2000" i="1" dirty="0"/>
              <a:t>x, proposes by a letter to sell a car to y at a certain price. The communication of the offer is complete when the letter is receiv</a:t>
            </a:r>
            <a:r>
              <a:rPr lang="en-US" sz="2000" dirty="0"/>
              <a:t>ed by y.</a:t>
            </a:r>
          </a:p>
          <a:p>
            <a:pPr marL="457200" indent="-457200">
              <a:buClr>
                <a:srgbClr val="0070C0"/>
              </a:buClr>
              <a:buAutoNum type="arabicPeriod"/>
            </a:pPr>
            <a:r>
              <a:rPr lang="en-US" sz="2000" i="1" dirty="0"/>
              <a:t>Y accepts X’s proposal in the above case by a letter sent by post. Communication of acceptance is complete </a:t>
            </a:r>
            <a:r>
              <a:rPr lang="en-US" sz="2000" i="1" dirty="0">
                <a:solidFill>
                  <a:srgbClr val="0070C0"/>
                </a:solidFill>
              </a:rPr>
              <a:t>as against X when the letter is posted</a:t>
            </a:r>
            <a:r>
              <a:rPr lang="en-US" sz="2000" i="1" dirty="0"/>
              <a:t>. It is complete as </a:t>
            </a:r>
            <a:r>
              <a:rPr lang="en-US" sz="2000" i="1" dirty="0">
                <a:solidFill>
                  <a:srgbClr val="0070C0"/>
                </a:solidFill>
              </a:rPr>
              <a:t>against Y</a:t>
            </a:r>
            <a:r>
              <a:rPr lang="en-US" sz="2000" i="1" dirty="0"/>
              <a:t>, when the letter is</a:t>
            </a:r>
            <a:r>
              <a:rPr lang="en-US" sz="2000" i="1" dirty="0">
                <a:solidFill>
                  <a:srgbClr val="0070C0"/>
                </a:solidFill>
              </a:rPr>
              <a:t> received by X.</a:t>
            </a:r>
          </a:p>
          <a:p>
            <a:pPr>
              <a:buClr>
                <a:srgbClr val="0070C0"/>
              </a:buClr>
              <a:buNone/>
            </a:pP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261872" y="365760"/>
            <a:ext cx="9692640" cy="882015"/>
          </a:xfrm>
        </p:spPr>
        <p:txBody>
          <a:bodyPr/>
          <a:lstStyle/>
          <a:p>
            <a:pPr algn="ctr"/>
            <a:r>
              <a:rPr lang="en-IN" b="1" u="sng" dirty="0">
                <a:solidFill>
                  <a:srgbClr val="002060"/>
                </a:solidFill>
                <a:effectLst>
                  <a:outerShdw blurRad="38100" dist="38100" dir="2700000" algn="tl">
                    <a:srgbClr val="000000">
                      <a:alpha val="43137"/>
                    </a:srgbClr>
                  </a:outerShdw>
                </a:effectLst>
              </a:rPr>
              <a:t>WHAT IS AN OFFER ?</a:t>
            </a:r>
          </a:p>
        </p:txBody>
      </p:sp>
      <p:sp>
        <p:nvSpPr>
          <p:cNvPr id="1048596" name="Content Placeholder 2"/>
          <p:cNvSpPr>
            <a:spLocks noGrp="1"/>
          </p:cNvSpPr>
          <p:nvPr>
            <p:ph sz="quarter" idx="1"/>
          </p:nvPr>
        </p:nvSpPr>
        <p:spPr/>
        <p:txBody>
          <a:bodyPr>
            <a:normAutofit/>
          </a:bodyPr>
          <a:lstStyle/>
          <a:p>
            <a:pPr marL="0" indent="0">
              <a:buNone/>
            </a:pPr>
            <a:r>
              <a:rPr lang="en-IN" sz="2400" i="1" dirty="0">
                <a:solidFill>
                  <a:srgbClr val="002060"/>
                </a:solidFill>
              </a:rPr>
              <a:t>When one person signifies to another his willingness to do or to abstain from doing anything with a view of obtaining the assent of that other person</a:t>
            </a:r>
          </a:p>
          <a:p>
            <a:pPr marL="0" indent="0">
              <a:buNone/>
            </a:pPr>
            <a:r>
              <a:rPr lang="en-IN" sz="2400" i="1" dirty="0">
                <a:solidFill>
                  <a:srgbClr val="002060"/>
                </a:solidFill>
              </a:rPr>
              <a:t>In this case person is said to make a proposal or an offer.</a:t>
            </a:r>
          </a:p>
          <a:p>
            <a:pPr marL="0" indent="0">
              <a:buNone/>
            </a:pPr>
            <a:endParaRPr lang="en-IN" sz="2400" i="1" dirty="0">
              <a:solidFill>
                <a:srgbClr val="002060"/>
              </a:solidFill>
            </a:endParaRPr>
          </a:p>
          <a:p>
            <a:pPr marL="0" indent="0">
              <a:buNone/>
            </a:pPr>
            <a:r>
              <a:rPr lang="en-IN" sz="2400" i="1" dirty="0">
                <a:solidFill>
                  <a:srgbClr val="002060"/>
                </a:solidFill>
              </a:rPr>
              <a:t>E.g.; A says to B “ I am willing to sell my car to you for 2,00,000 “ </a:t>
            </a:r>
          </a:p>
          <a:p>
            <a:pPr marL="0" indent="0">
              <a:buNone/>
            </a:pPr>
            <a:r>
              <a:rPr lang="en-IN" sz="2400" i="1" dirty="0">
                <a:solidFill>
                  <a:srgbClr val="002060"/>
                </a:solidFill>
              </a:rPr>
              <a:t>      here A have made the offer</a:t>
            </a:r>
          </a:p>
          <a:p>
            <a:pPr marL="0" indent="0">
              <a:buNone/>
            </a:pPr>
            <a:r>
              <a:rPr lang="en-IN" sz="2400" i="1" dirty="0">
                <a:solidFill>
                  <a:srgbClr val="002060"/>
                </a:solidFill>
              </a:rPr>
              <a:t>      </a:t>
            </a:r>
            <a:r>
              <a:rPr lang="en-IN" sz="2400" i="1" dirty="0">
                <a:solidFill>
                  <a:srgbClr val="00B0F0"/>
                </a:solidFill>
              </a:rPr>
              <a:t>offeror</a:t>
            </a:r>
            <a:r>
              <a:rPr lang="en-IN" sz="2400" i="1" dirty="0">
                <a:solidFill>
                  <a:srgbClr val="002060"/>
                </a:solidFill>
              </a:rPr>
              <a:t> – A</a:t>
            </a:r>
          </a:p>
          <a:p>
            <a:pPr marL="0" indent="0">
              <a:buNone/>
            </a:pPr>
            <a:r>
              <a:rPr lang="en-IN" sz="2400" i="1" dirty="0">
                <a:solidFill>
                  <a:srgbClr val="00B0F0"/>
                </a:solidFill>
              </a:rPr>
              <a:t>      offeree </a:t>
            </a:r>
            <a:r>
              <a:rPr lang="en-IN" sz="2400" i="1" dirty="0">
                <a:solidFill>
                  <a:srgbClr val="002060"/>
                </a:solidFill>
              </a:rPr>
              <a:t>– B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261872" y="365760"/>
            <a:ext cx="9692640" cy="967740"/>
          </a:xfrm>
        </p:spPr>
        <p:txBody>
          <a:bodyPr/>
          <a:lstStyle/>
          <a:p>
            <a:pPr algn="ctr"/>
            <a:r>
              <a:rPr lang="en-IN" dirty="0"/>
              <a:t>  </a:t>
            </a:r>
            <a:r>
              <a:rPr lang="en-IN" b="1" u="sng" dirty="0">
                <a:solidFill>
                  <a:srgbClr val="00B0F0"/>
                </a:solidFill>
                <a:effectLst>
                  <a:outerShdw blurRad="38100" dist="38100" dir="2700000" algn="tl">
                    <a:srgbClr val="000000">
                      <a:alpha val="43137"/>
                    </a:srgbClr>
                  </a:outerShdw>
                </a:effectLst>
              </a:rPr>
              <a:t>ESSENTIALS OF AN OFFER.</a:t>
            </a:r>
          </a:p>
        </p:txBody>
      </p:sp>
      <p:sp>
        <p:nvSpPr>
          <p:cNvPr id="1048598" name="Content Placeholder 2"/>
          <p:cNvSpPr>
            <a:spLocks noGrp="1"/>
          </p:cNvSpPr>
          <p:nvPr>
            <p:ph sz="quarter" idx="1"/>
          </p:nvPr>
        </p:nvSpPr>
        <p:spPr/>
        <p:txBody>
          <a:bodyPr/>
          <a:lstStyle/>
          <a:p>
            <a:pPr marL="0" indent="0">
              <a:buNone/>
            </a:pPr>
            <a:r>
              <a:rPr lang="en-IN" sz="2000" i="1" dirty="0">
                <a:solidFill>
                  <a:schemeClr val="accent5">
                    <a:lumMod val="75000"/>
                  </a:schemeClr>
                </a:solidFill>
              </a:rPr>
              <a:t>  </a:t>
            </a:r>
            <a:r>
              <a:rPr lang="en-IN" sz="2800" dirty="0">
                <a:solidFill>
                  <a:schemeClr val="accent5">
                    <a:lumMod val="75000"/>
                  </a:schemeClr>
                </a:solidFill>
              </a:rPr>
              <a:t>1. It must be and expression of willingness to do or to abstain from doing something. </a:t>
            </a:r>
          </a:p>
          <a:p>
            <a:pPr marL="0" indent="0">
              <a:buNone/>
            </a:pPr>
            <a:endParaRPr lang="en-IN" sz="2800" dirty="0">
              <a:solidFill>
                <a:schemeClr val="accent5">
                  <a:lumMod val="75000"/>
                </a:schemeClr>
              </a:solidFill>
            </a:endParaRPr>
          </a:p>
          <a:p>
            <a:pPr marL="0" indent="0">
              <a:buNone/>
            </a:pPr>
            <a:r>
              <a:rPr lang="en-IN" sz="2800" dirty="0">
                <a:solidFill>
                  <a:schemeClr val="accent5">
                    <a:lumMod val="75000"/>
                  </a:schemeClr>
                </a:solidFill>
              </a:rPr>
              <a:t>2. It must be made to some other person . </a:t>
            </a:r>
          </a:p>
          <a:p>
            <a:pPr marL="0" indent="0">
              <a:buNone/>
            </a:pPr>
            <a:r>
              <a:rPr lang="en-IN" sz="2800" dirty="0">
                <a:solidFill>
                  <a:schemeClr val="accent5">
                    <a:lumMod val="75000"/>
                  </a:schemeClr>
                </a:solidFill>
              </a:rPr>
              <a:t>   person cannot make an offer to himself .</a:t>
            </a:r>
          </a:p>
          <a:p>
            <a:pPr marL="0" indent="0">
              <a:buNone/>
            </a:pPr>
            <a:endParaRPr lang="en-IN" sz="2800" dirty="0">
              <a:solidFill>
                <a:schemeClr val="accent5">
                  <a:lumMod val="75000"/>
                </a:schemeClr>
              </a:solidFill>
            </a:endParaRPr>
          </a:p>
          <a:p>
            <a:pPr marL="0" indent="0">
              <a:buNone/>
            </a:pPr>
            <a:r>
              <a:rPr lang="en-IN" sz="2800" dirty="0">
                <a:solidFill>
                  <a:schemeClr val="accent5">
                    <a:lumMod val="75000"/>
                  </a:schemeClr>
                </a:solidFill>
              </a:rPr>
              <a:t> 3. it must be made with the view to obtaining the assent of other person. </a:t>
            </a:r>
          </a:p>
          <a:p>
            <a:pPr marL="0" indent="0">
              <a:buNone/>
            </a:pPr>
            <a:endParaRPr lang="en-IN" sz="2800" i="1"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Autofit/>
          </a:bodyPr>
          <a:lstStyle/>
          <a:p>
            <a:pPr algn="ctr"/>
            <a:r>
              <a:rPr lang="en-IN" sz="3200" b="1" u="sng" dirty="0">
                <a:solidFill>
                  <a:schemeClr val="accent3">
                    <a:lumMod val="50000"/>
                  </a:schemeClr>
                </a:solidFill>
                <a:effectLst>
                  <a:outerShdw blurRad="38100" dist="38100" dir="2700000" algn="tl">
                    <a:srgbClr val="000000">
                      <a:alpha val="43137"/>
                    </a:srgbClr>
                  </a:outerShdw>
                </a:effectLst>
              </a:rPr>
              <a:t>TO WHOM AN OFFER CAN BE MADE?</a:t>
            </a:r>
          </a:p>
        </p:txBody>
      </p:sp>
      <p:sp>
        <p:nvSpPr>
          <p:cNvPr id="1048600" name="Content Placeholder 2"/>
          <p:cNvSpPr>
            <a:spLocks noGrp="1"/>
          </p:cNvSpPr>
          <p:nvPr>
            <p:ph sz="quarter" idx="1"/>
          </p:nvPr>
        </p:nvSpPr>
        <p:spPr/>
        <p:txBody>
          <a:bodyPr>
            <a:normAutofit/>
          </a:bodyPr>
          <a:lstStyle/>
          <a:p>
            <a:pPr marL="514350" indent="-514350">
              <a:buNone/>
            </a:pPr>
            <a:r>
              <a:rPr lang="en-IN" sz="2800" i="1" dirty="0">
                <a:solidFill>
                  <a:schemeClr val="accent3">
                    <a:lumMod val="75000"/>
                  </a:schemeClr>
                </a:solidFill>
              </a:rPr>
              <a:t>1. To a definite person</a:t>
            </a:r>
          </a:p>
          <a:p>
            <a:pPr marL="514350" indent="-514350">
              <a:buNone/>
            </a:pPr>
            <a:r>
              <a:rPr lang="en-IN" sz="2800" i="1" dirty="0">
                <a:solidFill>
                  <a:schemeClr val="accent3">
                    <a:lumMod val="75000"/>
                  </a:schemeClr>
                </a:solidFill>
              </a:rPr>
              <a:t>2. To the public at large</a:t>
            </a:r>
          </a:p>
          <a:p>
            <a:pPr marL="0" indent="0">
              <a:buNone/>
            </a:pPr>
            <a:endParaRPr lang="en-IN" sz="2800" i="1" dirty="0">
              <a:solidFill>
                <a:schemeClr val="accent3">
                  <a:lumMod val="75000"/>
                </a:schemeClr>
              </a:solidFill>
            </a:endParaRPr>
          </a:p>
          <a:p>
            <a:pPr marL="0" indent="0">
              <a:buFont typeface="Wingdings" pitchFamily="2" charset="2"/>
              <a:buChar char="Ø"/>
            </a:pPr>
            <a:r>
              <a:rPr lang="en-IN" sz="2800" i="1" dirty="0">
                <a:solidFill>
                  <a:schemeClr val="accent3">
                    <a:lumMod val="75000"/>
                  </a:schemeClr>
                </a:solidFill>
              </a:rPr>
              <a:t>If offer is made to definite person it is called </a:t>
            </a:r>
            <a:r>
              <a:rPr lang="en-IN" sz="2800" i="1" dirty="0">
                <a:solidFill>
                  <a:srgbClr val="0070C0"/>
                </a:solidFill>
              </a:rPr>
              <a:t>SPECIFIC OFFER </a:t>
            </a:r>
          </a:p>
          <a:p>
            <a:pPr marL="0" indent="0">
              <a:buNone/>
            </a:pPr>
            <a:endParaRPr lang="en-IN" sz="2800" i="1" dirty="0">
              <a:solidFill>
                <a:schemeClr val="accent3">
                  <a:lumMod val="75000"/>
                </a:schemeClr>
              </a:solidFill>
            </a:endParaRPr>
          </a:p>
          <a:p>
            <a:pPr marL="0" indent="0">
              <a:buFont typeface="Wingdings" pitchFamily="2" charset="2"/>
              <a:buChar char="Ø"/>
            </a:pPr>
            <a:r>
              <a:rPr lang="en-IN" sz="2800" i="1" dirty="0">
                <a:solidFill>
                  <a:schemeClr val="accent3">
                    <a:lumMod val="75000"/>
                  </a:schemeClr>
                </a:solidFill>
              </a:rPr>
              <a:t>If offer is made to the public at large it is called </a:t>
            </a:r>
            <a:r>
              <a:rPr lang="en-IN" sz="2800" i="1" dirty="0">
                <a:solidFill>
                  <a:srgbClr val="0070C0"/>
                </a:solidFill>
              </a:rPr>
              <a:t>GENERAL OFFER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261872" y="346710"/>
            <a:ext cx="9692640" cy="1325562"/>
          </a:xfrm>
        </p:spPr>
        <p:txBody>
          <a:bodyPr>
            <a:normAutofit/>
          </a:bodyPr>
          <a:lstStyle/>
          <a:p>
            <a:pPr algn="ctr"/>
            <a:r>
              <a:rPr lang="en-IN" sz="3200" b="1" i="1" u="sng" dirty="0">
                <a:solidFill>
                  <a:schemeClr val="accent2">
                    <a:lumMod val="50000"/>
                  </a:schemeClr>
                </a:solidFill>
                <a:effectLst>
                  <a:outerShdw blurRad="38100" dist="38100" dir="2700000" algn="tl">
                    <a:srgbClr val="000000">
                      <a:alpha val="43137"/>
                    </a:srgbClr>
                  </a:outerShdw>
                </a:effectLst>
              </a:rPr>
              <a:t>LEGAL RULES FOR A VALID OFFER </a:t>
            </a:r>
          </a:p>
        </p:txBody>
      </p:sp>
      <p:sp>
        <p:nvSpPr>
          <p:cNvPr id="1048602" name="Content Placeholder 2"/>
          <p:cNvSpPr>
            <a:spLocks noGrp="1"/>
          </p:cNvSpPr>
          <p:nvPr>
            <p:ph sz="quarter" idx="1"/>
          </p:nvPr>
        </p:nvSpPr>
        <p:spPr/>
        <p:txBody>
          <a:bodyPr>
            <a:normAutofit fontScale="32500" lnSpcReduction="20000"/>
          </a:bodyPr>
          <a:lstStyle/>
          <a:p>
            <a:pPr marL="0" indent="0">
              <a:buNone/>
            </a:pPr>
            <a:endParaRPr lang="en-IN" sz="7200" i="1" dirty="0">
              <a:solidFill>
                <a:schemeClr val="accent2">
                  <a:lumMod val="75000"/>
                </a:schemeClr>
              </a:solidFill>
            </a:endParaRPr>
          </a:p>
          <a:p>
            <a:pPr marL="0" indent="0">
              <a:buNone/>
            </a:pPr>
            <a:r>
              <a:rPr lang="en-IN" sz="7200" i="1" dirty="0">
                <a:solidFill>
                  <a:schemeClr val="accent2">
                    <a:lumMod val="75000"/>
                  </a:schemeClr>
                </a:solidFill>
              </a:rPr>
              <a:t>1. OFFER MAY BE EXPRESS OR IMPLIED</a:t>
            </a:r>
          </a:p>
          <a:p>
            <a:pPr marL="0" indent="0">
              <a:buNone/>
            </a:pPr>
            <a:r>
              <a:rPr lang="en-IN" sz="7200" i="1" dirty="0">
                <a:solidFill>
                  <a:schemeClr val="accent2">
                    <a:lumMod val="75000"/>
                  </a:schemeClr>
                </a:solidFill>
              </a:rPr>
              <a:t>    e.g.; I am willing to sell my play station to you for 20$ : </a:t>
            </a:r>
            <a:r>
              <a:rPr lang="en-IN" sz="7200" b="1" i="1" dirty="0">
                <a:solidFill>
                  <a:schemeClr val="accent2">
                    <a:lumMod val="75000"/>
                  </a:schemeClr>
                </a:solidFill>
              </a:rPr>
              <a:t>Express offer </a:t>
            </a:r>
          </a:p>
          <a:p>
            <a:pPr marL="0" indent="0">
              <a:buNone/>
            </a:pPr>
            <a:r>
              <a:rPr lang="en-IN" sz="7200" i="1" dirty="0">
                <a:solidFill>
                  <a:schemeClr val="accent2">
                    <a:lumMod val="75000"/>
                  </a:schemeClr>
                </a:solidFill>
              </a:rPr>
              <a:t>          Weighing machine kept at a cinema hall : </a:t>
            </a:r>
            <a:r>
              <a:rPr lang="en-IN" sz="7200" b="1" i="1" dirty="0">
                <a:solidFill>
                  <a:schemeClr val="accent2">
                    <a:lumMod val="75000"/>
                  </a:schemeClr>
                </a:solidFill>
              </a:rPr>
              <a:t>Implied offer</a:t>
            </a:r>
          </a:p>
          <a:p>
            <a:pPr marL="0" indent="0">
              <a:buNone/>
            </a:pPr>
            <a:endParaRPr lang="en-IN" sz="7200" i="1" dirty="0">
              <a:solidFill>
                <a:schemeClr val="accent2">
                  <a:lumMod val="75000"/>
                </a:schemeClr>
              </a:solidFill>
            </a:endParaRPr>
          </a:p>
          <a:p>
            <a:pPr marL="0" indent="0">
              <a:buNone/>
            </a:pPr>
            <a:endParaRPr lang="en-IN" sz="7200" i="1" dirty="0">
              <a:solidFill>
                <a:schemeClr val="accent2">
                  <a:lumMod val="75000"/>
                </a:schemeClr>
              </a:solidFill>
            </a:endParaRPr>
          </a:p>
          <a:p>
            <a:pPr marL="0" indent="0">
              <a:buNone/>
            </a:pPr>
            <a:r>
              <a:rPr lang="en-IN" sz="7200" i="1" dirty="0">
                <a:solidFill>
                  <a:schemeClr val="accent2">
                    <a:lumMod val="75000"/>
                  </a:schemeClr>
                </a:solidFill>
              </a:rPr>
              <a:t>2. OFFER MUST BE MADE WITH AN INTENTION TO CREATE  LEGAL RELATIONS </a:t>
            </a:r>
          </a:p>
          <a:p>
            <a:pPr marL="0" indent="0">
              <a:buNone/>
            </a:pPr>
            <a:r>
              <a:rPr lang="en-IN" sz="7200" i="1" dirty="0">
                <a:solidFill>
                  <a:schemeClr val="accent2">
                    <a:lumMod val="75000"/>
                  </a:schemeClr>
                </a:solidFill>
              </a:rPr>
              <a:t>     e.g.; An offer to a friend to dine at offeror’s place is not a valid offer </a:t>
            </a:r>
          </a:p>
          <a:p>
            <a:pPr marL="0" indent="0">
              <a:buNone/>
            </a:pPr>
            <a:r>
              <a:rPr lang="en-IN" sz="7200" i="1" dirty="0">
                <a:solidFill>
                  <a:schemeClr val="accent2">
                    <a:lumMod val="75000"/>
                  </a:schemeClr>
                </a:solidFill>
              </a:rPr>
              <a:t>           since it does not create any legal relations</a:t>
            </a:r>
          </a:p>
          <a:p>
            <a:pPr marL="0" indent="0">
              <a:buNone/>
            </a:pPr>
            <a:endParaRPr lang="en-IN" sz="5100" dirty="0"/>
          </a:p>
          <a:p>
            <a:pPr marL="0" indent="0">
              <a:buNone/>
            </a:pPr>
            <a:r>
              <a:rPr lang="en-IN" sz="5100" dirty="0"/>
              <a:t>          </a:t>
            </a: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542925" y="457200"/>
            <a:ext cx="10515600" cy="5943600"/>
          </a:xfrm>
        </p:spPr>
        <p:txBody>
          <a:bodyPr>
            <a:normAutofit fontScale="90000"/>
          </a:bodyPr>
          <a:lstStyle/>
          <a:p>
            <a:pPr marL="0" indent="0"/>
            <a:br>
              <a:rPr lang="en-IN" dirty="0"/>
            </a:br>
            <a:br>
              <a:rPr lang="en-IN" dirty="0"/>
            </a:br>
            <a:br>
              <a:rPr lang="en-IN" dirty="0"/>
            </a:br>
            <a:br>
              <a:rPr lang="en-IN" dirty="0"/>
            </a:br>
            <a:br>
              <a:rPr lang="en-IN" dirty="0"/>
            </a:br>
            <a:br>
              <a:rPr lang="en-IN" dirty="0"/>
            </a:br>
            <a:br>
              <a:rPr lang="en-IN" dirty="0"/>
            </a:br>
            <a:br>
              <a:rPr lang="en-IN" dirty="0"/>
            </a:br>
            <a:br>
              <a:rPr lang="en-IN" sz="2700" dirty="0"/>
            </a:br>
            <a:r>
              <a:rPr lang="en-IN" sz="2700" dirty="0"/>
              <a:t>       </a:t>
            </a:r>
            <a:br>
              <a:rPr lang="en-IN" sz="2700" dirty="0"/>
            </a:br>
            <a:br>
              <a:rPr lang="en-IN" sz="2000" dirty="0"/>
            </a:br>
            <a:br>
              <a:rPr lang="en-IN" sz="2000" b="1" dirty="0"/>
            </a:br>
            <a:br>
              <a:rPr lang="en-IN" sz="2000" b="1" dirty="0"/>
            </a:br>
            <a:br>
              <a:rPr lang="en-IN" sz="2000" b="1" dirty="0"/>
            </a:br>
            <a:br>
              <a:rPr lang="en-IN" sz="2000" b="1" dirty="0"/>
            </a:br>
            <a:br>
              <a:rPr lang="en-IN" sz="2000" b="1"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endParaRPr lang="en-IN" sz="2000" dirty="0"/>
          </a:p>
        </p:txBody>
      </p:sp>
      <p:sp>
        <p:nvSpPr>
          <p:cNvPr id="1048608" name="Rectangle 2"/>
          <p:cNvSpPr/>
          <p:nvPr/>
        </p:nvSpPr>
        <p:spPr>
          <a:xfrm>
            <a:off x="542925" y="-978098"/>
            <a:ext cx="10706100" cy="6555641"/>
          </a:xfrm>
          <a:prstGeom prst="rect">
            <a:avLst/>
          </a:prstGeom>
        </p:spPr>
        <p:txBody>
          <a:bodyPr wrap="square">
            <a:spAutoFit/>
          </a:bodyPr>
          <a:lstStyle/>
          <a:p>
            <a:endParaRPr lang="en-IN" sz="2000" spc="-50" dirty="0">
              <a:solidFill>
                <a:srgbClr val="000000"/>
              </a:solidFill>
              <a:ea typeface="+mj-ea"/>
              <a:cs typeface="+mj-cs"/>
            </a:endParaRPr>
          </a:p>
          <a:p>
            <a:endParaRPr lang="en-IN" sz="2000" spc="-50" dirty="0">
              <a:solidFill>
                <a:srgbClr val="000000"/>
              </a:solidFill>
              <a:ea typeface="+mj-ea"/>
              <a:cs typeface="+mj-cs"/>
            </a:endParaRPr>
          </a:p>
          <a:p>
            <a:endParaRPr lang="en-IN" sz="2000" spc="-50" dirty="0">
              <a:solidFill>
                <a:srgbClr val="000000"/>
              </a:solidFill>
              <a:ea typeface="+mj-ea"/>
              <a:cs typeface="+mj-cs"/>
            </a:endParaRPr>
          </a:p>
          <a:p>
            <a:endParaRPr lang="en-IN" sz="2000" spc="-50" dirty="0">
              <a:solidFill>
                <a:srgbClr val="000000"/>
              </a:solidFill>
              <a:ea typeface="+mj-ea"/>
              <a:cs typeface="+mj-cs"/>
            </a:endParaRPr>
          </a:p>
          <a:p>
            <a:endParaRPr lang="en-IN" sz="2000" spc="-50" dirty="0">
              <a:solidFill>
                <a:srgbClr val="000000"/>
              </a:solidFill>
              <a:ea typeface="+mj-ea"/>
              <a:cs typeface="+mj-cs"/>
            </a:endParaRPr>
          </a:p>
          <a:p>
            <a:endParaRPr lang="en-IN" sz="2000" spc="-50" dirty="0">
              <a:solidFill>
                <a:srgbClr val="000000"/>
              </a:solidFill>
              <a:ea typeface="+mj-ea"/>
              <a:cs typeface="+mj-cs"/>
            </a:endParaRPr>
          </a:p>
          <a:p>
            <a:endParaRPr lang="en-IN" sz="2000" spc="-50" dirty="0">
              <a:solidFill>
                <a:srgbClr val="000000"/>
              </a:solidFill>
              <a:ea typeface="+mj-ea"/>
              <a:cs typeface="+mj-cs"/>
            </a:endParaRPr>
          </a:p>
          <a:p>
            <a:endParaRPr lang="en-IN" sz="2000" i="1" spc="-50" dirty="0">
              <a:solidFill>
                <a:schemeClr val="accent2">
                  <a:lumMod val="75000"/>
                </a:schemeClr>
              </a:solidFill>
              <a:ea typeface="+mj-ea"/>
              <a:cs typeface="+mj-cs"/>
            </a:endParaRPr>
          </a:p>
          <a:p>
            <a:r>
              <a:rPr lang="en-IN" sz="2000" i="1" spc="-50" dirty="0">
                <a:solidFill>
                  <a:schemeClr val="accent2">
                    <a:lumMod val="75000"/>
                  </a:schemeClr>
                </a:solidFill>
                <a:ea typeface="+mj-ea"/>
                <a:cs typeface="+mj-cs"/>
              </a:rPr>
              <a:t>3. TERMS OF THE OFFER MUST BE DEFINITE AND CERTAIN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Terms of an offer must not be vague or ambiguous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e.g.;  A proposes to sell his car to B for 2,00,000 or 2,50,000 here the offer made is not certain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because it is not clear which of the two price is intended </a:t>
            </a:r>
            <a:br>
              <a:rPr lang="en-IN" sz="2000" i="1" spc="-50" dirty="0">
                <a:solidFill>
                  <a:schemeClr val="accent2">
                    <a:lumMod val="75000"/>
                  </a:schemeClr>
                </a:solidFill>
                <a:ea typeface="+mj-ea"/>
                <a:cs typeface="+mj-cs"/>
              </a:rPr>
            </a:br>
            <a:br>
              <a:rPr lang="en-IN" sz="2000" i="1" spc="-50" dirty="0">
                <a:solidFill>
                  <a:schemeClr val="accent2">
                    <a:lumMod val="75000"/>
                  </a:schemeClr>
                </a:solidFill>
                <a:ea typeface="+mj-ea"/>
                <a:cs typeface="+mj-cs"/>
              </a:rPr>
            </a:b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4. AN INVITATION TO OFFER OR A MERE STATEMENT OF INTENTION IS NOT AN OFFER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a:t>
            </a:r>
            <a:r>
              <a:rPr lang="en-IN" sz="2000" i="1" spc="-50" dirty="0" err="1">
                <a:solidFill>
                  <a:schemeClr val="accent2">
                    <a:lumMod val="75000"/>
                  </a:schemeClr>
                </a:solidFill>
                <a:ea typeface="+mj-ea"/>
                <a:cs typeface="+mj-cs"/>
              </a:rPr>
              <a:t>eg</a:t>
            </a:r>
            <a:r>
              <a:rPr lang="en-IN" sz="2000" i="1" spc="-50" dirty="0">
                <a:solidFill>
                  <a:schemeClr val="accent2">
                    <a:lumMod val="75000"/>
                  </a:schemeClr>
                </a:solidFill>
                <a:ea typeface="+mj-ea"/>
                <a:cs typeface="+mj-cs"/>
              </a:rPr>
              <a:t>; following are not offers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a) advertisement for sale of goods by auction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b) display of goods in shop with price tag </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c) catalogue and price lists</a:t>
            </a:r>
            <a:br>
              <a:rPr lang="en-IN" sz="2000" i="1" spc="-50" dirty="0">
                <a:solidFill>
                  <a:schemeClr val="accent2">
                    <a:lumMod val="75000"/>
                  </a:schemeClr>
                </a:solidFill>
                <a:ea typeface="+mj-ea"/>
                <a:cs typeface="+mj-cs"/>
              </a:rPr>
            </a:br>
            <a:r>
              <a:rPr lang="en-IN" sz="2000" i="1" spc="-50" dirty="0">
                <a:solidFill>
                  <a:schemeClr val="accent2">
                    <a:lumMod val="75000"/>
                  </a:schemeClr>
                </a:solidFill>
                <a:ea typeface="+mj-ea"/>
                <a:cs typeface="+mj-cs"/>
              </a:rPr>
              <a:t>       d)advertisement inviting tenders and quotations</a:t>
            </a:r>
            <a:endParaRPr lang="en-IN" sz="2000" i="1"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idx="4294967295"/>
          </p:nvPr>
        </p:nvSpPr>
        <p:spPr>
          <a:xfrm>
            <a:off x="365760" y="156754"/>
            <a:ext cx="10149840" cy="4911635"/>
          </a:xfrm>
        </p:spPr>
        <p:txBody>
          <a:bodyPr>
            <a:normAutofit/>
          </a:bodyPr>
          <a:lstStyle/>
          <a:p>
            <a:r>
              <a:rPr lang="en-IN" sz="2000" i="1" dirty="0">
                <a:solidFill>
                  <a:schemeClr val="accent2">
                    <a:lumMod val="75000"/>
                  </a:schemeClr>
                </a:solidFill>
              </a:rPr>
              <a:t>5. AN OFFER MAY BE SPECIFIC OR GENERAL </a:t>
            </a:r>
            <a:br>
              <a:rPr lang="en-IN" sz="2000" i="1" dirty="0">
                <a:solidFill>
                  <a:schemeClr val="accent2">
                    <a:lumMod val="75000"/>
                  </a:schemeClr>
                </a:solidFill>
              </a:rPr>
            </a:br>
            <a:r>
              <a:rPr lang="en-IN" sz="2000" i="1" dirty="0">
                <a:solidFill>
                  <a:schemeClr val="accent2">
                    <a:lumMod val="75000"/>
                  </a:schemeClr>
                </a:solidFill>
              </a:rPr>
              <a:t>    it is said to be specific when addressed to specific individual</a:t>
            </a:r>
            <a:br>
              <a:rPr lang="en-IN" sz="2000" i="1" dirty="0">
                <a:solidFill>
                  <a:schemeClr val="accent2">
                    <a:lumMod val="75000"/>
                  </a:schemeClr>
                </a:solidFill>
              </a:rPr>
            </a:br>
            <a:r>
              <a:rPr lang="en-IN" sz="2000" i="1" dirty="0">
                <a:solidFill>
                  <a:schemeClr val="accent2">
                    <a:lumMod val="75000"/>
                  </a:schemeClr>
                </a:solidFill>
              </a:rPr>
              <a:t>    when it is made to public it is said to be general offer</a:t>
            </a:r>
            <a:br>
              <a:rPr lang="en-IN" sz="2000" i="1" dirty="0">
                <a:solidFill>
                  <a:schemeClr val="accent2">
                    <a:lumMod val="75000"/>
                  </a:schemeClr>
                </a:solidFill>
              </a:rPr>
            </a:br>
            <a:br>
              <a:rPr lang="en-IN" sz="2000" i="1" dirty="0">
                <a:solidFill>
                  <a:schemeClr val="accent2">
                    <a:lumMod val="75000"/>
                  </a:schemeClr>
                </a:solidFill>
              </a:rPr>
            </a:br>
            <a:r>
              <a:rPr lang="en-IN" sz="2000" i="1" dirty="0">
                <a:solidFill>
                  <a:schemeClr val="accent2">
                    <a:lumMod val="75000"/>
                  </a:schemeClr>
                </a:solidFill>
              </a:rPr>
              <a:t>  6. THE OFFER MUST BE COMMUNICATED </a:t>
            </a:r>
            <a:br>
              <a:rPr lang="en-IN" sz="2000" i="1" dirty="0">
                <a:solidFill>
                  <a:schemeClr val="accent2">
                    <a:lumMod val="75000"/>
                  </a:schemeClr>
                </a:solidFill>
              </a:rPr>
            </a:br>
            <a:r>
              <a:rPr lang="en-IN" sz="2000" i="1" dirty="0">
                <a:solidFill>
                  <a:schemeClr val="accent2">
                    <a:lumMod val="75000"/>
                  </a:schemeClr>
                </a:solidFill>
              </a:rPr>
              <a:t>   the communication of proposal is complete when it comes to the   knowledge  of the person to whom it is made </a:t>
            </a:r>
            <a:br>
              <a:rPr lang="en-IN" sz="2000" i="1" dirty="0">
                <a:solidFill>
                  <a:schemeClr val="accent2">
                    <a:lumMod val="75000"/>
                  </a:schemeClr>
                </a:solidFill>
              </a:rPr>
            </a:br>
            <a:br>
              <a:rPr lang="en-IN" sz="2000" i="1" dirty="0">
                <a:solidFill>
                  <a:schemeClr val="accent2">
                    <a:lumMod val="75000"/>
                  </a:schemeClr>
                </a:solidFill>
              </a:rPr>
            </a:br>
            <a:r>
              <a:rPr lang="en-IN" sz="2000" i="1" dirty="0">
                <a:solidFill>
                  <a:schemeClr val="accent2">
                    <a:lumMod val="75000"/>
                  </a:schemeClr>
                </a:solidFill>
              </a:rPr>
              <a:t>   7.  AN OFFER SHOULD NOT CONTAIN ANY TERM THE NON-COMPLIANCE OF WHICH AMOUNT TO ACCEPTANCE</a:t>
            </a:r>
            <a:br>
              <a:rPr lang="en-IN" sz="2000" i="1" dirty="0">
                <a:solidFill>
                  <a:schemeClr val="accent2">
                    <a:lumMod val="75000"/>
                  </a:schemeClr>
                </a:solidFill>
              </a:rPr>
            </a:br>
            <a:r>
              <a:rPr lang="en-IN" sz="2000" i="1" dirty="0">
                <a:solidFill>
                  <a:schemeClr val="accent2">
                    <a:lumMod val="75000"/>
                  </a:schemeClr>
                </a:solidFill>
              </a:rPr>
              <a:t>     e.g.; the offeror stated in his letter that if an acceptance is not communicated by a certain date , the offer would be presumed to be accepted this term will held void</a:t>
            </a:r>
            <a:br>
              <a:rPr lang="en-IN" sz="2000" i="1" dirty="0">
                <a:solidFill>
                  <a:schemeClr val="accent2">
                    <a:lumMod val="75000"/>
                  </a:schemeClr>
                </a:solidFill>
              </a:rPr>
            </a:br>
            <a:endParaRPr lang="en-IN" sz="20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B498-1EEB-4DFB-A1EF-F326760B2A79}"/>
              </a:ext>
            </a:extLst>
          </p:cNvPr>
          <p:cNvSpPr>
            <a:spLocks noGrp="1"/>
          </p:cNvSpPr>
          <p:nvPr>
            <p:ph type="title"/>
          </p:nvPr>
        </p:nvSpPr>
        <p:spPr>
          <a:xfrm>
            <a:off x="609600" y="274637"/>
            <a:ext cx="9956800" cy="6336227"/>
          </a:xfrm>
        </p:spPr>
        <p:txBody>
          <a:bodyPr>
            <a:normAutofit/>
          </a:bodyPr>
          <a:lstStyle/>
          <a:p>
            <a:r>
              <a:rPr lang="en-IN" sz="2000" dirty="0"/>
              <a:t>8. </a:t>
            </a:r>
            <a:r>
              <a:rPr lang="en-IN" sz="2000" dirty="0">
                <a:solidFill>
                  <a:srgbClr val="002060"/>
                </a:solidFill>
              </a:rPr>
              <a:t>OFFER MAY BE POSITIVE OR NEGATIVE</a:t>
            </a:r>
            <a:br>
              <a:rPr lang="en-IN" sz="2000" dirty="0">
                <a:solidFill>
                  <a:srgbClr val="002060"/>
                </a:solidFill>
              </a:rPr>
            </a:br>
            <a:r>
              <a:rPr lang="en-IN" sz="2000" dirty="0">
                <a:solidFill>
                  <a:srgbClr val="002060"/>
                </a:solidFill>
              </a:rPr>
              <a:t>    offer . to do something is known </a:t>
            </a:r>
            <a:r>
              <a:rPr lang="en-IN" sz="2000" dirty="0" err="1">
                <a:solidFill>
                  <a:srgbClr val="002060"/>
                </a:solidFill>
              </a:rPr>
              <a:t>ans</a:t>
            </a:r>
            <a:r>
              <a:rPr lang="en-IN" sz="2000" dirty="0">
                <a:solidFill>
                  <a:srgbClr val="002060"/>
                </a:solidFill>
              </a:rPr>
              <a:t> positive offer </a:t>
            </a:r>
            <a:br>
              <a:rPr lang="en-IN" sz="2000" dirty="0">
                <a:solidFill>
                  <a:srgbClr val="002060"/>
                </a:solidFill>
              </a:rPr>
            </a:br>
            <a:r>
              <a:rPr lang="en-IN" sz="2000" dirty="0">
                <a:solidFill>
                  <a:srgbClr val="002060"/>
                </a:solidFill>
              </a:rPr>
              <a:t>    and offer not to do something is known as negative offer </a:t>
            </a:r>
            <a:br>
              <a:rPr lang="en-IN" sz="2000" dirty="0">
                <a:solidFill>
                  <a:srgbClr val="002060"/>
                </a:solidFill>
              </a:rPr>
            </a:br>
            <a:r>
              <a:rPr lang="en-IN" sz="2000" dirty="0">
                <a:solidFill>
                  <a:srgbClr val="002060"/>
                </a:solidFill>
              </a:rPr>
              <a:t>    both of the offers are valid offers </a:t>
            </a:r>
            <a:br>
              <a:rPr lang="en-IN" sz="2000" dirty="0">
                <a:solidFill>
                  <a:srgbClr val="002060"/>
                </a:solidFill>
              </a:rPr>
            </a:br>
            <a:br>
              <a:rPr lang="en-IN" sz="2000" dirty="0">
                <a:solidFill>
                  <a:srgbClr val="002060"/>
                </a:solidFill>
              </a:rPr>
            </a:br>
            <a:r>
              <a:rPr lang="en-IN" sz="2000" dirty="0">
                <a:solidFill>
                  <a:srgbClr val="002060"/>
                </a:solidFill>
              </a:rPr>
              <a:t>9. SPECIAL TERMS AND CONDITIONS SHOULD ALSO BE COMMUNICATED </a:t>
            </a:r>
            <a:br>
              <a:rPr lang="en-IN" sz="2000" dirty="0">
                <a:solidFill>
                  <a:srgbClr val="002060"/>
                </a:solidFill>
              </a:rPr>
            </a:br>
            <a:r>
              <a:rPr lang="en-IN" sz="2000" dirty="0">
                <a:solidFill>
                  <a:srgbClr val="002060"/>
                </a:solidFill>
              </a:rPr>
              <a:t>    this requires that the special terms and conditions in the offer should </a:t>
            </a:r>
            <a:br>
              <a:rPr lang="en-IN" sz="2000" dirty="0">
                <a:solidFill>
                  <a:srgbClr val="002060"/>
                </a:solidFill>
              </a:rPr>
            </a:br>
            <a:r>
              <a:rPr lang="en-IN" sz="2000" dirty="0">
                <a:solidFill>
                  <a:srgbClr val="002060"/>
                </a:solidFill>
              </a:rPr>
              <a:t>    specially brought to the notice of the person to whom it is made </a:t>
            </a:r>
            <a:br>
              <a:rPr lang="en-IN" sz="2000" dirty="0">
                <a:solidFill>
                  <a:srgbClr val="002060"/>
                </a:solidFill>
              </a:rPr>
            </a:br>
            <a:r>
              <a:rPr lang="en-IN" sz="2000" dirty="0">
                <a:solidFill>
                  <a:srgbClr val="002060"/>
                </a:solidFill>
              </a:rPr>
              <a:t>    </a:t>
            </a:r>
            <a:br>
              <a:rPr lang="en-IN" sz="2000" dirty="0">
                <a:solidFill>
                  <a:srgbClr val="002060"/>
                </a:solidFill>
              </a:rPr>
            </a:br>
            <a:r>
              <a:rPr lang="en-IN" sz="2000" dirty="0">
                <a:solidFill>
                  <a:srgbClr val="002060"/>
                </a:solidFill>
              </a:rPr>
              <a:t>10. OFFER IS DIFFERENT FROM</a:t>
            </a:r>
            <a:br>
              <a:rPr lang="en-IN" sz="2000" dirty="0">
                <a:solidFill>
                  <a:srgbClr val="002060"/>
                </a:solidFill>
              </a:rPr>
            </a:br>
            <a:r>
              <a:rPr lang="en-IN" sz="2000" dirty="0">
                <a:solidFill>
                  <a:srgbClr val="002060"/>
                </a:solidFill>
              </a:rPr>
              <a:t>     A) AN ANSWER TO A QUESTION </a:t>
            </a:r>
            <a:br>
              <a:rPr lang="en-IN" sz="2000" dirty="0">
                <a:solidFill>
                  <a:srgbClr val="002060"/>
                </a:solidFill>
              </a:rPr>
            </a:br>
            <a:r>
              <a:rPr lang="en-IN" sz="2000" dirty="0">
                <a:solidFill>
                  <a:srgbClr val="002060"/>
                </a:solidFill>
              </a:rPr>
              <a:t>      when a question is posed by one person and it is answered by another </a:t>
            </a:r>
            <a:br>
              <a:rPr lang="en-IN" sz="2000" dirty="0">
                <a:solidFill>
                  <a:srgbClr val="002060"/>
                </a:solidFill>
              </a:rPr>
            </a:br>
            <a:r>
              <a:rPr lang="en-IN" sz="2000" dirty="0">
                <a:solidFill>
                  <a:srgbClr val="002060"/>
                </a:solidFill>
              </a:rPr>
              <a:t>      this is not a offer </a:t>
            </a:r>
            <a:br>
              <a:rPr lang="en-IN" sz="2000" dirty="0">
                <a:solidFill>
                  <a:srgbClr val="002060"/>
                </a:solidFill>
              </a:rPr>
            </a:br>
            <a:r>
              <a:rPr lang="en-IN" sz="2000" dirty="0">
                <a:solidFill>
                  <a:srgbClr val="002060"/>
                </a:solidFill>
              </a:rPr>
              <a:t>   </a:t>
            </a:r>
            <a:br>
              <a:rPr lang="en-IN" sz="2000" dirty="0">
                <a:solidFill>
                  <a:srgbClr val="002060"/>
                </a:solidFill>
              </a:rPr>
            </a:br>
            <a:br>
              <a:rPr lang="en-IN" sz="2000" dirty="0"/>
            </a:br>
            <a:br>
              <a:rPr lang="en-IN" sz="2000" dirty="0"/>
            </a:br>
            <a:endParaRPr lang="en-IN" sz="2000" dirty="0"/>
          </a:p>
        </p:txBody>
      </p:sp>
    </p:spTree>
    <p:extLst>
      <p:ext uri="{BB962C8B-B14F-4D97-AF65-F5344CB8AC3E}">
        <p14:creationId xmlns:p14="http://schemas.microsoft.com/office/powerpoint/2010/main" val="1125692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160</TotalTime>
  <Words>2022</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Wingdings</vt:lpstr>
      <vt:lpstr>Wingdings 2</vt:lpstr>
      <vt:lpstr>Oriel</vt:lpstr>
      <vt:lpstr>OFFER AND ACCEPTANCE </vt:lpstr>
      <vt:lpstr>CONTRACT</vt:lpstr>
      <vt:lpstr>WHAT IS AN OFFER ?</vt:lpstr>
      <vt:lpstr>  ESSENTIALS OF AN OFFER.</vt:lpstr>
      <vt:lpstr>TO WHOM AN OFFER CAN BE MADE?</vt:lpstr>
      <vt:lpstr>LEGAL RULES FOR A VALID OFFER </vt:lpstr>
      <vt:lpstr>                               </vt:lpstr>
      <vt:lpstr>5. AN OFFER MAY BE SPECIFIC OR GENERAL      it is said to be specific when addressed to specific individual     when it is made to public it is said to be general offer    6. THE OFFER MUST BE COMMUNICATED     the communication of proposal is complete when it comes to the   knowledge  of the person to whom it is made      7.  AN OFFER SHOULD NOT CONTAIN ANY TERM THE NON-COMPLIANCE OF WHICH AMOUNT TO ACCEPTANCE      e.g.; the offeror stated in his letter that if an acceptance is not communicated by a certain date , the offer would be presumed to be accepted this term will held void </vt:lpstr>
      <vt:lpstr>8. OFFER MAY BE POSITIVE OR NEGATIVE     offer . to do something is known ans positive offer      and offer not to do something is known as negative offer      both of the offers are valid offers   9. SPECIAL TERMS AND CONDITIONS SHOULD ALSO BE COMMUNICATED      this requires that the special terms and conditions in the offer should      specially brought to the notice of the person to whom it is made       10. OFFER IS DIFFERENT FROM      A) AN ANSWER TO A QUESTION        when a question is posed by one person and it is answered by another        this is not a offer        </vt:lpstr>
      <vt:lpstr>11. TWO IDENTICAL CROSS OFFERS DO NOT RESULT IN  CONTRACT       e.g.; a company wrote to B on 28 nov 2020 offering to sell 800 tons of iron at 69 per ton . On the same day , B wrote to the company offering to buy 800 tons at 69 per ton the two letters crossed in post it was held that there was no contract for 800 tons of iron        </vt:lpstr>
      <vt:lpstr>TYPE OF OFFERS </vt:lpstr>
      <vt:lpstr>HOW DO AN OFFER LAPSE?</vt:lpstr>
      <vt:lpstr>TIME OF REVOCATION OF AN OFFER </vt:lpstr>
      <vt:lpstr>REVOCATION OF THE OFFER BY THE OFFEROR</vt:lpstr>
      <vt:lpstr>ACCEPTANCE</vt:lpstr>
      <vt:lpstr>Legal rules regarding a valid acceptance</vt:lpstr>
      <vt:lpstr>PowerPoint Presentation</vt:lpstr>
      <vt:lpstr>PowerPoint Presentation</vt:lpstr>
      <vt:lpstr>PowerPoint Presentation</vt:lpstr>
      <vt:lpstr>PowerPoint Presentation</vt:lpstr>
      <vt:lpstr>Communication of  acceptance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OFFER AND ACCEPTANCE</dc:title>
  <dc:creator>Shrishti Rawat</dc:creator>
  <cp:lastModifiedBy>samiksha rawat</cp:lastModifiedBy>
  <cp:revision>19</cp:revision>
  <dcterms:created xsi:type="dcterms:W3CDTF">2021-01-05T20:13:28Z</dcterms:created>
  <dcterms:modified xsi:type="dcterms:W3CDTF">2021-01-09T07:59:31Z</dcterms:modified>
</cp:coreProperties>
</file>