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9" autoAdjust="0"/>
    <p:restoredTop sz="94660"/>
  </p:normalViewPr>
  <p:slideViewPr>
    <p:cSldViewPr snapToGrid="0">
      <p:cViewPr>
        <p:scale>
          <a:sx n="66" d="100"/>
          <a:sy n="66" d="100"/>
        </p:scale>
        <p:origin x="-612" y="-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18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grass, clock, field, green&#10;&#10;Description automatically generated">
            <a:extLst>
              <a:ext uri="{FF2B5EF4-FFF2-40B4-BE49-F238E27FC236}">
                <a16:creationId xmlns:a16="http://schemas.microsoft.com/office/drawing/2014/main" xmlns="" id="{1DB7BD02-3F27-459A-9B64-A302F5E5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62" y="891539"/>
            <a:ext cx="4514923" cy="547034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0DB1A564-B73D-40DC-A912-282C50E41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619583"/>
              </p:ext>
            </p:extLst>
          </p:nvPr>
        </p:nvGraphicFramePr>
        <p:xfrm>
          <a:off x="5327802" y="745858"/>
          <a:ext cx="6638736" cy="597343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20146">
                  <a:extLst>
                    <a:ext uri="{9D8B030D-6E8A-4147-A177-3AD203B41FA5}">
                      <a16:colId xmlns:a16="http://schemas.microsoft.com/office/drawing/2014/main" xmlns="" val="458690852"/>
                    </a:ext>
                  </a:extLst>
                </a:gridCol>
                <a:gridCol w="2260303">
                  <a:extLst>
                    <a:ext uri="{9D8B030D-6E8A-4147-A177-3AD203B41FA5}">
                      <a16:colId xmlns:a16="http://schemas.microsoft.com/office/drawing/2014/main" xmlns="" val="1329076861"/>
                    </a:ext>
                  </a:extLst>
                </a:gridCol>
                <a:gridCol w="2458287">
                  <a:extLst>
                    <a:ext uri="{9D8B030D-6E8A-4147-A177-3AD203B41FA5}">
                      <a16:colId xmlns:a16="http://schemas.microsoft.com/office/drawing/2014/main" xmlns="" val="1335104796"/>
                    </a:ext>
                  </a:extLst>
                </a:gridCol>
              </a:tblGrid>
              <a:tr h="40042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effectLst/>
                        </a:rPr>
                        <a:t>Intervention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effectLst/>
                        </a:rPr>
                        <a:t>Description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effectLst/>
                        </a:rPr>
                        <a:t>Levels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xmlns="" val="3049840943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b="1" dirty="0">
                          <a:effectLst/>
                        </a:rPr>
                        <a:t>Self-distancing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Reduction of mean number of contacts per day per individual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20%, 50%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xmlns="" val="302643777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b="1" dirty="0">
                          <a:effectLst/>
                        </a:rPr>
                        <a:t>Self-isolation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Isolation of symptomatic (!) people in individual tents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Number of available tents: 10, 20, 50, 100, 250, 500, 1000, 2000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xmlns="" val="2399053756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Number of carers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marL="9144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effectLst/>
                        </a:rPr>
                        <a:t>Number of healthy people that will take care of self-isolated people (   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1 per tent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xmlns="" val="615934087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Self-isolation delay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Time from symptom onset to self-isolation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12h, 24h, 48h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xmlns="" val="1587564538"/>
                  </a:ext>
                </a:extLst>
              </a:tr>
              <a:tr h="103698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b="1" dirty="0">
                          <a:effectLst/>
                        </a:rPr>
                        <a:t>Safety zone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Designated area for vulnerable population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Older adults only, </a:t>
                      </a:r>
                    </a:p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Older adults + adults with comorbidities, Older adults + adults with comorbidities + healthy adults and kids, up to 20%, 25%, or 30% of the population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xmlns="" val="269119398"/>
                  </a:ext>
                </a:extLst>
              </a:tr>
              <a:tr h="782358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Number of contacts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Number of contacts people in the safety zone can have with people from the exposed zone (contacts always happen in the buffering zone)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2 or 10 contacts per week per individual residing in the safety zone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xmlns="" val="3709155445"/>
                  </a:ext>
                </a:extLst>
              </a:tr>
              <a:tr h="601656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Health checks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Exclude symptomatic (!) people from meeting with people from the safety zone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xmlns="" val="3347877308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Lockdown of safety zone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Lockdown if one case is detected in the population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Reduces value of 3b by 50%, or 90%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xmlns="" val="524424126"/>
                  </a:ext>
                </a:extLst>
              </a:tr>
              <a:tr h="626297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b="1" dirty="0">
                          <a:effectLst/>
                        </a:rPr>
                        <a:t>Evacuation of severely symptomatic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Evacuated individuals cannot infect other people from the camp, but they do not receive healthcare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xmlns="" val="2805038901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285750" indent="-285750" fontAlgn="ctr">
                        <a:buSzPct val="250000"/>
                        <a:buFontTx/>
                        <a:buBlip>
                          <a:blip r:embed="rId3"/>
                        </a:buBlip>
                      </a:pPr>
                      <a:r>
                        <a:rPr lang="en-GB" sz="1400" b="1" dirty="0">
                          <a:effectLst/>
                        </a:rPr>
                        <a:t>Buffering zones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Open space, 2m distancing, use of face cover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Reduces probability of infection by 80%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xmlns="" val="368488397"/>
                  </a:ext>
                </a:extLst>
              </a:tr>
            </a:tbl>
          </a:graphicData>
        </a:graphic>
      </p:graphicFrame>
      <p:pic>
        <p:nvPicPr>
          <p:cNvPr id="9" name="Picture 9">
            <a:extLst>
              <a:ext uri="{FF2B5EF4-FFF2-40B4-BE49-F238E27FC236}">
                <a16:creationId xmlns:a16="http://schemas.microsoft.com/office/drawing/2014/main" xmlns="" id="{F0B94DA6-6871-48F0-8291-829B9FB5E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577" y="1189785"/>
            <a:ext cx="335394" cy="335394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xmlns="" id="{58DD572A-32C8-4E30-8802-25688FF83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577" y="2028689"/>
            <a:ext cx="335394" cy="335394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xmlns="" id="{BF6F5469-DF8A-436A-9EC3-59995505F4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6577" y="2453702"/>
            <a:ext cx="335394" cy="335394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xmlns="" id="{5EF3E2BC-4B13-42DA-8BD5-658FD2217B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6577" y="3185194"/>
            <a:ext cx="335394" cy="335394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xmlns="" id="{3BF0143B-D362-48FD-A4CC-3FAED187A5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6577" y="4131371"/>
            <a:ext cx="335394" cy="335394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xmlns="" id="{E5A930FB-DE96-4FA9-92C1-BE1D2378D4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6577" y="4775675"/>
            <a:ext cx="335394" cy="335394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xmlns="" id="{3ACEE5FF-BEE2-4DCC-AE8F-79D198FB5D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6577" y="5310928"/>
            <a:ext cx="335394" cy="3353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C66B397-3F02-184D-AF9B-F013AAB92A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387" y="2204203"/>
            <a:ext cx="108756" cy="148304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xmlns="" id="{0C030D7D-8AAF-417B-88EC-EF19E14B0B3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86577" y="5775593"/>
            <a:ext cx="335394" cy="3353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A5CE551-8473-ED43-BB4D-666FB7332B91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055" y="1596735"/>
            <a:ext cx="330916" cy="33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grass, clock, field, green&#10;&#10;Description automatically generated">
            <a:extLst>
              <a:ext uri="{FF2B5EF4-FFF2-40B4-BE49-F238E27FC236}">
                <a16:creationId xmlns:a16="http://schemas.microsoft.com/office/drawing/2014/main" xmlns="" id="{1DB7BD02-3F27-459A-9B64-A302F5E5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62" y="891539"/>
            <a:ext cx="4514923" cy="5470349"/>
          </a:xfrm>
          <a:prstGeom prst="rect">
            <a:avLst/>
          </a:prstGeom>
        </p:spPr>
      </p:pic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292172"/>
              </p:ext>
            </p:extLst>
          </p:nvPr>
        </p:nvGraphicFramePr>
        <p:xfrm>
          <a:off x="4992356" y="833136"/>
          <a:ext cx="6884618" cy="5773327"/>
        </p:xfrm>
        <a:graphic>
          <a:graphicData uri="http://schemas.openxmlformats.org/drawingml/2006/table">
            <a:tbl>
              <a:tblPr/>
              <a:tblGrid>
                <a:gridCol w="312367"/>
                <a:gridCol w="3261761"/>
                <a:gridCol w="3310490"/>
              </a:tblGrid>
              <a:tr h="2446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Description</a:t>
                      </a:r>
                    </a:p>
                  </a:txBody>
                  <a:tcPr marL="3917" marR="3917" marT="391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Levels/ Effect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</a:tr>
              <a:tr h="378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US" sz="14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Self-Distancing</a:t>
                      </a: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</a:t>
                      </a:r>
                      <a:r>
                        <a:rPr lang="en-GB" sz="14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  <a:r>
                        <a:rPr lang="en-GB" sz="1400" dirty="0" err="1" smtClean="0">
                          <a:effectLst/>
                        </a:rPr>
                        <a:t>eduction</a:t>
                      </a:r>
                      <a:r>
                        <a:rPr lang="en-GB" sz="1400" dirty="0" smtClean="0">
                          <a:effectLst/>
                        </a:rPr>
                        <a:t> of mean number of contacts per day per individual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 , 50%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</a:tr>
              <a:tr h="4322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Self-Isolation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symptomatic (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!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people in individual </a:t>
                      </a:r>
                      <a:r>
                        <a:rPr lang="en-US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tents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</a:t>
                      </a:r>
                      <a:r>
                        <a:rPr lang="en-US" sz="1400" b="0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a</a:t>
                      </a:r>
                      <a:r>
                        <a:rPr lang="en-US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vailable tents: 10, 20, 50, 100, 250, 500, 1000, 2000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378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2b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</a:t>
                      </a:r>
                      <a:r>
                        <a:rPr lang="en-US" sz="1400" b="1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carers</a:t>
                      </a: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    )</a:t>
                      </a:r>
                      <a:r>
                        <a:rPr lang="en-US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healthy people that will take care of self-isolated people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per tent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378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2c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Self-Isolation delay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</a:t>
                      </a:r>
                      <a:r>
                        <a:rPr lang="en-US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from symptom onset to self-isolation 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12h, 24h, 48h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753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Safety </a:t>
                      </a:r>
                      <a:r>
                        <a:rPr lang="en-US" sz="14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zone:</a:t>
                      </a:r>
                      <a:r>
                        <a:rPr lang="en-US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GB" sz="14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  <a:r>
                        <a:rPr lang="en-GB" sz="1400" dirty="0" err="1" smtClean="0">
                          <a:effectLst/>
                        </a:rPr>
                        <a:t>esignated</a:t>
                      </a:r>
                      <a:r>
                        <a:rPr lang="en-GB" sz="1400" dirty="0" smtClean="0">
                          <a:effectLst/>
                        </a:rPr>
                        <a:t> area for vulnerable population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Elderly only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Elderly + Comorbid Adults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Elderly + Comorbid Adults + Children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(up to 20%, 25%, 30% population</a:t>
                      </a:r>
                      <a:r>
                        <a:rPr lang="en-US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17" marR="3917" marT="39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753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3b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contacts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people in the safety zone can have with people from the exposed zone </a:t>
                      </a:r>
                      <a:r>
                        <a:rPr lang="en-US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(contacts always happen in 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buffering </a:t>
                      </a:r>
                      <a:r>
                        <a:rPr lang="en-US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zone)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 smtClean="0">
                          <a:effectLst/>
                        </a:rPr>
                        <a:t>2 or 10 contacts (per week per individual residing in the safety zone)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322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3c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Health checks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Exclude symptomatic (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!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people from meeting with people from the safety zone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8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3d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Lockdown of safety zone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if one case is detected in the </a:t>
                      </a:r>
                      <a:r>
                        <a:rPr lang="en-US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exposed</a:t>
                      </a:r>
                      <a:r>
                        <a:rPr lang="en-US" sz="1400" b="0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zone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Reduces value of 3b at 50% or 90%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5662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Evacuation of severely symptomatic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Evacuated individuals cannot infect other people from the camp, but they do not receive healthcare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8681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Buffering zones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open space, 2m distance, use of face cover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 smtClean="0">
                          <a:effectLst/>
                        </a:rPr>
                        <a:t>Reduces probability of infection by 80%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18" name="Picture 2">
            <a:extLst>
              <a:ext uri="{FF2B5EF4-FFF2-40B4-BE49-F238E27FC236}">
                <a16:creationId xmlns:a16="http://schemas.microsoft.com/office/drawing/2014/main" xmlns="" id="{4C66B397-3F02-184D-AF9B-F013AAB92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567" y="2079090"/>
            <a:ext cx="131452" cy="17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8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grass, clock, field, green&#10;&#10;Description automatically generated">
            <a:extLst>
              <a:ext uri="{FF2B5EF4-FFF2-40B4-BE49-F238E27FC236}">
                <a16:creationId xmlns:a16="http://schemas.microsoft.com/office/drawing/2014/main" xmlns="" id="{1DB7BD02-3F27-459A-9B64-A302F5E5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62" y="891539"/>
            <a:ext cx="4514923" cy="5470349"/>
          </a:xfrm>
          <a:prstGeom prst="rect">
            <a:avLst/>
          </a:prstGeom>
        </p:spPr>
      </p:pic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933352"/>
              </p:ext>
            </p:extLst>
          </p:nvPr>
        </p:nvGraphicFramePr>
        <p:xfrm>
          <a:off x="4992356" y="917421"/>
          <a:ext cx="6884618" cy="5559967"/>
        </p:xfrm>
        <a:graphic>
          <a:graphicData uri="http://schemas.openxmlformats.org/drawingml/2006/table">
            <a:tbl>
              <a:tblPr/>
              <a:tblGrid>
                <a:gridCol w="312367"/>
                <a:gridCol w="3463892"/>
                <a:gridCol w="3108359"/>
              </a:tblGrid>
              <a:tr h="1751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Description</a:t>
                      </a:r>
                    </a:p>
                  </a:txBody>
                  <a:tcPr marL="3917" marR="3917" marT="391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Levels/ Effect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</a:tr>
              <a:tr h="271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/>
                      <a:r>
                        <a:rPr lang="en-US" sz="14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Self-Distancing</a:t>
                      </a: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</a:t>
                      </a:r>
                      <a:r>
                        <a:rPr lang="en-GB" sz="14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  <a:r>
                        <a:rPr lang="en-GB" sz="1400" dirty="0" err="1" smtClean="0">
                          <a:effectLst/>
                        </a:rPr>
                        <a:t>eduction</a:t>
                      </a:r>
                      <a:r>
                        <a:rPr lang="en-GB" sz="1400" dirty="0" smtClean="0">
                          <a:effectLst/>
                        </a:rPr>
                        <a:t> of mean number of contacts per day per individual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 , 50%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</a:tr>
              <a:tr h="309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Self-Isolation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symptomatic (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!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people in individual </a:t>
                      </a:r>
                      <a:r>
                        <a:rPr lang="en-US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tents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</a:t>
                      </a:r>
                      <a:r>
                        <a:rPr lang="en-US" sz="1400" b="0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a</a:t>
                      </a:r>
                      <a:r>
                        <a:rPr lang="en-US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vailable tents: 10, 20, 50, 100, 250, 500, 1000, 2000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271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2b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</a:t>
                      </a:r>
                      <a:r>
                        <a:rPr lang="en-US" sz="1400" b="1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carers</a:t>
                      </a: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    )</a:t>
                      </a:r>
                      <a:r>
                        <a:rPr lang="en-US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healthy people that will take care of self-isolated people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per tent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271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2c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Self-Isolation delay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</a:t>
                      </a:r>
                      <a:r>
                        <a:rPr lang="en-US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from symptom onset to self-isolation 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12h, 24h, 48h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5397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Safety </a:t>
                      </a:r>
                      <a:r>
                        <a:rPr lang="en-US" sz="14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zone:</a:t>
                      </a:r>
                      <a:r>
                        <a:rPr lang="en-US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GB" sz="14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  <a:r>
                        <a:rPr lang="en-GB" sz="1400" dirty="0" err="1" smtClean="0">
                          <a:effectLst/>
                        </a:rPr>
                        <a:t>esignated</a:t>
                      </a:r>
                      <a:r>
                        <a:rPr lang="en-GB" sz="1400" dirty="0" smtClean="0">
                          <a:effectLst/>
                        </a:rPr>
                        <a:t> area for vulnerable population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Elderly only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Elderly + Comorbid Adults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Elderly + Comorbid Adults + Children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(up to 20%, 25%, 30% population</a:t>
                      </a:r>
                      <a:r>
                        <a:rPr lang="en-US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05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3b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contacts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people in the safety zone can have with people from the exposed zone </a:t>
                      </a:r>
                      <a:r>
                        <a:rPr lang="en-US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(contacts always happen in 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buffering </a:t>
                      </a:r>
                      <a:r>
                        <a:rPr lang="en-US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zone)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/>
                      <a:r>
                        <a:rPr lang="en-GB" sz="1400" dirty="0" smtClean="0">
                          <a:effectLst/>
                        </a:rPr>
                        <a:t>2 or 10 contacts (per week per individual residing in the safety zone)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9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3c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Health checks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Exclude symptomatic (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!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people from meeting with people from the safety zone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71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3d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Lockdown of safety zone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if one case is detected in the </a:t>
                      </a:r>
                      <a:r>
                        <a:rPr lang="en-US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exposed</a:t>
                      </a:r>
                      <a:r>
                        <a:rPr lang="en-US" sz="1400" b="0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zone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Reduces value of 3b at 50% or 90%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05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Evacuation of severely symptomatic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Evacuated individuals cannot infect other people from the camp, but they do not receive healthcare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1130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Buffering zones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open space, 2m distance, use of face cover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/>
                      <a:r>
                        <a:rPr lang="en-GB" sz="1400" dirty="0" smtClean="0">
                          <a:effectLst/>
                        </a:rPr>
                        <a:t>Reduces probability of infection by 80%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18" name="Picture 2">
            <a:extLst>
              <a:ext uri="{FF2B5EF4-FFF2-40B4-BE49-F238E27FC236}">
                <a16:creationId xmlns:a16="http://schemas.microsoft.com/office/drawing/2014/main" xmlns="" id="{4C66B397-3F02-184D-AF9B-F013AAB92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67" y="2146465"/>
            <a:ext cx="131452" cy="17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5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0DB1A564-B73D-40DC-A912-282C50E41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867063"/>
              </p:ext>
            </p:extLst>
          </p:nvPr>
        </p:nvGraphicFramePr>
        <p:xfrm>
          <a:off x="5269509" y="524817"/>
          <a:ext cx="6638736" cy="597343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20146">
                  <a:extLst>
                    <a:ext uri="{9D8B030D-6E8A-4147-A177-3AD203B41FA5}">
                      <a16:colId xmlns:a16="http://schemas.microsoft.com/office/drawing/2014/main" xmlns="" val="458690852"/>
                    </a:ext>
                  </a:extLst>
                </a:gridCol>
                <a:gridCol w="2260303">
                  <a:extLst>
                    <a:ext uri="{9D8B030D-6E8A-4147-A177-3AD203B41FA5}">
                      <a16:colId xmlns:a16="http://schemas.microsoft.com/office/drawing/2014/main" xmlns="" val="1329076861"/>
                    </a:ext>
                  </a:extLst>
                </a:gridCol>
                <a:gridCol w="2458287">
                  <a:extLst>
                    <a:ext uri="{9D8B030D-6E8A-4147-A177-3AD203B41FA5}">
                      <a16:colId xmlns:a16="http://schemas.microsoft.com/office/drawing/2014/main" xmlns="" val="1335104796"/>
                    </a:ext>
                  </a:extLst>
                </a:gridCol>
              </a:tblGrid>
              <a:tr h="40042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Intervention</a:t>
                      </a:r>
                      <a:endParaRPr lang="en-GB" sz="20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Description</a:t>
                      </a:r>
                      <a:endParaRPr lang="en-GB" sz="20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Levels</a:t>
                      </a:r>
                      <a:endParaRPr lang="en-GB" sz="20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49840943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b="1" dirty="0">
                          <a:effectLst/>
                        </a:rPr>
                        <a:t>Self-distancing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Reduction of mean number of contacts per day per individual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20%, 50%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2643777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b="1" dirty="0">
                          <a:effectLst/>
                        </a:rPr>
                        <a:t>Self-isolation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Isolation of symptomatic people in individual tents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Number of available tents: 10, 20, 50, 100, 250, 500, 1000, 2000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9053756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Number of carers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effectLst/>
                        </a:rPr>
                        <a:t>Number of healthy people that will take care of self-isolated people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1 per tent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15934087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Self-isolation delay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Time from symptom onset to self-isolation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12h, 24h, 48h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87564538"/>
                  </a:ext>
                </a:extLst>
              </a:tr>
              <a:tr h="103698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b="1" dirty="0">
                          <a:effectLst/>
                        </a:rPr>
                        <a:t>Safety zone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Designated area for vulnerable population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Older adults only, </a:t>
                      </a:r>
                    </a:p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Older adults + adults with comorbidities, Older adults + adults with comorbidities + healthy adults and kids, up to 20%, 25%, or 30% of the population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9119398"/>
                  </a:ext>
                </a:extLst>
              </a:tr>
              <a:tr h="782358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Number of contacts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Number of contacts people in the safety zone can have with people from the exposed zone (contacts always happen in the buffering zone)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2 or 10 contacts per week per individual residing in the safety zone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09155445"/>
                  </a:ext>
                </a:extLst>
              </a:tr>
              <a:tr h="601656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Health checks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Exclude symptomatic </a:t>
                      </a:r>
                      <a:r>
                        <a:rPr lang="en-GB" sz="1100" dirty="0" err="1">
                          <a:effectLst/>
                        </a:rPr>
                        <a:t>eople</a:t>
                      </a:r>
                      <a:r>
                        <a:rPr lang="en-GB" sz="1100" dirty="0">
                          <a:effectLst/>
                        </a:rPr>
                        <a:t> from meeting with people from the safety zone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47877308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Lockdown of safety zone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Lockdown if one case is detected in the population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Reduces value of 3b by 50%, or 90%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24424126"/>
                  </a:ext>
                </a:extLst>
              </a:tr>
              <a:tr h="626297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b="1" dirty="0">
                          <a:effectLst/>
                        </a:rPr>
                        <a:t>Evacuation of severely symptomatic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Evacuated individuals cannot infect other people from the camp, but they do not receive healthcare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05038901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indent="0" fontAlgn="ctr">
                        <a:buSzPct val="250000"/>
                        <a:buFontTx/>
                        <a:buNone/>
                      </a:pPr>
                      <a:r>
                        <a:rPr lang="en-GB" sz="1400" b="1" dirty="0">
                          <a:effectLst/>
                        </a:rPr>
                        <a:t>Buffer zones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Open space, 2m distancing, use of face cover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Reduces probability of infection by 80%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6848839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01AE326-1697-4AF9-BC81-4E52D194A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3" t="17349" r="65312" b="6146"/>
          <a:stretch/>
        </p:blipFill>
        <p:spPr>
          <a:xfrm>
            <a:off x="392224" y="301299"/>
            <a:ext cx="4222637" cy="655670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8FC72449-9BEF-4BD9-B086-127201DE7871}"/>
              </a:ext>
            </a:extLst>
          </p:cNvPr>
          <p:cNvGrpSpPr/>
          <p:nvPr/>
        </p:nvGrpSpPr>
        <p:grpSpPr>
          <a:xfrm>
            <a:off x="4897599" y="946299"/>
            <a:ext cx="365760" cy="369332"/>
            <a:chOff x="4750594" y="524817"/>
            <a:chExt cx="365760" cy="36933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9E3D7CAC-5186-40F4-8F56-E0E07E3B8C3C}"/>
                </a:ext>
              </a:extLst>
            </p:cNvPr>
            <p:cNvSpPr/>
            <p:nvPr/>
          </p:nvSpPr>
          <p:spPr>
            <a:xfrm>
              <a:off x="4750594" y="526603"/>
              <a:ext cx="365760" cy="36576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1A0EB136-5477-4706-9C86-F8AA0F35707D}"/>
                </a:ext>
              </a:extLst>
            </p:cNvPr>
            <p:cNvSpPr txBox="1"/>
            <p:nvPr/>
          </p:nvSpPr>
          <p:spPr>
            <a:xfrm>
              <a:off x="4768016" y="524817"/>
              <a:ext cx="330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/>
                <a:t>1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60350EAF-C73D-4AAA-B720-E41BF3779144}"/>
              </a:ext>
            </a:extLst>
          </p:cNvPr>
          <p:cNvGrpSpPr/>
          <p:nvPr/>
        </p:nvGrpSpPr>
        <p:grpSpPr>
          <a:xfrm>
            <a:off x="4897599" y="1367781"/>
            <a:ext cx="365760" cy="369332"/>
            <a:chOff x="4750594" y="524817"/>
            <a:chExt cx="365760" cy="36933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2D3E1946-0673-4AD9-893E-62B5F21752E1}"/>
                </a:ext>
              </a:extLst>
            </p:cNvPr>
            <p:cNvSpPr/>
            <p:nvPr/>
          </p:nvSpPr>
          <p:spPr>
            <a:xfrm>
              <a:off x="4750594" y="526603"/>
              <a:ext cx="365760" cy="36576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E574E539-3407-45F1-BF2E-F0CA15D22358}"/>
                </a:ext>
              </a:extLst>
            </p:cNvPr>
            <p:cNvSpPr txBox="1"/>
            <p:nvPr/>
          </p:nvSpPr>
          <p:spPr>
            <a:xfrm>
              <a:off x="4768016" y="524817"/>
              <a:ext cx="330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/>
                <a:t>2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6DEE950F-B6C7-461F-BAA8-ECA1012A9337}"/>
              </a:ext>
            </a:extLst>
          </p:cNvPr>
          <p:cNvGrpSpPr/>
          <p:nvPr/>
        </p:nvGrpSpPr>
        <p:grpSpPr>
          <a:xfrm>
            <a:off x="4851879" y="1807884"/>
            <a:ext cx="457200" cy="646331"/>
            <a:chOff x="4912460" y="1812368"/>
            <a:chExt cx="457200" cy="64633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90625C67-A58D-445C-932D-1867BB7ACAEF}"/>
                </a:ext>
              </a:extLst>
            </p:cNvPr>
            <p:cNvSpPr/>
            <p:nvPr/>
          </p:nvSpPr>
          <p:spPr>
            <a:xfrm>
              <a:off x="4958180" y="1814154"/>
              <a:ext cx="365760" cy="36576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EECE5211-EC76-468F-A413-A00168CCEC56}"/>
                </a:ext>
              </a:extLst>
            </p:cNvPr>
            <p:cNvSpPr txBox="1"/>
            <p:nvPr/>
          </p:nvSpPr>
          <p:spPr>
            <a:xfrm>
              <a:off x="4912460" y="1812368"/>
              <a:ext cx="457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/>
                <a:t>2a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932D1A51-E77A-49D1-91FB-DBC5FEE54715}"/>
              </a:ext>
            </a:extLst>
          </p:cNvPr>
          <p:cNvGrpSpPr/>
          <p:nvPr/>
        </p:nvGrpSpPr>
        <p:grpSpPr>
          <a:xfrm>
            <a:off x="4851879" y="2213290"/>
            <a:ext cx="457200" cy="369332"/>
            <a:chOff x="4912460" y="1812368"/>
            <a:chExt cx="457200" cy="36933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93D6807F-BB47-4216-89AC-EF183237938D}"/>
                </a:ext>
              </a:extLst>
            </p:cNvPr>
            <p:cNvSpPr/>
            <p:nvPr/>
          </p:nvSpPr>
          <p:spPr>
            <a:xfrm>
              <a:off x="4958180" y="1814154"/>
              <a:ext cx="365760" cy="36576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990B8C87-E52C-4B71-8684-F41666E604E3}"/>
                </a:ext>
              </a:extLst>
            </p:cNvPr>
            <p:cNvSpPr txBox="1"/>
            <p:nvPr/>
          </p:nvSpPr>
          <p:spPr>
            <a:xfrm>
              <a:off x="4912460" y="18123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/>
                <a:t>2b</a:t>
              </a:r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5DB1EF8B-E3E2-4E70-A360-A500F29AF63D}"/>
              </a:ext>
            </a:extLst>
          </p:cNvPr>
          <p:cNvGrpSpPr/>
          <p:nvPr/>
        </p:nvGrpSpPr>
        <p:grpSpPr>
          <a:xfrm>
            <a:off x="4897599" y="2939296"/>
            <a:ext cx="365760" cy="369332"/>
            <a:chOff x="4750594" y="524817"/>
            <a:chExt cx="365760" cy="36933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1BE794A7-815D-4C5A-AE06-B538ECD44BDF}"/>
                </a:ext>
              </a:extLst>
            </p:cNvPr>
            <p:cNvSpPr/>
            <p:nvPr/>
          </p:nvSpPr>
          <p:spPr>
            <a:xfrm>
              <a:off x="4750594" y="526603"/>
              <a:ext cx="365760" cy="36576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EBC37B78-1CC7-4BD0-A6D4-02B44A431731}"/>
                </a:ext>
              </a:extLst>
            </p:cNvPr>
            <p:cNvSpPr txBox="1"/>
            <p:nvPr/>
          </p:nvSpPr>
          <p:spPr>
            <a:xfrm>
              <a:off x="4768016" y="524817"/>
              <a:ext cx="330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/>
                <a:t>3</a:t>
              </a:r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3E38A033-383D-416F-A7DA-1B68F7357480}"/>
              </a:ext>
            </a:extLst>
          </p:cNvPr>
          <p:cNvGrpSpPr/>
          <p:nvPr/>
        </p:nvGrpSpPr>
        <p:grpSpPr>
          <a:xfrm>
            <a:off x="4851879" y="3852197"/>
            <a:ext cx="457200" cy="369332"/>
            <a:chOff x="4912460" y="1812368"/>
            <a:chExt cx="457200" cy="36933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4918A201-0083-421C-AE09-38C90738DF32}"/>
                </a:ext>
              </a:extLst>
            </p:cNvPr>
            <p:cNvSpPr/>
            <p:nvPr/>
          </p:nvSpPr>
          <p:spPr>
            <a:xfrm>
              <a:off x="4958180" y="1814154"/>
              <a:ext cx="365760" cy="36576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C59E8250-8DE8-4BA1-A228-EE0C01FAA49A}"/>
                </a:ext>
              </a:extLst>
            </p:cNvPr>
            <p:cNvSpPr txBox="1"/>
            <p:nvPr/>
          </p:nvSpPr>
          <p:spPr>
            <a:xfrm>
              <a:off x="4912460" y="18123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/>
                <a:t>3a</a:t>
              </a:r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94CB087F-0ADE-4622-84E9-6E6B7A3481C8}"/>
              </a:ext>
            </a:extLst>
          </p:cNvPr>
          <p:cNvGrpSpPr/>
          <p:nvPr/>
        </p:nvGrpSpPr>
        <p:grpSpPr>
          <a:xfrm>
            <a:off x="4851879" y="4547841"/>
            <a:ext cx="457200" cy="369332"/>
            <a:chOff x="4912460" y="1812368"/>
            <a:chExt cx="457200" cy="36933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E75A3495-9B04-4983-9898-0D8C2C060441}"/>
                </a:ext>
              </a:extLst>
            </p:cNvPr>
            <p:cNvSpPr/>
            <p:nvPr/>
          </p:nvSpPr>
          <p:spPr>
            <a:xfrm>
              <a:off x="4958180" y="1814154"/>
              <a:ext cx="365760" cy="36576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82A70285-FB23-4A75-BDC5-F0B05C74925C}"/>
                </a:ext>
              </a:extLst>
            </p:cNvPr>
            <p:cNvSpPr txBox="1"/>
            <p:nvPr/>
          </p:nvSpPr>
          <p:spPr>
            <a:xfrm>
              <a:off x="4912460" y="18123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/>
                <a:t>3b</a:t>
              </a:r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B64D33A2-00B4-4E0B-BB21-67562EA0592B}"/>
              </a:ext>
            </a:extLst>
          </p:cNvPr>
          <p:cNvGrpSpPr/>
          <p:nvPr/>
        </p:nvGrpSpPr>
        <p:grpSpPr>
          <a:xfrm>
            <a:off x="4851879" y="5065251"/>
            <a:ext cx="457200" cy="369332"/>
            <a:chOff x="4912460" y="1812368"/>
            <a:chExt cx="457200" cy="36933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7C6BE17B-1F84-47E6-BC70-9C43C6C8A2EE}"/>
                </a:ext>
              </a:extLst>
            </p:cNvPr>
            <p:cNvSpPr/>
            <p:nvPr/>
          </p:nvSpPr>
          <p:spPr>
            <a:xfrm>
              <a:off x="4958180" y="1814154"/>
              <a:ext cx="365760" cy="36576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99472397-568E-4738-B01F-1233A24311C9}"/>
                </a:ext>
              </a:extLst>
            </p:cNvPr>
            <p:cNvSpPr txBox="1"/>
            <p:nvPr/>
          </p:nvSpPr>
          <p:spPr>
            <a:xfrm>
              <a:off x="4912460" y="18123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/>
                <a:t>3c</a:t>
              </a:r>
              <a:endParaRPr lang="en-US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ABD9931D-D086-48A6-A754-B2880751A7A7}"/>
              </a:ext>
            </a:extLst>
          </p:cNvPr>
          <p:cNvGrpSpPr/>
          <p:nvPr/>
        </p:nvGrpSpPr>
        <p:grpSpPr>
          <a:xfrm>
            <a:off x="4897599" y="5570481"/>
            <a:ext cx="365760" cy="369332"/>
            <a:chOff x="4750594" y="524817"/>
            <a:chExt cx="365760" cy="36933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xmlns="" id="{96D6ED01-93C1-485A-8FAC-2AC17C0E9130}"/>
                </a:ext>
              </a:extLst>
            </p:cNvPr>
            <p:cNvSpPr/>
            <p:nvPr/>
          </p:nvSpPr>
          <p:spPr>
            <a:xfrm>
              <a:off x="4750594" y="526603"/>
              <a:ext cx="365760" cy="36576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4C6A2750-A54A-496F-A0D5-9546714E06AF}"/>
                </a:ext>
              </a:extLst>
            </p:cNvPr>
            <p:cNvSpPr txBox="1"/>
            <p:nvPr/>
          </p:nvSpPr>
          <p:spPr>
            <a:xfrm>
              <a:off x="4768016" y="524817"/>
              <a:ext cx="330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/>
                <a:t>4</a:t>
              </a:r>
              <a:endParaRPr lang="en-US" dirty="0"/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CA02ABF7-38A7-4B92-863F-F7494CD614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70" t="66112" r="81175" b="26636"/>
          <a:stretch/>
        </p:blipFill>
        <p:spPr>
          <a:xfrm>
            <a:off x="4897599" y="6134721"/>
            <a:ext cx="365760" cy="33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6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913</Words>
  <Application>Microsoft Office PowerPoint</Application>
  <PresentationFormat>Personalizado</PresentationFormat>
  <Paragraphs>137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Lara</dc:creator>
  <cp:lastModifiedBy>Lara</cp:lastModifiedBy>
  <cp:revision>59</cp:revision>
  <cp:lastPrinted>2020-08-22T08:11:56Z</cp:lastPrinted>
  <dcterms:created xsi:type="dcterms:W3CDTF">2020-08-19T13:44:28Z</dcterms:created>
  <dcterms:modified xsi:type="dcterms:W3CDTF">2020-08-22T12:46:15Z</dcterms:modified>
</cp:coreProperties>
</file>