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2.xml" ContentType="application/vnd.openxmlformats-officedocument.drawingml.chart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explosion val="0"/>
          <c:dPt>
            <c:idx val="0"/>
            <c:spPr>
              <a:solidFill>
                <a:srgbClr val="fff200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Medium</c:v>
                </c:pt>
                <c:pt idx="1">
                  <c:v>Low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96</c:v>
                </c:pt>
                <c:pt idx="1">
                  <c:v>6.2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explosion val="0"/>
          <c:dPt>
            <c:idx val="0"/>
            <c:spPr>
              <a:solidFill>
                <a:srgbClr val="fff200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Medium</c:v>
                </c:pt>
                <c:pt idx="1">
                  <c:v>Low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6.2</c:v>
                </c:pt>
                <c:pt idx="1">
                  <c:v>96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5870" spc="-1" strike="noStrike">
                <a:latin typeface="Arial"/>
              </a:rPr>
              <a:t>Click to edit the title text format</a:t>
            </a:r>
            <a:endParaRPr b="0" lang="en-GB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Click to edit the outline text format</a:t>
            </a:r>
            <a:endParaRPr b="0" lang="en-GB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latin typeface="Arial"/>
              </a:rPr>
              <a:t>Second Outline Level</a:t>
            </a:r>
            <a:endParaRPr b="0" lang="en-GB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Third Outline Level</a:t>
            </a:r>
            <a:endParaRPr b="0" lang="en-GB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latin typeface="Arial"/>
              </a:rPr>
              <a:t>Fourth Outline Level</a:t>
            </a:r>
            <a:endParaRPr b="0" lang="en-GB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Fifth Outline Level</a:t>
            </a:r>
            <a:endParaRPr b="0" lang="en-GB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Sixth Outline Level</a:t>
            </a:r>
            <a:endParaRPr b="0" lang="en-GB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Seventh Outline Level</a:t>
            </a:r>
            <a:endParaRPr b="0" lang="en-GB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15C4A09-CE0E-4ACA-A00D-309E71756F0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88164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TeX Gyre Bonum Math"/>
              </a:rPr>
              <a:t>Conceptual models of informal refugees’ camps to inform management strategies to prevent the spread of COVID19 in NW Syria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32000" y="3384000"/>
            <a:ext cx="5877360" cy="1046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Latin Modern Roman Caps"/>
              </a:rPr>
              <a:t>CrowdfightCOVID19 &amp; Pax Syriana Foundation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Latin Modern Roman Caps"/>
              </a:rPr>
              <a:t>Working document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Latin Modern Roman Caps"/>
              </a:rPr>
              <a:t>May 19</a:t>
            </a:r>
            <a:r>
              <a:rPr b="0" lang="en-GB" sz="1800" spc="-1" strike="noStrike" baseline="101000">
                <a:latin typeface="Latin Modern Roman Caps"/>
              </a:rPr>
              <a:t>th</a:t>
            </a:r>
            <a:r>
              <a:rPr b="0" lang="en-GB" sz="1800" spc="-1" strike="noStrike">
                <a:latin typeface="Latin Modern Roman Caps"/>
              </a:rPr>
              <a:t>, 2020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8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59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TextShape 13"/>
          <p:cNvSpPr txBox="1"/>
          <p:nvPr/>
        </p:nvSpPr>
        <p:spPr>
          <a:xfrm>
            <a:off x="288000" y="144000"/>
            <a:ext cx="950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3.1 (Yin-Yang model)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Carers compartment.</a:t>
            </a:r>
            <a:r>
              <a:rPr b="0" lang="en-GB" sz="1800" spc="-1" strike="noStrike">
                <a:latin typeface="TeX Gyre Bonum Math"/>
              </a:rPr>
              <a:t> Establishing a dedicated area for those taking care of infected population 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62" name="Line 14"/>
          <p:cNvCxnSpPr>
            <a:stCxn id="155" idx="2"/>
            <a:endCxn id="153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3" name="CustomShape 15"/>
          <p:cNvSpPr/>
          <p:nvPr/>
        </p:nvSpPr>
        <p:spPr>
          <a:xfrm>
            <a:off x="2961000" y="1944000"/>
            <a:ext cx="288000" cy="3960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6"/>
          <p:cNvSpPr/>
          <p:nvPr/>
        </p:nvSpPr>
        <p:spPr>
          <a:xfrm>
            <a:off x="2025000" y="403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7"/>
          <p:cNvSpPr txBox="1"/>
          <p:nvPr/>
        </p:nvSpPr>
        <p:spPr>
          <a:xfrm>
            <a:off x="1413000" y="386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2961000" y="1440000"/>
            <a:ext cx="936000" cy="504000"/>
          </a:xfrm>
          <a:prstGeom prst="rect">
            <a:avLst/>
          </a:prstGeom>
          <a:gradFill rotWithShape="0">
            <a:gsLst>
              <a:gs pos="0">
                <a:srgbClr val="8ae234"/>
              </a:gs>
              <a:gs pos="100000">
                <a:srgbClr val="e23438"/>
              </a:gs>
            </a:gsLst>
            <a:lin ang="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clean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 rot="16218000">
            <a:off x="2276640" y="3815640"/>
            <a:ext cx="15994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green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TextShape 20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Line 21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2"/>
          <p:cNvSpPr/>
          <p:nvPr/>
        </p:nvSpPr>
        <p:spPr>
          <a:xfrm>
            <a:off x="6192000" y="194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23"/>
          <p:cNvSpPr txBox="1"/>
          <p:nvPr/>
        </p:nvSpPr>
        <p:spPr>
          <a:xfrm>
            <a:off x="6228000" y="2160000"/>
            <a:ext cx="8650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Line 24"/>
          <p:cNvSpPr/>
          <p:nvPr/>
        </p:nvSpPr>
        <p:spPr>
          <a:xfrm flipH="1">
            <a:off x="7200000" y="259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25"/>
          <p:cNvSpPr txBox="1"/>
          <p:nvPr/>
        </p:nvSpPr>
        <p:spPr>
          <a:xfrm>
            <a:off x="8316000" y="242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26"/>
          <p:cNvSpPr/>
          <p:nvPr/>
        </p:nvSpPr>
        <p:spPr>
          <a:xfrm>
            <a:off x="7344000" y="864000"/>
            <a:ext cx="1656000" cy="1224000"/>
          </a:xfrm>
          <a:prstGeom prst="rect">
            <a:avLst/>
          </a:prstGeom>
          <a:solidFill>
            <a:srgbClr val="80808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Infected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75" name="Line 27"/>
          <p:cNvCxnSpPr>
            <a:stCxn id="171" idx="3"/>
            <a:endCxn id="174" idx="2"/>
          </p:cNvCxnSpPr>
          <p:nvPr/>
        </p:nvCxnSpPr>
        <p:spPr>
          <a:xfrm flipV="1">
            <a:off x="7093080" y="2088000"/>
            <a:ext cx="1079280" cy="24552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5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86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7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TextShape 13"/>
          <p:cNvSpPr txBox="1"/>
          <p:nvPr/>
        </p:nvSpPr>
        <p:spPr>
          <a:xfrm>
            <a:off x="288000" y="144000"/>
            <a:ext cx="950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3.2 (Yin-Yang model)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Clean corridor.</a:t>
            </a:r>
            <a:r>
              <a:rPr b="0" lang="en-GB" sz="1800" spc="-1" strike="noStrike">
                <a:latin typeface="TeX Gyre Bonum Math"/>
              </a:rPr>
              <a:t> Establishing a corridor for selected carers coming from the medium vulnerability region to test their health conditions.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89" name="Line 14"/>
          <p:cNvCxnSpPr>
            <a:stCxn id="182" idx="2"/>
            <a:endCxn id="180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90" name="CustomShape 15"/>
          <p:cNvSpPr/>
          <p:nvPr/>
        </p:nvSpPr>
        <p:spPr>
          <a:xfrm>
            <a:off x="2961000" y="1944000"/>
            <a:ext cx="288000" cy="3960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6"/>
          <p:cNvSpPr/>
          <p:nvPr/>
        </p:nvSpPr>
        <p:spPr>
          <a:xfrm>
            <a:off x="2025000" y="403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17"/>
          <p:cNvSpPr txBox="1"/>
          <p:nvPr/>
        </p:nvSpPr>
        <p:spPr>
          <a:xfrm>
            <a:off x="1413000" y="386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2961000" y="1440000"/>
            <a:ext cx="936000" cy="504000"/>
          </a:xfrm>
          <a:prstGeom prst="rect">
            <a:avLst/>
          </a:prstGeom>
          <a:gradFill rotWithShape="0">
            <a:gsLst>
              <a:gs pos="0">
                <a:srgbClr val="8ae234"/>
              </a:gs>
              <a:gs pos="100000">
                <a:srgbClr val="e23438"/>
              </a:gs>
            </a:gsLst>
            <a:lin ang="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clean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TextShape 19"/>
          <p:cNvSpPr txBox="1"/>
          <p:nvPr/>
        </p:nvSpPr>
        <p:spPr>
          <a:xfrm rot="16218000">
            <a:off x="2276640" y="3815640"/>
            <a:ext cx="15994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green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5" name="TextShape 20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6" name="Line 21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2"/>
          <p:cNvSpPr/>
          <p:nvPr/>
        </p:nvSpPr>
        <p:spPr>
          <a:xfrm>
            <a:off x="7344000" y="864000"/>
            <a:ext cx="1656000" cy="1224000"/>
          </a:xfrm>
          <a:prstGeom prst="rect">
            <a:avLst/>
          </a:prstGeom>
          <a:solidFill>
            <a:srgbClr val="80808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Infected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6192000" y="194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4"/>
          <p:cNvSpPr/>
          <p:nvPr/>
        </p:nvSpPr>
        <p:spPr>
          <a:xfrm>
            <a:off x="6840000" y="2664000"/>
            <a:ext cx="288000" cy="3960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5"/>
          <p:cNvSpPr/>
          <p:nvPr/>
        </p:nvSpPr>
        <p:spPr>
          <a:xfrm flipH="1">
            <a:off x="7200000" y="403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26"/>
          <p:cNvSpPr txBox="1"/>
          <p:nvPr/>
        </p:nvSpPr>
        <p:spPr>
          <a:xfrm>
            <a:off x="8316000" y="386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2" name="TextShape 27"/>
          <p:cNvSpPr txBox="1"/>
          <p:nvPr/>
        </p:nvSpPr>
        <p:spPr>
          <a:xfrm>
            <a:off x="6228000" y="2160000"/>
            <a:ext cx="8650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TextShape 28"/>
          <p:cNvSpPr txBox="1"/>
          <p:nvPr/>
        </p:nvSpPr>
        <p:spPr>
          <a:xfrm rot="5418600">
            <a:off x="6313680" y="3956760"/>
            <a:ext cx="1346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red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Line 29"/>
          <p:cNvSpPr/>
          <p:nvPr/>
        </p:nvSpPr>
        <p:spPr>
          <a:xfrm flipH="1">
            <a:off x="7200000" y="259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30"/>
          <p:cNvSpPr txBox="1"/>
          <p:nvPr/>
        </p:nvSpPr>
        <p:spPr>
          <a:xfrm>
            <a:off x="8316000" y="242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06" name="Line 31"/>
          <p:cNvCxnSpPr>
            <a:stCxn id="202" idx="3"/>
            <a:endCxn id="197" idx="2"/>
          </p:cNvCxnSpPr>
          <p:nvPr/>
        </p:nvCxnSpPr>
        <p:spPr>
          <a:xfrm flipV="1">
            <a:off x="7093080" y="2088000"/>
            <a:ext cx="1079280" cy="24552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</a:t>
            </a:r>
            <a:r>
              <a:rPr b="0" lang="en-GB" sz="1800" spc="-1" strike="noStrike">
                <a:latin typeface="Arial"/>
              </a:rPr>
              <a:t>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TextShape 10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TextShape 11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TextShape 12"/>
          <p:cNvSpPr txBox="1"/>
          <p:nvPr/>
        </p:nvSpPr>
        <p:spPr>
          <a:xfrm>
            <a:off x="288000" y="144000"/>
            <a:ext cx="950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3.2 (Yin-Yang model)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Clean corridor.</a:t>
            </a:r>
            <a:r>
              <a:rPr b="0" lang="en-GB" sz="1800" spc="-1" strike="noStrike">
                <a:latin typeface="TeX Gyre Bonum Math"/>
              </a:rPr>
              <a:t> Establishing a corridor for selected carers coming from the medium vulnerability region to test their health conditions.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19" name="Line 13"/>
          <p:cNvCxnSpPr>
            <a:stCxn id="213" idx="2"/>
            <a:endCxn id="211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0" name="CustomShape 14"/>
          <p:cNvSpPr/>
          <p:nvPr/>
        </p:nvSpPr>
        <p:spPr>
          <a:xfrm>
            <a:off x="2961000" y="1944000"/>
            <a:ext cx="288000" cy="3960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5"/>
          <p:cNvSpPr/>
          <p:nvPr/>
        </p:nvSpPr>
        <p:spPr>
          <a:xfrm>
            <a:off x="2961000" y="1440000"/>
            <a:ext cx="936000" cy="504000"/>
          </a:xfrm>
          <a:prstGeom prst="rect">
            <a:avLst/>
          </a:prstGeom>
          <a:gradFill rotWithShape="0">
            <a:gsLst>
              <a:gs pos="0">
                <a:srgbClr val="8ae234"/>
              </a:gs>
              <a:gs pos="100000">
                <a:srgbClr val="e23438"/>
              </a:gs>
            </a:gsLst>
            <a:lin ang="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clean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TextShape 16"/>
          <p:cNvSpPr txBox="1"/>
          <p:nvPr/>
        </p:nvSpPr>
        <p:spPr>
          <a:xfrm rot="16218000">
            <a:off x="2276640" y="3815640"/>
            <a:ext cx="15994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green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7344000" y="864000"/>
            <a:ext cx="1656000" cy="1224000"/>
          </a:xfrm>
          <a:prstGeom prst="rect">
            <a:avLst/>
          </a:prstGeom>
          <a:solidFill>
            <a:srgbClr val="80808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6192000" y="194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9"/>
          <p:cNvSpPr/>
          <p:nvPr/>
        </p:nvSpPr>
        <p:spPr>
          <a:xfrm>
            <a:off x="6840000" y="2664000"/>
            <a:ext cx="288000" cy="3960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Shape 20"/>
          <p:cNvSpPr txBox="1"/>
          <p:nvPr/>
        </p:nvSpPr>
        <p:spPr>
          <a:xfrm>
            <a:off x="6228000" y="2160000"/>
            <a:ext cx="8650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7" name="TextShape 21"/>
          <p:cNvSpPr txBox="1"/>
          <p:nvPr/>
        </p:nvSpPr>
        <p:spPr>
          <a:xfrm rot="5418600">
            <a:off x="6313680" y="3956760"/>
            <a:ext cx="1346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red corridor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28" name="Line 22"/>
          <p:cNvCxnSpPr>
            <a:stCxn id="226" idx="3"/>
            <a:endCxn id="223" idx="2"/>
          </p:cNvCxnSpPr>
          <p:nvPr/>
        </p:nvCxnSpPr>
        <p:spPr>
          <a:xfrm flipV="1">
            <a:off x="7093080" y="2088000"/>
            <a:ext cx="1079280" cy="24552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9" name="CustomShape 23"/>
          <p:cNvSpPr/>
          <p:nvPr/>
        </p:nvSpPr>
        <p:spPr>
          <a:xfrm>
            <a:off x="7380000" y="3204000"/>
            <a:ext cx="648000" cy="1296000"/>
          </a:xfrm>
          <a:custGeom>
            <a:avLst/>
            <a:gdLst/>
            <a:ahLst/>
            <a:rect l="0" t="0" r="r" b="b"/>
            <a:pathLst>
              <a:path w="1801" h="3601">
                <a:moveTo>
                  <a:pt x="450" y="3600"/>
                </a:moveTo>
                <a:lnTo>
                  <a:pt x="450" y="900"/>
                </a:lnTo>
                <a:lnTo>
                  <a:pt x="0" y="900"/>
                </a:lnTo>
                <a:lnTo>
                  <a:pt x="900" y="0"/>
                </a:lnTo>
                <a:lnTo>
                  <a:pt x="1800" y="900"/>
                </a:lnTo>
                <a:lnTo>
                  <a:pt x="1350" y="900"/>
                </a:lnTo>
                <a:lnTo>
                  <a:pt x="1350" y="3600"/>
                </a:lnTo>
                <a:lnTo>
                  <a:pt x="450" y="3600"/>
                </a:lnTo>
              </a:path>
            </a:pathLst>
          </a:cu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0" name=""/>
          <p:cNvGraphicFramePr/>
          <p:nvPr/>
        </p:nvGraphicFramePr>
        <p:xfrm>
          <a:off x="989640" y="6436440"/>
          <a:ext cx="776520" cy="78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1" name=""/>
          <p:cNvGraphicFramePr/>
          <p:nvPr/>
        </p:nvGraphicFramePr>
        <p:xfrm>
          <a:off x="8079480" y="1086120"/>
          <a:ext cx="776520" cy="78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2" name="TextShape 24"/>
          <p:cNvSpPr txBox="1"/>
          <p:nvPr/>
        </p:nvSpPr>
        <p:spPr>
          <a:xfrm>
            <a:off x="8026560" y="3744000"/>
            <a:ext cx="183744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Flu</a:t>
            </a:r>
            <a:r>
              <a:rPr b="0" lang="en-GB" sz="1800" spc="-1" strike="noStrike">
                <a:latin typeface="Arial"/>
              </a:rPr>
              <a:t>x of </a:t>
            </a:r>
            <a:r>
              <a:rPr b="0" lang="en-GB" sz="1800" spc="-1" strike="noStrike">
                <a:latin typeface="Arial"/>
              </a:rPr>
              <a:t>“yell</a:t>
            </a:r>
            <a:r>
              <a:rPr b="0" lang="en-GB" sz="1800" spc="-1" strike="noStrike">
                <a:latin typeface="Arial"/>
              </a:rPr>
              <a:t>ow” </a:t>
            </a:r>
            <a:r>
              <a:rPr b="0" lang="en-GB" sz="1800" spc="-1" strike="noStrike">
                <a:latin typeface="Arial"/>
              </a:rPr>
              <a:t>car</a:t>
            </a:r>
            <a:r>
              <a:rPr b="0" lang="en-GB" sz="1800" spc="-1" strike="noStrike">
                <a:latin typeface="Arial"/>
              </a:rPr>
              <a:t>ers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233" name="CustomShape 25"/>
          <p:cNvSpPr/>
          <p:nvPr/>
        </p:nvSpPr>
        <p:spPr>
          <a:xfrm rot="10801800">
            <a:off x="2042640" y="3266640"/>
            <a:ext cx="648000" cy="1296000"/>
          </a:xfrm>
          <a:custGeom>
            <a:avLst/>
            <a:gdLst/>
            <a:ahLst/>
            <a:rect l="0" t="0" r="r" b="b"/>
            <a:pathLst>
              <a:path w="1801" h="3602">
                <a:moveTo>
                  <a:pt x="454" y="3601"/>
                </a:moveTo>
                <a:lnTo>
                  <a:pt x="450" y="901"/>
                </a:lnTo>
                <a:lnTo>
                  <a:pt x="0" y="902"/>
                </a:lnTo>
                <a:lnTo>
                  <a:pt x="900" y="0"/>
                </a:lnTo>
                <a:lnTo>
                  <a:pt x="1800" y="899"/>
                </a:lnTo>
                <a:lnTo>
                  <a:pt x="1350" y="900"/>
                </a:lnTo>
                <a:lnTo>
                  <a:pt x="1354" y="3600"/>
                </a:lnTo>
                <a:lnTo>
                  <a:pt x="454" y="3601"/>
                </a:lnTo>
              </a:path>
            </a:pathLst>
          </a:cu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Shape 26"/>
          <p:cNvSpPr txBox="1"/>
          <p:nvPr/>
        </p:nvSpPr>
        <p:spPr>
          <a:xfrm>
            <a:off x="421560" y="3735000"/>
            <a:ext cx="1630440" cy="16261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Flu</a:t>
            </a:r>
            <a:r>
              <a:rPr b="0" lang="en-GB" sz="1800" spc="-1" strike="noStrike">
                <a:latin typeface="Arial"/>
              </a:rPr>
              <a:t>x of </a:t>
            </a:r>
            <a:r>
              <a:rPr b="0" lang="en-GB" sz="1800" spc="-1" strike="noStrike">
                <a:latin typeface="Arial"/>
              </a:rPr>
              <a:t>goo</a:t>
            </a:r>
            <a:r>
              <a:rPr b="0" lang="en-GB" sz="1800" spc="-1" strike="noStrike">
                <a:latin typeface="Arial"/>
              </a:rPr>
              <a:t>ds </a:t>
            </a:r>
            <a:r>
              <a:rPr b="0" lang="en-GB" sz="1800" spc="-1" strike="noStrike">
                <a:latin typeface="Arial"/>
              </a:rPr>
              <a:t>and </a:t>
            </a:r>
            <a:r>
              <a:rPr b="0" lang="en-GB" sz="1800" spc="-1" strike="noStrike">
                <a:latin typeface="Arial"/>
              </a:rPr>
              <a:t>“ora</a:t>
            </a:r>
            <a:r>
              <a:rPr b="0" lang="en-GB" sz="1800" spc="-1" strike="noStrike">
                <a:latin typeface="Arial"/>
              </a:rPr>
              <a:t>nge</a:t>
            </a:r>
            <a:r>
              <a:rPr b="0" lang="en-GB" sz="1800" spc="-1" strike="noStrike">
                <a:latin typeface="Arial"/>
              </a:rPr>
              <a:t>”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car</a:t>
            </a:r>
            <a:r>
              <a:rPr b="0" lang="en-GB" sz="1800" spc="-1" strike="noStrike">
                <a:latin typeface="Arial"/>
              </a:rPr>
              <a:t>ers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The presentation shows a progression of compartment models with an increasing degree of complexity.</a:t>
            </a:r>
            <a:endParaRPr b="0" lang="en-GB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The rational is to minimize the transmission rates in general and between vulnerable and infected population in particular.</a:t>
            </a:r>
            <a:endParaRPr b="0" lang="en-GB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Compartments and corridors in which selected populations can move are implemented aiming to reduce transmission risks.</a:t>
            </a:r>
            <a:endParaRPr b="0" lang="en-GB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The model implies maximally segregating in space infected and highly vulnerable populations. However, since families of low (high) vulnerable populations may have family members segregated in a compartment far from family kernel, safe corridors should be implemented to attend their relatives.</a:t>
            </a:r>
            <a:endParaRPr b="0" lang="en-GB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This leads to a “Yin-Yang “model in which segregation is combined with minimal fluxes of people dynamically moving from one segregated area to the other.   </a:t>
            </a:r>
            <a:endParaRPr b="0" lang="en-GB" sz="427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43880" y="477720"/>
            <a:ext cx="175644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3600" spc="-1" strike="noStrike">
                <a:latin typeface="Arial"/>
              </a:rPr>
              <a:t>Outlook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gradFill rotWithShape="0">
            <a:gsLst>
              <a:gs pos="0">
                <a:srgbClr val="e23438"/>
              </a:gs>
              <a:gs pos="100000">
                <a:srgbClr val="8ae234"/>
              </a:gs>
            </a:gsLst>
            <a:lin ang="540000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288000" y="144000"/>
            <a:ext cx="9144000" cy="576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1.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Segregation:</a:t>
            </a:r>
            <a:r>
              <a:rPr b="0" lang="en-GB" sz="1800" spc="-1" strike="noStrike">
                <a:latin typeface="TeX Gyre Bonum Math"/>
              </a:rPr>
              <a:t> Rearrange communities in the camp following vulnerability criteria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958320" y="1521360"/>
            <a:ext cx="130968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Higher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Risk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152000" y="2457360"/>
            <a:ext cx="864000" cy="3096000"/>
          </a:xfrm>
          <a:custGeom>
            <a:avLst/>
            <a:gdLst/>
            <a:ahLst/>
            <a:rect l="0" t="0" r="r" b="b"/>
            <a:pathLst>
              <a:path w="2402" h="8602">
                <a:moveTo>
                  <a:pt x="600" y="0"/>
                </a:moveTo>
                <a:lnTo>
                  <a:pt x="600" y="6450"/>
                </a:lnTo>
                <a:lnTo>
                  <a:pt x="0" y="6450"/>
                </a:lnTo>
                <a:lnTo>
                  <a:pt x="1200" y="8601"/>
                </a:lnTo>
                <a:lnTo>
                  <a:pt x="2401" y="6450"/>
                </a:lnTo>
                <a:lnTo>
                  <a:pt x="1800" y="6450"/>
                </a:lnTo>
                <a:lnTo>
                  <a:pt x="1800" y="0"/>
                </a:lnTo>
                <a:lnTo>
                  <a:pt x="600" y="0"/>
                </a:lnTo>
              </a:path>
            </a:pathLst>
          </a:cu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936000" y="5842080"/>
            <a:ext cx="130968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Lower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Risk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952000" y="1656000"/>
            <a:ext cx="4176000" cy="518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958320" y="1512000"/>
            <a:ext cx="130968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Higher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Risk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TextShape 5"/>
          <p:cNvSpPr txBox="1"/>
          <p:nvPr/>
        </p:nvSpPr>
        <p:spPr>
          <a:xfrm>
            <a:off x="936000" y="5841720"/>
            <a:ext cx="130968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Lower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Risk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1152000" y="2448000"/>
            <a:ext cx="864000" cy="3096000"/>
          </a:xfrm>
          <a:custGeom>
            <a:avLst/>
            <a:gdLst/>
            <a:ahLst/>
            <a:rect l="0" t="0" r="r" b="b"/>
            <a:pathLst>
              <a:path w="2402" h="8602">
                <a:moveTo>
                  <a:pt x="600" y="0"/>
                </a:moveTo>
                <a:lnTo>
                  <a:pt x="600" y="6450"/>
                </a:lnTo>
                <a:lnTo>
                  <a:pt x="0" y="6450"/>
                </a:lnTo>
                <a:lnTo>
                  <a:pt x="1200" y="8601"/>
                </a:lnTo>
                <a:lnTo>
                  <a:pt x="2401" y="6450"/>
                </a:lnTo>
                <a:lnTo>
                  <a:pt x="1800" y="6450"/>
                </a:lnTo>
                <a:lnTo>
                  <a:pt x="1800" y="0"/>
                </a:lnTo>
                <a:lnTo>
                  <a:pt x="600" y="0"/>
                </a:lnTo>
              </a:path>
            </a:pathLst>
          </a:cu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7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8"/>
          <p:cNvSpPr txBox="1"/>
          <p:nvPr/>
        </p:nvSpPr>
        <p:spPr>
          <a:xfrm>
            <a:off x="288000" y="144000"/>
            <a:ext cx="914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1.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Segregation</a:t>
            </a:r>
            <a:r>
              <a:rPr b="0" lang="en-GB" sz="1800" spc="-1" strike="noStrike">
                <a:latin typeface="TeX Gyre Bonum Math"/>
              </a:rPr>
              <a:t>: Simplified models consider the creation of compartments with low transmission rates between compartments and a well mixed population within compartments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" name="TextShape 9"/>
          <p:cNvSpPr txBox="1"/>
          <p:nvPr/>
        </p:nvSpPr>
        <p:spPr>
          <a:xfrm>
            <a:off x="4248000" y="256608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1" name="TextShape 10"/>
          <p:cNvSpPr txBox="1"/>
          <p:nvPr/>
        </p:nvSpPr>
        <p:spPr>
          <a:xfrm>
            <a:off x="4248000" y="501408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 vulnerability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6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" name="TextShape 8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" name="TextShape 9"/>
          <p:cNvSpPr txBox="1"/>
          <p:nvPr/>
        </p:nvSpPr>
        <p:spPr>
          <a:xfrm>
            <a:off x="288000" y="144000"/>
            <a:ext cx="9144000" cy="776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2.0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Shielding strategy:</a:t>
            </a:r>
            <a:r>
              <a:rPr b="0" lang="en-GB" sz="1800" spc="-1" strike="noStrike">
                <a:latin typeface="TeX Gyre Bonum Math"/>
              </a:rPr>
              <a:t> Take advantage of additional infrastructures to shield high vulnerable population.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71" name="Line 10"/>
          <p:cNvCxnSpPr>
            <a:stCxn id="62" idx="2"/>
            <a:endCxn id="66" idx="3"/>
          </p:cNvCxnSpPr>
          <p:nvPr/>
        </p:nvCxnSpPr>
        <p:spPr>
          <a:xfrm flipH="1">
            <a:off x="2592000" y="6624000"/>
            <a:ext cx="244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72" name="TextShape 11"/>
          <p:cNvSpPr txBox="1"/>
          <p:nvPr/>
        </p:nvSpPr>
        <p:spPr>
          <a:xfrm>
            <a:off x="3006000" y="6853680"/>
            <a:ext cx="25138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transmission rates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83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TextShape 13"/>
          <p:cNvSpPr txBox="1"/>
          <p:nvPr/>
        </p:nvSpPr>
        <p:spPr>
          <a:xfrm>
            <a:off x="288000" y="144000"/>
            <a:ext cx="9144000" cy="776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2.1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Clean areas.</a:t>
            </a:r>
            <a:r>
              <a:rPr b="0" lang="en-GB" sz="1800" spc="-1" strike="noStrike">
                <a:latin typeface="TeX Gyre Bonum Math"/>
              </a:rPr>
              <a:t> Adding dedicated teams to work on the reception of goods and care of shielded members. Test procedures (e.g. temperature) for carers.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86" name="Line 14"/>
          <p:cNvCxnSpPr>
            <a:stCxn id="79" idx="2"/>
            <a:endCxn id="77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7" name="TextShape 15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Line 16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99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TextShape 13"/>
          <p:cNvSpPr txBox="1"/>
          <p:nvPr/>
        </p:nvSpPr>
        <p:spPr>
          <a:xfrm>
            <a:off x="288000" y="144000"/>
            <a:ext cx="9144000" cy="776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2.1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Clean areas.</a:t>
            </a:r>
            <a:r>
              <a:rPr b="0" lang="en-GB" sz="1800" spc="-1" strike="noStrike">
                <a:latin typeface="TeX Gyre Bonum Math"/>
              </a:rPr>
              <a:t> Adding dedicated teams to work on the reception of goods and care of shielded members. Test procedures (e.g. temperature) for carers.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02" name="Line 14"/>
          <p:cNvCxnSpPr>
            <a:stCxn id="95" idx="2"/>
            <a:endCxn id="93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3" name="TextShape 15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Line 16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7"/>
          <p:cNvSpPr txBox="1"/>
          <p:nvPr/>
        </p:nvSpPr>
        <p:spPr>
          <a:xfrm>
            <a:off x="0" y="1944000"/>
            <a:ext cx="2808000" cy="2394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Ideally, families and/or individuals working on these teams would reduce their interaction with others members of the camp (e.g. allocating their tents in the extremes of the camp, as shown in the plot.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4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5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16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7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8" name="TextShape 13"/>
          <p:cNvSpPr txBox="1"/>
          <p:nvPr/>
        </p:nvSpPr>
        <p:spPr>
          <a:xfrm>
            <a:off x="288000" y="144000"/>
            <a:ext cx="950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2.2 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Clean corridors.</a:t>
            </a:r>
            <a:r>
              <a:rPr b="0" lang="en-GB" sz="1800" spc="-1" strike="noStrike">
                <a:latin typeface="TeX Gyre Bonum Math"/>
              </a:rPr>
              <a:t> Establishing a clean area for goods with destination the shielded area, delivered via a clean corridor. Test procedures for persons involved in delivery. 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19" name="Line 14"/>
          <p:cNvCxnSpPr>
            <a:stCxn id="112" idx="2"/>
            <a:endCxn id="110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0" name="CustomShape 15"/>
          <p:cNvSpPr/>
          <p:nvPr/>
        </p:nvSpPr>
        <p:spPr>
          <a:xfrm>
            <a:off x="2961000" y="1944000"/>
            <a:ext cx="288000" cy="3960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6"/>
          <p:cNvSpPr/>
          <p:nvPr/>
        </p:nvSpPr>
        <p:spPr>
          <a:xfrm>
            <a:off x="2025000" y="403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17"/>
          <p:cNvSpPr txBox="1"/>
          <p:nvPr/>
        </p:nvSpPr>
        <p:spPr>
          <a:xfrm>
            <a:off x="1413000" y="386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2961000" y="1440000"/>
            <a:ext cx="936000" cy="504000"/>
          </a:xfrm>
          <a:prstGeom prst="rect">
            <a:avLst/>
          </a:prstGeom>
          <a:gradFill rotWithShape="0">
            <a:gsLst>
              <a:gs pos="0">
                <a:srgbClr val="8ae234"/>
              </a:gs>
              <a:gs pos="100000">
                <a:srgbClr val="e23438"/>
              </a:gs>
            </a:gsLst>
            <a:lin ang="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clean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TextShape 19"/>
          <p:cNvSpPr txBox="1"/>
          <p:nvPr/>
        </p:nvSpPr>
        <p:spPr>
          <a:xfrm rot="16218000">
            <a:off x="2276640" y="3815640"/>
            <a:ext cx="15994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green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TextShape 20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6" name="Line 21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952000" y="1440000"/>
            <a:ext cx="4176000" cy="5184000"/>
          </a:xfrm>
          <a:prstGeom prst="rect">
            <a:avLst/>
          </a:prstGeom>
          <a:solidFill>
            <a:srgbClr val="fff20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4536000" y="1296000"/>
            <a:ext cx="1008000" cy="288000"/>
          </a:xfrm>
          <a:prstGeom prst="rect">
            <a:avLst/>
          </a:prstGeom>
          <a:noFill/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3"/>
          <p:cNvSpPr txBox="1"/>
          <p:nvPr/>
        </p:nvSpPr>
        <p:spPr>
          <a:xfrm>
            <a:off x="4450320" y="877680"/>
            <a:ext cx="10936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Entrance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952000" y="1440000"/>
            <a:ext cx="4176000" cy="2592000"/>
          </a:xfrm>
          <a:prstGeom prst="rect">
            <a:avLst/>
          </a:prstGeom>
          <a:solidFill>
            <a:srgbClr val="e23438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36000" y="6120000"/>
            <a:ext cx="1656000" cy="1224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2952000" y="1944000"/>
            <a:ext cx="4176000" cy="2088000"/>
          </a:xfrm>
          <a:prstGeom prst="rect">
            <a:avLst/>
          </a:prstGeom>
          <a:solidFill>
            <a:srgbClr val="ed7d31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7"/>
          <p:cNvSpPr/>
          <p:nvPr/>
        </p:nvSpPr>
        <p:spPr>
          <a:xfrm>
            <a:off x="2952000" y="5904000"/>
            <a:ext cx="936000" cy="72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8"/>
          <p:cNvSpPr txBox="1"/>
          <p:nvPr/>
        </p:nvSpPr>
        <p:spPr>
          <a:xfrm>
            <a:off x="4608000" y="1525680"/>
            <a:ext cx="12063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Reception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TextShape 9"/>
          <p:cNvSpPr txBox="1"/>
          <p:nvPr/>
        </p:nvSpPr>
        <p:spPr>
          <a:xfrm>
            <a:off x="2952000" y="6061320"/>
            <a:ext cx="865080" cy="346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Carers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TextShape 10"/>
          <p:cNvSpPr txBox="1"/>
          <p:nvPr/>
        </p:nvSpPr>
        <p:spPr>
          <a:xfrm>
            <a:off x="1008000" y="6381720"/>
            <a:ext cx="1800000" cy="11142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High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vulnerability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37" name="TextShape 11"/>
          <p:cNvSpPr txBox="1"/>
          <p:nvPr/>
        </p:nvSpPr>
        <p:spPr>
          <a:xfrm>
            <a:off x="4248000" y="2565720"/>
            <a:ext cx="1728000" cy="6022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Low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TextShape 12"/>
          <p:cNvSpPr txBox="1"/>
          <p:nvPr/>
        </p:nvSpPr>
        <p:spPr>
          <a:xfrm>
            <a:off x="4248000" y="4581720"/>
            <a:ext cx="1656000" cy="85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Medium vulnerability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9" name="TextShape 13"/>
          <p:cNvSpPr txBox="1"/>
          <p:nvPr/>
        </p:nvSpPr>
        <p:spPr>
          <a:xfrm>
            <a:off x="288000" y="144000"/>
            <a:ext cx="9504000" cy="10047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TeX Gyre Bonum Math"/>
              </a:rPr>
              <a:t>MODEL 3.0 (Yin-Yang model)</a:t>
            </a: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latin typeface="TeX Gyre Bonum Math"/>
              </a:rPr>
              <a:t>Infected compartment.</a:t>
            </a:r>
            <a:r>
              <a:rPr b="0" lang="en-GB" sz="1800" spc="-1" strike="noStrike">
                <a:latin typeface="TeX Gyre Bonum Math"/>
              </a:rPr>
              <a:t> Taking advantage of additional infrastructures to isolate infected population.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40" name="Line 14"/>
          <p:cNvCxnSpPr>
            <a:stCxn id="133" idx="2"/>
            <a:endCxn id="131" idx="3"/>
          </p:cNvCxnSpPr>
          <p:nvPr/>
        </p:nvCxnSpPr>
        <p:spPr>
          <a:xfrm flipH="1">
            <a:off x="2592000" y="6624000"/>
            <a:ext cx="828360" cy="108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1" name="CustomShape 15"/>
          <p:cNvSpPr/>
          <p:nvPr/>
        </p:nvSpPr>
        <p:spPr>
          <a:xfrm>
            <a:off x="2961000" y="1944000"/>
            <a:ext cx="288000" cy="3960000"/>
          </a:xfrm>
          <a:prstGeom prst="rect">
            <a:avLst/>
          </a:prstGeom>
          <a:solidFill>
            <a:srgbClr val="8ae234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6"/>
          <p:cNvSpPr/>
          <p:nvPr/>
        </p:nvSpPr>
        <p:spPr>
          <a:xfrm>
            <a:off x="2025000" y="4032000"/>
            <a:ext cx="93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7"/>
          <p:cNvSpPr txBox="1"/>
          <p:nvPr/>
        </p:nvSpPr>
        <p:spPr>
          <a:xfrm>
            <a:off x="1413000" y="3865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2961000" y="1440000"/>
            <a:ext cx="936000" cy="504000"/>
          </a:xfrm>
          <a:prstGeom prst="rect">
            <a:avLst/>
          </a:prstGeom>
          <a:gradFill rotWithShape="0">
            <a:gsLst>
              <a:gs pos="0">
                <a:srgbClr val="8ae234"/>
              </a:gs>
              <a:gs pos="100000">
                <a:srgbClr val="e23438"/>
              </a:gs>
            </a:gsLst>
            <a:lin ang="0"/>
          </a:gra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clean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5" name="TextShape 19"/>
          <p:cNvSpPr txBox="1"/>
          <p:nvPr/>
        </p:nvSpPr>
        <p:spPr>
          <a:xfrm rot="16218000">
            <a:off x="2276640" y="3815640"/>
            <a:ext cx="159948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green corridor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TextShape 20"/>
          <p:cNvSpPr txBox="1"/>
          <p:nvPr/>
        </p:nvSpPr>
        <p:spPr>
          <a:xfrm>
            <a:off x="3216240" y="7069680"/>
            <a:ext cx="59976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Line 21"/>
          <p:cNvSpPr/>
          <p:nvPr/>
        </p:nvSpPr>
        <p:spPr>
          <a:xfrm flipV="1">
            <a:off x="3600000" y="6624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2"/>
          <p:cNvSpPr/>
          <p:nvPr/>
        </p:nvSpPr>
        <p:spPr>
          <a:xfrm>
            <a:off x="7344000" y="864000"/>
            <a:ext cx="1656000" cy="1224000"/>
          </a:xfrm>
          <a:prstGeom prst="rect">
            <a:avLst/>
          </a:prstGeom>
          <a:solidFill>
            <a:srgbClr val="808080"/>
          </a:solidFill>
          <a:ln w="36000">
            <a:solidFill>
              <a:srgbClr val="020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Infected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2020-05-19T15:26:53Z</dcterms:created>
  <dc:creator>Alberto Pascual García</dc:creator>
  <dc:description/>
  <dc:language>en-GB</dc:language>
  <cp:lastModifiedBy>Alberto Pascual García</cp:lastModifiedBy>
  <dcterms:modified xsi:type="dcterms:W3CDTF">2020-05-19T17:25:46Z</dcterms:modified>
  <cp:revision>4</cp:revision>
  <dc:subject/>
  <dc:title/>
</cp:coreProperties>
</file>