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7C77"/>
    <a:srgbClr val="FF5050"/>
    <a:srgbClr val="A50021"/>
    <a:srgbClr val="ED7D31"/>
    <a:srgbClr val="FFCC99"/>
    <a:srgbClr val="92D050"/>
    <a:srgbClr val="FF7C80"/>
    <a:srgbClr val="CC3300"/>
    <a:srgbClr val="FF3300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5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18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picture containing grass, clock, field, green&#10;&#10;Description automatically generated">
            <a:extLst>
              <a:ext uri="{FF2B5EF4-FFF2-40B4-BE49-F238E27FC236}">
                <a16:creationId xmlns:a16="http://schemas.microsoft.com/office/drawing/2014/main" id="{1DB7BD02-3F27-459A-9B64-A302F5E59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62" y="891539"/>
            <a:ext cx="4514923" cy="5470349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DB1A564-B73D-40DC-A912-282C50E41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619583"/>
              </p:ext>
            </p:extLst>
          </p:nvPr>
        </p:nvGraphicFramePr>
        <p:xfrm>
          <a:off x="5327802" y="745858"/>
          <a:ext cx="6638736" cy="5973439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20146">
                  <a:extLst>
                    <a:ext uri="{9D8B030D-6E8A-4147-A177-3AD203B41FA5}">
                      <a16:colId xmlns:a16="http://schemas.microsoft.com/office/drawing/2014/main" val="458690852"/>
                    </a:ext>
                  </a:extLst>
                </a:gridCol>
                <a:gridCol w="2260303">
                  <a:extLst>
                    <a:ext uri="{9D8B030D-6E8A-4147-A177-3AD203B41FA5}">
                      <a16:colId xmlns:a16="http://schemas.microsoft.com/office/drawing/2014/main" val="1329076861"/>
                    </a:ext>
                  </a:extLst>
                </a:gridCol>
                <a:gridCol w="2458287">
                  <a:extLst>
                    <a:ext uri="{9D8B030D-6E8A-4147-A177-3AD203B41FA5}">
                      <a16:colId xmlns:a16="http://schemas.microsoft.com/office/drawing/2014/main" val="1335104796"/>
                    </a:ext>
                  </a:extLst>
                </a:gridCol>
              </a:tblGrid>
              <a:tr h="400420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GB" sz="2000" dirty="0">
                          <a:effectLst/>
                        </a:rPr>
                        <a:t>Intervention</a:t>
                      </a:r>
                      <a:endParaRPr lang="en-GB" sz="20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GB" sz="2000" dirty="0">
                          <a:effectLst/>
                        </a:rPr>
                        <a:t>Description</a:t>
                      </a:r>
                      <a:endParaRPr lang="en-GB" sz="20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GB" sz="2000" dirty="0">
                          <a:effectLst/>
                        </a:rPr>
                        <a:t>Levels</a:t>
                      </a:r>
                      <a:endParaRPr lang="en-GB" sz="20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049840943"/>
                  </a:ext>
                </a:extLst>
              </a:tr>
              <a:tr h="420954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b="1" dirty="0">
                          <a:effectLst/>
                        </a:rPr>
                        <a:t>Self-distancing</a:t>
                      </a:r>
                      <a:endParaRPr lang="en-GB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Reduction of mean number of contacts per day per individual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20%, 50%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02643777"/>
                  </a:ext>
                </a:extLst>
              </a:tr>
              <a:tr h="420954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b="1" dirty="0">
                          <a:effectLst/>
                        </a:rPr>
                        <a:t>Self-isolation</a:t>
                      </a:r>
                      <a:endParaRPr lang="en-GB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Isolation of symptomatic (!) people in individual tents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Number of available tents: 10, 20, 50, 100, 250, 500, 1000, 2000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399053756"/>
                  </a:ext>
                </a:extLst>
              </a:tr>
              <a:tr h="420954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Number of carers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/>
                </a:tc>
                <a:tc>
                  <a:txBody>
                    <a:bodyPr/>
                    <a:lstStyle/>
                    <a:p>
                      <a:pPr marL="9144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effectLst/>
                        </a:rPr>
                        <a:t>Number of healthy people that will take care of self-isolated people (   )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1 per tent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615934087"/>
                  </a:ext>
                </a:extLst>
              </a:tr>
              <a:tr h="420954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Self-isolation delay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Time from symptom onset to self-isolation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12h, 24h, 48h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587564538"/>
                  </a:ext>
                </a:extLst>
              </a:tr>
              <a:tr h="1036984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b="1" dirty="0">
                          <a:effectLst/>
                        </a:rPr>
                        <a:t>Safety zone</a:t>
                      </a:r>
                      <a:endParaRPr lang="en-GB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Designated area for vulnerable population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Older adults only, </a:t>
                      </a:r>
                    </a:p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Older adults + adults with comorbidities, Older adults + adults with comorbidities + healthy adults and kids, up to 20%, 25%, or 30% of the population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69119398"/>
                  </a:ext>
                </a:extLst>
              </a:tr>
              <a:tr h="782358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Number of contacts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Number of contacts people in the safety zone can have with people from the exposed zone (contacts always happen in the buffering zone)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2 or 10 contacts per week per individual residing in the safety zone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709155445"/>
                  </a:ext>
                </a:extLst>
              </a:tr>
              <a:tr h="601656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Health checks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Exclude symptomatic (!) people from meeting with people from the safety zone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347877308"/>
                  </a:ext>
                </a:extLst>
              </a:tr>
              <a:tr h="420954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Lockdown of safety zone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Lockdown if one case is detected in the population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Reduces value of 3b by 50%, or 90%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524424126"/>
                  </a:ext>
                </a:extLst>
              </a:tr>
              <a:tr h="626297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b="1" dirty="0">
                          <a:effectLst/>
                        </a:rPr>
                        <a:t>Evacuation of severely symptomatic</a:t>
                      </a:r>
                      <a:endParaRPr lang="en-GB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Evacuated individuals cannot infect other people from the camp, but they do not receive healthcare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805038901"/>
                  </a:ext>
                </a:extLst>
              </a:tr>
              <a:tr h="420954">
                <a:tc>
                  <a:txBody>
                    <a:bodyPr/>
                    <a:lstStyle/>
                    <a:p>
                      <a:pPr marL="285750" indent="-285750" fontAlgn="ctr">
                        <a:buSzPct val="250000"/>
                        <a:buFontTx/>
                        <a:buBlip>
                          <a:blip r:embed="rId3"/>
                        </a:buBlip>
                      </a:pPr>
                      <a:r>
                        <a:rPr lang="en-GB" sz="1400" b="1" dirty="0">
                          <a:effectLst/>
                        </a:rPr>
                        <a:t>Buffering zones</a:t>
                      </a:r>
                      <a:endParaRPr lang="en-GB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Open space, 2m distancing, use of face cover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100" dirty="0">
                          <a:effectLst/>
                        </a:rPr>
                        <a:t>Reduces probability of infection by 80%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68488397"/>
                  </a:ext>
                </a:extLst>
              </a:tr>
            </a:tbl>
          </a:graphicData>
        </a:graphic>
      </p:graphicFrame>
      <p:pic>
        <p:nvPicPr>
          <p:cNvPr id="9" name="Picture 9">
            <a:extLst>
              <a:ext uri="{FF2B5EF4-FFF2-40B4-BE49-F238E27FC236}">
                <a16:creationId xmlns:a16="http://schemas.microsoft.com/office/drawing/2014/main" id="{F0B94DA6-6871-48F0-8291-829B9FB5E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6577" y="1189785"/>
            <a:ext cx="335394" cy="335394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58DD572A-32C8-4E30-8802-25688FF83E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6577" y="2028689"/>
            <a:ext cx="335394" cy="335394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BF6F5469-DF8A-436A-9EC3-59995505F4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6577" y="2453702"/>
            <a:ext cx="335394" cy="335394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5EF3E2BC-4B13-42DA-8BD5-658FD2217B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6577" y="3185194"/>
            <a:ext cx="335394" cy="335394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3BF0143B-D362-48FD-A4CC-3FAED187A5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86577" y="4131371"/>
            <a:ext cx="335394" cy="335394"/>
          </a:xfrm>
          <a:prstGeom prst="rect">
            <a:avLst/>
          </a:prstGeom>
        </p:spPr>
      </p:pic>
      <p:pic>
        <p:nvPicPr>
          <p:cNvPr id="15" name="Picture 15">
            <a:extLst>
              <a:ext uri="{FF2B5EF4-FFF2-40B4-BE49-F238E27FC236}">
                <a16:creationId xmlns:a16="http://schemas.microsoft.com/office/drawing/2014/main" id="{E5A930FB-DE96-4FA9-92C1-BE1D2378D4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86577" y="4775675"/>
            <a:ext cx="335394" cy="335394"/>
          </a:xfrm>
          <a:prstGeom prst="rect">
            <a:avLst/>
          </a:prstGeom>
        </p:spPr>
      </p:pic>
      <p:pic>
        <p:nvPicPr>
          <p:cNvPr id="16" name="Picture 16">
            <a:extLst>
              <a:ext uri="{FF2B5EF4-FFF2-40B4-BE49-F238E27FC236}">
                <a16:creationId xmlns:a16="http://schemas.microsoft.com/office/drawing/2014/main" id="{3ACEE5FF-BEE2-4DCC-AE8F-79D198FB5D6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86577" y="5310928"/>
            <a:ext cx="335394" cy="3353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C66B397-3F02-184D-AF9B-F013AAB92A5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387" y="2204203"/>
            <a:ext cx="108756" cy="148304"/>
          </a:xfrm>
          <a:prstGeom prst="rect">
            <a:avLst/>
          </a:prstGeom>
        </p:spPr>
      </p:pic>
      <p:pic>
        <p:nvPicPr>
          <p:cNvPr id="17" name="Picture 17">
            <a:extLst>
              <a:ext uri="{FF2B5EF4-FFF2-40B4-BE49-F238E27FC236}">
                <a16:creationId xmlns:a16="http://schemas.microsoft.com/office/drawing/2014/main" id="{0C030D7D-8AAF-417B-88EC-EF19E14B0B3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86577" y="5775593"/>
            <a:ext cx="335394" cy="3353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5CE551-8473-ED43-BB4D-666FB7332B91}"/>
              </a:ext>
            </a:extLst>
          </p:cNvPr>
          <p:cNvPicPr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055" y="1596735"/>
            <a:ext cx="330916" cy="33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picture containing grass, clock, field, green&#10;&#10;Description automatically generated">
            <a:extLst>
              <a:ext uri="{FF2B5EF4-FFF2-40B4-BE49-F238E27FC236}">
                <a16:creationId xmlns:a16="http://schemas.microsoft.com/office/drawing/2014/main" id="{1DB7BD02-3F27-459A-9B64-A302F5E59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62" y="891539"/>
            <a:ext cx="4514923" cy="5470349"/>
          </a:xfrm>
          <a:prstGeom prst="rect">
            <a:avLst/>
          </a:prstGeom>
        </p:spPr>
      </p:pic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292172"/>
              </p:ext>
            </p:extLst>
          </p:nvPr>
        </p:nvGraphicFramePr>
        <p:xfrm>
          <a:off x="4992356" y="833136"/>
          <a:ext cx="6884618" cy="5773327"/>
        </p:xfrm>
        <a:graphic>
          <a:graphicData uri="http://schemas.openxmlformats.org/drawingml/2006/table">
            <a:tbl>
              <a:tblPr/>
              <a:tblGrid>
                <a:gridCol w="312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1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0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46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noProof="0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Description</a:t>
                      </a:r>
                    </a:p>
                  </a:txBody>
                  <a:tcPr marL="3917" marR="3917" marT="3917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noProof="0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Levels/ Effect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6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Self-Distancing: </a:t>
                      </a:r>
                      <a:r>
                        <a:rPr lang="en-GB" sz="14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</a:t>
                      </a:r>
                      <a:r>
                        <a:rPr lang="en-GB" sz="1400" dirty="0" err="1">
                          <a:effectLst/>
                        </a:rPr>
                        <a:t>eduction</a:t>
                      </a:r>
                      <a:r>
                        <a:rPr lang="en-GB" sz="1400" dirty="0">
                          <a:effectLst/>
                        </a:rPr>
                        <a:t> of mean number of contacts per day per individual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20% , 50%</a:t>
                      </a:r>
                    </a:p>
                  </a:txBody>
                  <a:tcPr marL="3917" marR="3917" marT="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2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Self-Isolation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of symptomatic (</a:t>
                      </a: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!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 people in individual tents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</a:t>
                      </a:r>
                      <a:r>
                        <a:rPr lang="en-US" sz="1400" b="0" i="0" u="none" strike="noStrike" baseline="0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of a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vailable tents: 10, 20, 50, 100, 250, 500, 1000, 2000</a:t>
                      </a:r>
                    </a:p>
                  </a:txBody>
                  <a:tcPr marL="3917" marR="3917" marT="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6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2b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</a:t>
                      </a:r>
                      <a:r>
                        <a:rPr lang="en-US" sz="1400" b="1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carers</a:t>
                      </a:r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(    )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: healthy people that will take care of self-isolated people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 per tent</a:t>
                      </a:r>
                    </a:p>
                  </a:txBody>
                  <a:tcPr marL="3917" marR="3917" marT="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6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2c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Self-Isolation delay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: time from symptom onset to self-isolation 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12h, 24h, 48h</a:t>
                      </a:r>
                    </a:p>
                  </a:txBody>
                  <a:tcPr marL="3917" marR="3917" marT="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39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Safety zone: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GB" sz="14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</a:t>
                      </a:r>
                      <a:r>
                        <a:rPr lang="en-GB" sz="1400" dirty="0" err="1">
                          <a:effectLst/>
                        </a:rPr>
                        <a:t>esignated</a:t>
                      </a:r>
                      <a:r>
                        <a:rPr lang="en-GB" sz="1400" dirty="0">
                          <a:effectLst/>
                        </a:rPr>
                        <a:t> area for vulnerable population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Elderly only</a:t>
                      </a:r>
                      <a:b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Elderly + Comorbid Adults</a:t>
                      </a:r>
                      <a:b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Elderly + Comorbid Adults + Children</a:t>
                      </a:r>
                      <a:b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(up to 20%, 25%, 30% population)</a:t>
                      </a:r>
                    </a:p>
                  </a:txBody>
                  <a:tcPr marL="3917" marR="3917" marT="39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39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3b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contacts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people in the safety zone can have with people from the exposed zone (contacts always happen in the buffering zone)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2 or 10 contacts (per week per individual residing in the safety zone)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17" marR="3917" marT="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2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3c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Health checks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Exclude symptomatic (</a:t>
                      </a: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!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 people from meeting with people from the safety zone</a:t>
                      </a:r>
                    </a:p>
                  </a:txBody>
                  <a:tcPr marL="3917" marR="3917" marT="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86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3d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Lockdown of safety zone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if one case is detected in the exposed</a:t>
                      </a:r>
                      <a:r>
                        <a:rPr lang="en-US" sz="1400" b="0" i="0" u="none" strike="noStrike" baseline="0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zone</a:t>
                      </a: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Reduces value of 3b at 50% or 90%</a:t>
                      </a:r>
                    </a:p>
                  </a:txBody>
                  <a:tcPr marL="3917" marR="3917" marT="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662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Evacuation of severely symptomatic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Evacuated individuals cannot infect other people from the camp, but they do not receive healthcare</a:t>
                      </a:r>
                    </a:p>
                  </a:txBody>
                  <a:tcPr marL="3917" marR="3917" marT="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8681"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Buffering zones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: open space, 2m distance, use of face cover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Reduces probability of infection by 80%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17" marR="3917" marT="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18" name="Picture 2">
            <a:extLst>
              <a:ext uri="{FF2B5EF4-FFF2-40B4-BE49-F238E27FC236}">
                <a16:creationId xmlns:a16="http://schemas.microsoft.com/office/drawing/2014/main" id="{4C66B397-3F02-184D-AF9B-F013AAB92A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567" y="2079090"/>
            <a:ext cx="131452" cy="17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588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picture containing grass, clock, field, green&#10;&#10;Description automatically generated">
            <a:extLst>
              <a:ext uri="{FF2B5EF4-FFF2-40B4-BE49-F238E27FC236}">
                <a16:creationId xmlns:a16="http://schemas.microsoft.com/office/drawing/2014/main" id="{1DB7BD02-3F27-459A-9B64-A302F5E59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62" y="891539"/>
            <a:ext cx="4514923" cy="5470349"/>
          </a:xfrm>
          <a:prstGeom prst="rect">
            <a:avLst/>
          </a:prstGeom>
        </p:spPr>
      </p:pic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640314"/>
              </p:ext>
            </p:extLst>
          </p:nvPr>
        </p:nvGraphicFramePr>
        <p:xfrm>
          <a:off x="5013788" y="740049"/>
          <a:ext cx="6884618" cy="5773327"/>
        </p:xfrm>
        <a:graphic>
          <a:graphicData uri="http://schemas.openxmlformats.org/drawingml/2006/table">
            <a:tbl>
              <a:tblPr/>
              <a:tblGrid>
                <a:gridCol w="312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9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3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51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noProof="0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Description</a:t>
                      </a:r>
                    </a:p>
                  </a:txBody>
                  <a:tcPr marL="3917" marR="3917" marT="3917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noProof="0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Levels/ Effect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1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 fontAlgn="ctr"/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Self-Distancing: </a:t>
                      </a:r>
                      <a:r>
                        <a:rPr lang="en-GB" sz="14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</a:t>
                      </a:r>
                      <a:r>
                        <a:rPr lang="en-GB" sz="1400" dirty="0" err="1">
                          <a:effectLst/>
                        </a:rPr>
                        <a:t>eduction</a:t>
                      </a:r>
                      <a:r>
                        <a:rPr lang="en-GB" sz="1400" dirty="0">
                          <a:effectLst/>
                        </a:rPr>
                        <a:t> of mean number of contacts per day per individual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20% , 50%</a:t>
                      </a:r>
                    </a:p>
                  </a:txBody>
                  <a:tcPr marL="3917" marR="3917" marT="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Self-Isolation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of symptomatic (</a:t>
                      </a: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!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 people in individual tents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</a:t>
                      </a:r>
                      <a:r>
                        <a:rPr lang="en-US" sz="1400" b="0" i="0" u="none" strike="noStrike" baseline="0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of a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vailable tents: 10, 20, 50, 100, 250, 500, 1000, 2000</a:t>
                      </a:r>
                    </a:p>
                  </a:txBody>
                  <a:tcPr marL="3917" marR="3917" marT="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1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2b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</a:t>
                      </a:r>
                      <a:r>
                        <a:rPr lang="en-US" sz="1400" b="1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carers</a:t>
                      </a:r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(    )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: healthy people that will take care of self-isolated people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 per tent</a:t>
                      </a:r>
                    </a:p>
                  </a:txBody>
                  <a:tcPr marL="3917" marR="3917" marT="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1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2c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Self-Isolation delay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: time from symptom onset to self-isolation 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12h, 24h, 48h</a:t>
                      </a:r>
                    </a:p>
                  </a:txBody>
                  <a:tcPr marL="3917" marR="3917" marT="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97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 fontAlgn="ctr"/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Safety zone: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GB" sz="14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</a:t>
                      </a:r>
                      <a:r>
                        <a:rPr lang="en-GB" sz="1400" dirty="0" err="1">
                          <a:effectLst/>
                        </a:rPr>
                        <a:t>esignated</a:t>
                      </a:r>
                      <a:r>
                        <a:rPr lang="en-GB" sz="1400" dirty="0">
                          <a:effectLst/>
                        </a:rPr>
                        <a:t> area for vulnerable population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Older adults only</a:t>
                      </a:r>
                      <a:b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Older adults + Adults with comorbidities</a:t>
                      </a:r>
                      <a:b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Older adults + Adults with comorbidities + Healthy adults &amp; Children</a:t>
                      </a:r>
                      <a:b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(up to 20%, 25%, 30% population)</a:t>
                      </a:r>
                    </a:p>
                  </a:txBody>
                  <a:tcPr marL="3917" marR="3917" marT="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4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3b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contacts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people in the safety zone can have with people from the exposed zone (contacts always happen in the buffer zone)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 fontAlgn="ctr"/>
                      <a:r>
                        <a:rPr lang="en-GB" sz="1400" dirty="0">
                          <a:effectLst/>
                        </a:rPr>
                        <a:t>2 or 10 contacts (per week per individual residing in the safety zone)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17" marR="3917" marT="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3c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Health checks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Exclude symptomatic (</a:t>
                      </a: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!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 people from meeting with people from the safety zone</a:t>
                      </a:r>
                    </a:p>
                  </a:txBody>
                  <a:tcPr marL="3917" marR="3917" marT="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1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3d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Lockdown of safety zone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if one case is detected in the exposed</a:t>
                      </a:r>
                      <a:r>
                        <a:rPr lang="en-US" sz="1400" b="0" i="0" u="none" strike="noStrike" baseline="0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zone</a:t>
                      </a: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Reduces value of 3b by 50% or 90%</a:t>
                      </a:r>
                    </a:p>
                  </a:txBody>
                  <a:tcPr marL="3917" marR="3917" marT="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54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Evacuation of severely symptomatic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Evacuated individuals cannot infect other people from the camp, but they do not receive healthcare</a:t>
                      </a:r>
                    </a:p>
                  </a:txBody>
                  <a:tcPr marL="3917" marR="3917" marT="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130"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Buffer </a:t>
                      </a:r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zones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: open space, 2m distance, use of face cover</a:t>
                      </a:r>
                    </a:p>
                  </a:txBody>
                  <a:tcPr marL="3917" marR="3917" marT="39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 fontAlgn="ctr"/>
                      <a:r>
                        <a:rPr lang="en-GB" sz="1400" dirty="0">
                          <a:effectLst/>
                        </a:rPr>
                        <a:t>Reduces probability of infection by 80%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17" marR="3917" marT="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18" name="Picture 2">
            <a:extLst>
              <a:ext uri="{FF2B5EF4-FFF2-40B4-BE49-F238E27FC236}">
                <a16:creationId xmlns:a16="http://schemas.microsoft.com/office/drawing/2014/main" id="{4C66B397-3F02-184D-AF9B-F013AAB92A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371" y="1982155"/>
            <a:ext cx="131452" cy="17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258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Oval 102">
            <a:extLst>
              <a:ext uri="{FF2B5EF4-FFF2-40B4-BE49-F238E27FC236}">
                <a16:creationId xmlns:a16="http://schemas.microsoft.com/office/drawing/2014/main" id="{6C71FD32-D732-4E43-9081-42D5AE070494}"/>
              </a:ext>
            </a:extLst>
          </p:cNvPr>
          <p:cNvSpPr/>
          <p:nvPr/>
        </p:nvSpPr>
        <p:spPr>
          <a:xfrm>
            <a:off x="4380026" y="685451"/>
            <a:ext cx="365760" cy="365760"/>
          </a:xfrm>
          <a:prstGeom prst="ellipse">
            <a:avLst/>
          </a:prstGeom>
          <a:solidFill>
            <a:srgbClr val="FBE5D6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16DFE01-319F-449E-9FD5-29782BD251C4}"/>
              </a:ext>
            </a:extLst>
          </p:cNvPr>
          <p:cNvSpPr txBox="1"/>
          <p:nvPr/>
        </p:nvSpPr>
        <p:spPr>
          <a:xfrm>
            <a:off x="4397448" y="683665"/>
            <a:ext cx="3309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1</a:t>
            </a:r>
            <a:endParaRPr lang="en-US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F1F4B2E2-B511-4A56-86DD-08747C3B2376}"/>
              </a:ext>
            </a:extLst>
          </p:cNvPr>
          <p:cNvSpPr/>
          <p:nvPr/>
        </p:nvSpPr>
        <p:spPr>
          <a:xfrm>
            <a:off x="4380026" y="1165925"/>
            <a:ext cx="365760" cy="365760"/>
          </a:xfrm>
          <a:prstGeom prst="ellipse">
            <a:avLst/>
          </a:prstGeom>
          <a:solidFill>
            <a:srgbClr val="FBE5D6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9B5136A-4EE7-460B-8413-AEB529792460}"/>
              </a:ext>
            </a:extLst>
          </p:cNvPr>
          <p:cNvSpPr txBox="1"/>
          <p:nvPr/>
        </p:nvSpPr>
        <p:spPr>
          <a:xfrm>
            <a:off x="4397448" y="1164139"/>
            <a:ext cx="33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2</a:t>
            </a:r>
            <a:endParaRPr lang="en-US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BACF663-F402-4259-BDBE-82FD73447BF2}"/>
              </a:ext>
            </a:extLst>
          </p:cNvPr>
          <p:cNvSpPr/>
          <p:nvPr/>
        </p:nvSpPr>
        <p:spPr>
          <a:xfrm>
            <a:off x="4380026" y="1657647"/>
            <a:ext cx="365760" cy="365760"/>
          </a:xfrm>
          <a:prstGeom prst="ellipse">
            <a:avLst/>
          </a:prstGeom>
          <a:solidFill>
            <a:srgbClr val="FBE5D6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235F8AA-FE3A-4D46-8166-CF345A361488}"/>
              </a:ext>
            </a:extLst>
          </p:cNvPr>
          <p:cNvSpPr txBox="1"/>
          <p:nvPr/>
        </p:nvSpPr>
        <p:spPr>
          <a:xfrm>
            <a:off x="4334306" y="1655861"/>
            <a:ext cx="45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2a</a:t>
            </a:r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60B356B5-6854-4929-AA22-A4C3BFE36A54}"/>
              </a:ext>
            </a:extLst>
          </p:cNvPr>
          <p:cNvSpPr/>
          <p:nvPr/>
        </p:nvSpPr>
        <p:spPr>
          <a:xfrm>
            <a:off x="4380026" y="2144168"/>
            <a:ext cx="365760" cy="365760"/>
          </a:xfrm>
          <a:prstGeom prst="ellipse">
            <a:avLst/>
          </a:prstGeom>
          <a:solidFill>
            <a:srgbClr val="FBE5D6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56F922E-92A6-4310-ADAF-6B97131DCD53}"/>
              </a:ext>
            </a:extLst>
          </p:cNvPr>
          <p:cNvSpPr txBox="1"/>
          <p:nvPr/>
        </p:nvSpPr>
        <p:spPr>
          <a:xfrm>
            <a:off x="4334306" y="214238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2b</a:t>
            </a:r>
            <a:endParaRPr lang="en-US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2284EDEA-B62D-4BFD-81A4-7C952EDFAB28}"/>
              </a:ext>
            </a:extLst>
          </p:cNvPr>
          <p:cNvSpPr/>
          <p:nvPr/>
        </p:nvSpPr>
        <p:spPr>
          <a:xfrm>
            <a:off x="4380026" y="2934655"/>
            <a:ext cx="365760" cy="365760"/>
          </a:xfrm>
          <a:prstGeom prst="ellipse">
            <a:avLst/>
          </a:prstGeom>
          <a:solidFill>
            <a:srgbClr val="548235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1002D3E-D86D-4BCE-82BA-683FC915F8BE}"/>
              </a:ext>
            </a:extLst>
          </p:cNvPr>
          <p:cNvSpPr txBox="1"/>
          <p:nvPr/>
        </p:nvSpPr>
        <p:spPr>
          <a:xfrm>
            <a:off x="4397448" y="2932869"/>
            <a:ext cx="33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66264865-3018-4096-A758-25766A01F251}"/>
              </a:ext>
            </a:extLst>
          </p:cNvPr>
          <p:cNvSpPr/>
          <p:nvPr/>
        </p:nvSpPr>
        <p:spPr>
          <a:xfrm>
            <a:off x="4380026" y="3915816"/>
            <a:ext cx="365760" cy="365760"/>
          </a:xfrm>
          <a:prstGeom prst="ellipse">
            <a:avLst/>
          </a:prstGeom>
          <a:solidFill>
            <a:srgbClr val="548235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E782B23-7B84-40A1-A67D-D2A0B01C49C8}"/>
              </a:ext>
            </a:extLst>
          </p:cNvPr>
          <p:cNvSpPr txBox="1"/>
          <p:nvPr/>
        </p:nvSpPr>
        <p:spPr>
          <a:xfrm>
            <a:off x="4334306" y="39140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>
                <a:solidFill>
                  <a:schemeClr val="bg1"/>
                </a:solidFill>
              </a:rPr>
              <a:t>3a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5F6C3D81-076E-48C5-A648-20FB7F6FB316}"/>
              </a:ext>
            </a:extLst>
          </p:cNvPr>
          <p:cNvSpPr/>
          <p:nvPr/>
        </p:nvSpPr>
        <p:spPr>
          <a:xfrm>
            <a:off x="4380026" y="4493470"/>
            <a:ext cx="365760" cy="365760"/>
          </a:xfrm>
          <a:prstGeom prst="ellipse">
            <a:avLst/>
          </a:prstGeom>
          <a:solidFill>
            <a:srgbClr val="548235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248E36E-98FF-4001-9CFC-136432BD1518}"/>
              </a:ext>
            </a:extLst>
          </p:cNvPr>
          <p:cNvSpPr txBox="1"/>
          <p:nvPr/>
        </p:nvSpPr>
        <p:spPr>
          <a:xfrm>
            <a:off x="4334306" y="449168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>
                <a:solidFill>
                  <a:schemeClr val="bg1"/>
                </a:solidFill>
              </a:rPr>
              <a:t>3b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604C8DFA-3AC7-4F8B-9800-750BD3C6D674}"/>
              </a:ext>
            </a:extLst>
          </p:cNvPr>
          <p:cNvSpPr/>
          <p:nvPr/>
        </p:nvSpPr>
        <p:spPr>
          <a:xfrm>
            <a:off x="4380026" y="4996134"/>
            <a:ext cx="365760" cy="365760"/>
          </a:xfrm>
          <a:prstGeom prst="ellipse">
            <a:avLst/>
          </a:prstGeom>
          <a:solidFill>
            <a:srgbClr val="548235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1578789-47E7-45D3-964C-E4746445E24E}"/>
              </a:ext>
            </a:extLst>
          </p:cNvPr>
          <p:cNvSpPr txBox="1"/>
          <p:nvPr/>
        </p:nvSpPr>
        <p:spPr>
          <a:xfrm>
            <a:off x="4334306" y="499434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>
                <a:solidFill>
                  <a:schemeClr val="bg1"/>
                </a:solidFill>
              </a:rPr>
              <a:t>3c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D583654-4B91-42A2-82B1-A7EB6D975E41}"/>
              </a:ext>
            </a:extLst>
          </p:cNvPr>
          <p:cNvSpPr/>
          <p:nvPr/>
        </p:nvSpPr>
        <p:spPr>
          <a:xfrm>
            <a:off x="4380026" y="5589857"/>
            <a:ext cx="365760" cy="365760"/>
          </a:xfrm>
          <a:prstGeom prst="ellipse">
            <a:avLst/>
          </a:prstGeom>
          <a:solidFill>
            <a:srgbClr val="843C0C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5BBA7D5-D1E8-452F-9890-5317C472E50C}"/>
              </a:ext>
            </a:extLst>
          </p:cNvPr>
          <p:cNvGrpSpPr/>
          <p:nvPr/>
        </p:nvGrpSpPr>
        <p:grpSpPr>
          <a:xfrm>
            <a:off x="0" y="842381"/>
            <a:ext cx="4307681" cy="5479838"/>
            <a:chOff x="0" y="842381"/>
            <a:chExt cx="4572000" cy="5467855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DF28842-95D1-4436-9C3C-2346288FC0AB}"/>
                </a:ext>
              </a:extLst>
            </p:cNvPr>
            <p:cNvSpPr/>
            <p:nvPr/>
          </p:nvSpPr>
          <p:spPr>
            <a:xfrm>
              <a:off x="51055" y="901109"/>
              <a:ext cx="4520945" cy="5331854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ED7D31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D28C95F-24C4-4886-9AA6-9D1552FE3BE9}"/>
                </a:ext>
              </a:extLst>
            </p:cNvPr>
            <p:cNvSpPr/>
            <p:nvPr/>
          </p:nvSpPr>
          <p:spPr>
            <a:xfrm>
              <a:off x="51055" y="4687498"/>
              <a:ext cx="4520945" cy="162273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8AE234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Bookman Old Style" panose="02050604050505020204" pitchFamily="18" charset="0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10BB92-BDAB-41AE-A51F-A32733900492}"/>
                </a:ext>
              </a:extLst>
            </p:cNvPr>
            <p:cNvSpPr txBox="1"/>
            <p:nvPr/>
          </p:nvSpPr>
          <p:spPr>
            <a:xfrm>
              <a:off x="0" y="901109"/>
              <a:ext cx="1889982" cy="39192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5000" rIns="90000" bIns="45000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>
                  <a:latin typeface="TeX Gyre Bonum Math" pitchFamily="2"/>
                </a:defRPr>
              </a:pPr>
              <a:r>
                <a:rPr lang="en-GB" sz="2000" b="0" i="0" u="none" strike="noStrike" kern="1200" cap="none" dirty="0">
                  <a:ln>
                    <a:noFill/>
                  </a:ln>
                  <a:latin typeface="Bookman Old Style" panose="02050604050505020204" pitchFamily="18" charset="0"/>
                  <a:ea typeface="Noto Sans CJK SC" pitchFamily="2"/>
                  <a:cs typeface="Lohit Devanagari" pitchFamily="2"/>
                </a:rPr>
                <a:t>Exposed zone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2218774-3C16-48B0-9540-E304F61E35C0}"/>
                </a:ext>
              </a:extLst>
            </p:cNvPr>
            <p:cNvSpPr txBox="1"/>
            <p:nvPr/>
          </p:nvSpPr>
          <p:spPr>
            <a:xfrm>
              <a:off x="822734" y="5769323"/>
              <a:ext cx="1448002" cy="43276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5000" rIns="90000" bIns="45000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>
                  <a:latin typeface="TeX Gyre Bonum Math" pitchFamily="2"/>
                </a:defRPr>
              </a:pPr>
              <a:r>
                <a:rPr lang="en-GB" sz="2000" i="0" u="none" strike="noStrike" kern="1200" cap="none" dirty="0">
                  <a:ln>
                    <a:noFill/>
                  </a:ln>
                  <a:latin typeface="Walbaum Display" panose="02070503090703020303" pitchFamily="18" charset="0"/>
                  <a:ea typeface="Noto Sans CJK SC" pitchFamily="2"/>
                  <a:cs typeface="Hadassah Friedlaender" panose="020B0604020202020204" pitchFamily="18" charset="-79"/>
                </a:rPr>
                <a:t>Safety zone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16A537B-EFF2-4A25-B89A-AF5D732D4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/>
              <a:alphaModFix/>
            </a:blip>
            <a:srcRect/>
            <a:stretch>
              <a:fillRect/>
            </a:stretch>
          </p:blipFill>
          <p:spPr>
            <a:xfrm>
              <a:off x="193699" y="5388753"/>
              <a:ext cx="636830" cy="6896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D8398F4-5368-45F0-84E7-4B7DAB87F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 l="37281" t="48924" r="48712" b="33605"/>
            <a:stretch>
              <a:fillRect/>
            </a:stretch>
          </p:blipFill>
          <p:spPr>
            <a:xfrm>
              <a:off x="1960765" y="1248839"/>
              <a:ext cx="467294" cy="617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7E53128-E89A-4C67-9C2F-CCB21084D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 l="37281" t="48924" r="48712" b="33605"/>
            <a:stretch>
              <a:fillRect/>
            </a:stretch>
          </p:blipFill>
          <p:spPr>
            <a:xfrm>
              <a:off x="2974469" y="1249225"/>
              <a:ext cx="467294" cy="617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EE90029-FCD4-499D-A957-BD1DBE4C7E63}"/>
                </a:ext>
              </a:extLst>
            </p:cNvPr>
            <p:cNvSpPr/>
            <p:nvPr/>
          </p:nvSpPr>
          <p:spPr>
            <a:xfrm>
              <a:off x="2428449" y="1519295"/>
              <a:ext cx="545630" cy="154546"/>
            </a:xfrm>
            <a:custGeom>
              <a:avLst>
                <a:gd name="f0" fmla="val 43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0 10800"/>
                <a:gd name="f10" fmla="pin 0 f1 10800"/>
                <a:gd name="f11" fmla="val f9"/>
                <a:gd name="f12" fmla="val f10"/>
                <a:gd name="f13" fmla="+- 21600 0 f9"/>
                <a:gd name="f14" fmla="+- 21600 0 f10"/>
                <a:gd name="f15" fmla="+- 10800 0 f10"/>
                <a:gd name="f16" fmla="*/ f9 f7 1"/>
                <a:gd name="f17" fmla="*/ f10 f8 1"/>
                <a:gd name="f18" fmla="*/ f9 f15 1"/>
                <a:gd name="f19" fmla="*/ f14 f8 1"/>
                <a:gd name="f20" fmla="*/ f12 f8 1"/>
                <a:gd name="f21" fmla="*/ f18 1 10800"/>
                <a:gd name="f22" fmla="+- 21600 0 f21"/>
                <a:gd name="f23" fmla="*/ f21 f7 1"/>
                <a:gd name="f24" fmla="*/ f22 f7 1"/>
              </a:gdLst>
              <a:ahLst>
                <a:ahXY gdRefX="f0" minX="f4" maxX="f6" gdRefY="f1" minY="f4" maxY="f6">
                  <a:pos x="f16" y="f1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20" r="f24" b="f19"/>
              <a:pathLst>
                <a:path w="21600" h="21600">
                  <a:moveTo>
                    <a:pt x="f4" y="f6"/>
                  </a:moveTo>
                  <a:lnTo>
                    <a:pt x="f11" y="f4"/>
                  </a:lnTo>
                  <a:lnTo>
                    <a:pt x="f11" y="f12"/>
                  </a:lnTo>
                  <a:lnTo>
                    <a:pt x="f13" y="f12"/>
                  </a:lnTo>
                  <a:lnTo>
                    <a:pt x="f13" y="f4"/>
                  </a:lnTo>
                  <a:lnTo>
                    <a:pt x="f5" y="f6"/>
                  </a:lnTo>
                  <a:lnTo>
                    <a:pt x="f13" y="f5"/>
                  </a:lnTo>
                  <a:lnTo>
                    <a:pt x="f13" y="f14"/>
                  </a:lnTo>
                  <a:lnTo>
                    <a:pt x="f11" y="f14"/>
                  </a:lnTo>
                  <a:lnTo>
                    <a:pt x="f11" y="f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8031C05-B0FB-4826-A055-19B0FC79BB3F}"/>
                </a:ext>
              </a:extLst>
            </p:cNvPr>
            <p:cNvSpPr/>
            <p:nvPr/>
          </p:nvSpPr>
          <p:spPr>
            <a:xfrm>
              <a:off x="2506396" y="1094292"/>
              <a:ext cx="389737" cy="38636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0">
              <a:noFill/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>
                  <a:latin typeface="TeX Gyre Bonum Math" pitchFamily="2"/>
                </a:defRPr>
              </a:pPr>
              <a:r>
                <a:rPr lang="en-GB" sz="1800" b="0" i="0" u="none" strike="noStrike" kern="1200" cap="none">
                  <a:ln>
                    <a:noFill/>
                  </a:ln>
                  <a:latin typeface="TeX Gyre Bonum Math" pitchFamily="18"/>
                  <a:ea typeface="Noto Sans CJK SC" pitchFamily="2"/>
                  <a:cs typeface="Lohit Devanagari" pitchFamily="2"/>
                </a:rPr>
                <a:t>1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16245A6-CCAC-4B44-859E-3BD9B478F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 l="37281" t="5264" r="48712" b="76162"/>
            <a:stretch>
              <a:fillRect/>
            </a:stretch>
          </p:blipFill>
          <p:spPr>
            <a:xfrm>
              <a:off x="1649365" y="2446573"/>
              <a:ext cx="467294" cy="6568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6124FF2-70CD-411B-A645-0A0ED0FC06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 l="37281" t="5264" r="48712" b="76162"/>
            <a:stretch>
              <a:fillRect/>
            </a:stretch>
          </p:blipFill>
          <p:spPr>
            <a:xfrm>
              <a:off x="2077686" y="3296580"/>
              <a:ext cx="467294" cy="6568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25887E12-2BE6-485E-AC56-621B89F07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/>
              <a:alphaModFix/>
            </a:blip>
            <a:srcRect/>
            <a:stretch>
              <a:fillRect/>
            </a:stretch>
          </p:blipFill>
          <p:spPr>
            <a:xfrm>
              <a:off x="3631565" y="2487142"/>
              <a:ext cx="862487" cy="6548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2BCF3156-E1CE-47A8-A430-ED0254E80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 l="37281" t="5264" r="48712" b="76162"/>
            <a:stretch>
              <a:fillRect/>
            </a:stretch>
          </p:blipFill>
          <p:spPr>
            <a:xfrm>
              <a:off x="3169728" y="2485211"/>
              <a:ext cx="467294" cy="6568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5319D7-40FA-4A46-8CFD-31B7428EA85B}"/>
                </a:ext>
              </a:extLst>
            </p:cNvPr>
            <p:cNvSpPr/>
            <p:nvPr/>
          </p:nvSpPr>
          <p:spPr>
            <a:xfrm>
              <a:off x="1376160" y="4301132"/>
              <a:ext cx="1792787" cy="61818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FFF200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C28C7CF-F99A-426F-8224-15CE45DFD1B8}"/>
                </a:ext>
              </a:extLst>
            </p:cNvPr>
            <p:cNvSpPr/>
            <p:nvPr/>
          </p:nvSpPr>
          <p:spPr>
            <a:xfrm rot="5394600">
              <a:off x="2275169" y="2483417"/>
              <a:ext cx="734096" cy="50587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FFF200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F36586B-5581-4E52-8A97-196FF7B2DECD}"/>
                </a:ext>
              </a:extLst>
            </p:cNvPr>
            <p:cNvSpPr/>
            <p:nvPr/>
          </p:nvSpPr>
          <p:spPr>
            <a:xfrm>
              <a:off x="4026759" y="2099231"/>
              <a:ext cx="389737" cy="38636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0">
              <a:noFill/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>
                  <a:latin typeface="TeX Gyre Bonum Math" pitchFamily="2"/>
                </a:defRPr>
              </a:pPr>
              <a:r>
                <a:rPr lang="en-GB" sz="1800" b="0" i="0" u="none" strike="noStrike" kern="1200" cap="none" dirty="0">
                  <a:ln>
                    <a:noFill/>
                  </a:ln>
                  <a:latin typeface="TeX Gyre Bonum Math" pitchFamily="18"/>
                  <a:ea typeface="Noto Sans CJK SC" pitchFamily="2"/>
                  <a:cs typeface="Lohit Devanagari" pitchFamily="2"/>
                </a:rPr>
                <a:t>2</a:t>
              </a: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CDA7A39-61F0-47BE-87C1-904746E4187D}"/>
                </a:ext>
              </a:extLst>
            </p:cNvPr>
            <p:cNvSpPr/>
            <p:nvPr/>
          </p:nvSpPr>
          <p:spPr>
            <a:xfrm>
              <a:off x="1999737" y="2523847"/>
              <a:ext cx="467684" cy="154546"/>
            </a:xfrm>
            <a:custGeom>
              <a:avLst>
                <a:gd name="f0" fmla="val 162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0 21600"/>
                <a:gd name="f10" fmla="pin 0 f1 10800"/>
                <a:gd name="f11" fmla="val f10"/>
                <a:gd name="f12" fmla="val f9"/>
                <a:gd name="f13" fmla="+- 21600 0 f10"/>
                <a:gd name="f14" fmla="*/ f9 f7 1"/>
                <a:gd name="f15" fmla="*/ f10 f8 1"/>
                <a:gd name="f16" fmla="*/ 0 f7 1"/>
                <a:gd name="f17" fmla="+- 21600 0 f12"/>
                <a:gd name="f18" fmla="*/ f13 f8 1"/>
                <a:gd name="f19" fmla="*/ f11 f8 1"/>
                <a:gd name="f20" fmla="*/ f17 f11 1"/>
                <a:gd name="f21" fmla="*/ f20 1 10800"/>
                <a:gd name="f22" fmla="+- f12 f21 0"/>
                <a:gd name="f23" fmla="*/ f22 f7 1"/>
              </a:gdLst>
              <a:ahLst>
                <a:ahXY gdRefX="f0" minX="f4" maxX="f5" gdRefY="f1" minY="f4" maxY="f6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23" b="f18"/>
              <a:pathLst>
                <a:path w="21600" h="21600">
                  <a:moveTo>
                    <a:pt x="f4" y="f11"/>
                  </a:moveTo>
                  <a:lnTo>
                    <a:pt x="f12" y="f11"/>
                  </a:lnTo>
                  <a:lnTo>
                    <a:pt x="f12" y="f4"/>
                  </a:lnTo>
                  <a:lnTo>
                    <a:pt x="f5" y="f6"/>
                  </a:lnTo>
                  <a:lnTo>
                    <a:pt x="f12" y="f5"/>
                  </a:lnTo>
                  <a:lnTo>
                    <a:pt x="f12" y="f13"/>
                  </a:lnTo>
                  <a:lnTo>
                    <a:pt x="f4" y="f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>
                  <a:latin typeface="TeX Gyre Bonum Math" pitchFamily="2"/>
                </a:defRPr>
              </a:pPr>
              <a:endParaRPr lang="en-GB" sz="1800" b="0" i="0" u="none" strike="noStrike" kern="1200" cap="none">
                <a:ln>
                  <a:noFill/>
                </a:ln>
                <a:latin typeface="TeX Gyre Bonum Math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17C0C91-4412-426A-9686-4B2C0E96112F}"/>
                </a:ext>
              </a:extLst>
            </p:cNvPr>
            <p:cNvSpPr/>
            <p:nvPr/>
          </p:nvSpPr>
          <p:spPr>
            <a:xfrm>
              <a:off x="1299382" y="2370460"/>
              <a:ext cx="389737" cy="38636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0">
              <a:noFill/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>
                  <a:latin typeface="TeX Gyre Bonum Math" pitchFamily="2"/>
                </a:defRPr>
              </a:pPr>
              <a:r>
                <a:rPr lang="en-GB" sz="1800" b="0" i="0" u="none" strike="noStrike" kern="1200" cap="none" dirty="0">
                  <a:ln>
                    <a:noFill/>
                  </a:ln>
                  <a:latin typeface="TeX Gyre Bonum Math" pitchFamily="18"/>
                  <a:ea typeface="Noto Sans CJK SC" pitchFamily="2"/>
                  <a:cs typeface="Lohit Devanagari" pitchFamily="2"/>
                </a:rPr>
                <a:t>2a</a:t>
              </a: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D697BE2-4762-4918-8C77-78CCCE39A960}"/>
                </a:ext>
              </a:extLst>
            </p:cNvPr>
            <p:cNvSpPr/>
            <p:nvPr/>
          </p:nvSpPr>
          <p:spPr>
            <a:xfrm>
              <a:off x="206950" y="4919318"/>
              <a:ext cx="389737" cy="38636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0">
              <a:noFill/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>
                  <a:latin typeface="TeX Gyre Bonum Math" pitchFamily="2"/>
                </a:defRPr>
              </a:pPr>
              <a:r>
                <a:rPr lang="en-GB" sz="1800" b="0" i="0" u="none" strike="noStrike" kern="1200" cap="none" dirty="0">
                  <a:ln>
                    <a:noFill/>
                  </a:ln>
                  <a:solidFill>
                    <a:srgbClr val="FFFFFF"/>
                  </a:solidFill>
                  <a:latin typeface="TeX Gyre Bonum Math" pitchFamily="18"/>
                  <a:ea typeface="Noto Sans CJK SC" pitchFamily="2"/>
                  <a:cs typeface="Lohit Devanagari" pitchFamily="2"/>
                </a:rPr>
                <a:t>3</a:t>
              </a: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6C7B4D9-7CA7-4719-A3E0-3F9CB02FB098}"/>
                </a:ext>
              </a:extLst>
            </p:cNvPr>
            <p:cNvSpPr/>
            <p:nvPr/>
          </p:nvSpPr>
          <p:spPr>
            <a:xfrm>
              <a:off x="1768235" y="4419360"/>
              <a:ext cx="389737" cy="38636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>
                  <a:latin typeface="TeX Gyre Bonum Math" pitchFamily="2"/>
                </a:defRPr>
              </a:pPr>
              <a:r>
                <a:rPr lang="en-GB" sz="1800" b="0" i="0" u="none" strike="noStrike" kern="1200" cap="none" dirty="0">
                  <a:ln>
                    <a:noFill/>
                  </a:ln>
                  <a:solidFill>
                    <a:srgbClr val="FFFFFF"/>
                  </a:solidFill>
                  <a:latin typeface="TeX Gyre Bonum Math" pitchFamily="18"/>
                  <a:ea typeface="Noto Sans CJK SC" pitchFamily="2"/>
                  <a:cs typeface="Lohit Devanagari" pitchFamily="2"/>
                </a:rPr>
                <a:t>3a</a:t>
              </a: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1DE8C02-2972-446B-9F98-4DC8B81685A4}"/>
                </a:ext>
              </a:extLst>
            </p:cNvPr>
            <p:cNvSpPr/>
            <p:nvPr/>
          </p:nvSpPr>
          <p:spPr>
            <a:xfrm>
              <a:off x="2467422" y="4417041"/>
              <a:ext cx="389737" cy="38636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>
                  <a:latin typeface="TeX Gyre Bonum Math" pitchFamily="2"/>
                </a:defRPr>
              </a:pPr>
              <a:r>
                <a:rPr lang="en-GB" sz="1800" b="0" i="0" u="none" strike="noStrike" kern="1200" cap="none" dirty="0">
                  <a:ln>
                    <a:noFill/>
                  </a:ln>
                  <a:solidFill>
                    <a:srgbClr val="FFFFFF"/>
                  </a:solidFill>
                  <a:latin typeface="TeX Gyre Bonum Math" pitchFamily="18"/>
                  <a:ea typeface="Noto Sans CJK SC" pitchFamily="2"/>
                  <a:cs typeface="Lohit Devanagari" pitchFamily="2"/>
                </a:rPr>
                <a:t>3c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6E6B9306-9650-46DB-8D54-BD423B04C0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 l="37281" t="5264" r="48712" b="76162"/>
            <a:stretch>
              <a:fillRect/>
            </a:stretch>
          </p:blipFill>
          <p:spPr>
            <a:xfrm>
              <a:off x="519129" y="3296580"/>
              <a:ext cx="467294" cy="6568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76ACBF2-2232-41D9-A7EF-857BE7521B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 l="13941" t="27090" r="72047" b="55437"/>
            <a:stretch>
              <a:fillRect/>
            </a:stretch>
          </p:blipFill>
          <p:spPr>
            <a:xfrm>
              <a:off x="2857159" y="5074251"/>
              <a:ext cx="467294" cy="617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BBAFFDA-4FB7-4095-965D-1B61264E0DB7}"/>
                </a:ext>
              </a:extLst>
            </p:cNvPr>
            <p:cNvSpPr/>
            <p:nvPr/>
          </p:nvSpPr>
          <p:spPr>
            <a:xfrm rot="1559400">
              <a:off x="891027" y="4050881"/>
              <a:ext cx="1018382" cy="154546"/>
            </a:xfrm>
            <a:custGeom>
              <a:avLst>
                <a:gd name="f0" fmla="val 162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0 21600"/>
                <a:gd name="f10" fmla="pin 0 f1 10800"/>
                <a:gd name="f11" fmla="val f10"/>
                <a:gd name="f12" fmla="val f9"/>
                <a:gd name="f13" fmla="+- 21600 0 f10"/>
                <a:gd name="f14" fmla="*/ f9 f7 1"/>
                <a:gd name="f15" fmla="*/ f10 f8 1"/>
                <a:gd name="f16" fmla="*/ 0 f7 1"/>
                <a:gd name="f17" fmla="+- 21600 0 f12"/>
                <a:gd name="f18" fmla="*/ f13 f8 1"/>
                <a:gd name="f19" fmla="*/ f11 f8 1"/>
                <a:gd name="f20" fmla="*/ f17 f11 1"/>
                <a:gd name="f21" fmla="*/ f20 1 10800"/>
                <a:gd name="f22" fmla="+- f12 f21 0"/>
                <a:gd name="f23" fmla="*/ f22 f7 1"/>
              </a:gdLst>
              <a:ahLst>
                <a:ahXY gdRefX="f0" minX="f4" maxX="f5" gdRefY="f1" minY="f4" maxY="f6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23" b="f18"/>
              <a:pathLst>
                <a:path w="21600" h="21600">
                  <a:moveTo>
                    <a:pt x="f4" y="f11"/>
                  </a:moveTo>
                  <a:lnTo>
                    <a:pt x="f12" y="f11"/>
                  </a:lnTo>
                  <a:lnTo>
                    <a:pt x="f12" y="f4"/>
                  </a:lnTo>
                  <a:lnTo>
                    <a:pt x="f5" y="f6"/>
                  </a:lnTo>
                  <a:lnTo>
                    <a:pt x="f12" y="f5"/>
                  </a:lnTo>
                  <a:lnTo>
                    <a:pt x="f12" y="f13"/>
                  </a:lnTo>
                  <a:lnTo>
                    <a:pt x="f4" y="f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703DCC4-819C-4DED-AC26-E79A648B2623}"/>
                </a:ext>
              </a:extLst>
            </p:cNvPr>
            <p:cNvSpPr/>
            <p:nvPr/>
          </p:nvSpPr>
          <p:spPr>
            <a:xfrm rot="12941711">
              <a:off x="2160203" y="5007135"/>
              <a:ext cx="844169" cy="154546"/>
            </a:xfrm>
            <a:custGeom>
              <a:avLst>
                <a:gd name="f0" fmla="val 162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0 21600"/>
                <a:gd name="f10" fmla="pin 0 f1 10800"/>
                <a:gd name="f11" fmla="val f10"/>
                <a:gd name="f12" fmla="val f9"/>
                <a:gd name="f13" fmla="+- 21600 0 f10"/>
                <a:gd name="f14" fmla="*/ f9 f7 1"/>
                <a:gd name="f15" fmla="*/ f10 f8 1"/>
                <a:gd name="f16" fmla="*/ 0 f7 1"/>
                <a:gd name="f17" fmla="+- 21600 0 f12"/>
                <a:gd name="f18" fmla="*/ f13 f8 1"/>
                <a:gd name="f19" fmla="*/ f11 f8 1"/>
                <a:gd name="f20" fmla="*/ f17 f11 1"/>
                <a:gd name="f21" fmla="*/ f20 1 10800"/>
                <a:gd name="f22" fmla="+- f12 f21 0"/>
                <a:gd name="f23" fmla="*/ f22 f7 1"/>
              </a:gdLst>
              <a:ahLst>
                <a:ahXY gdRefX="f0" minX="f4" maxX="f5" gdRefY="f1" minY="f4" maxY="f6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23" b="f18"/>
              <a:pathLst>
                <a:path w="21600" h="21600">
                  <a:moveTo>
                    <a:pt x="f4" y="f11"/>
                  </a:moveTo>
                  <a:lnTo>
                    <a:pt x="f12" y="f11"/>
                  </a:lnTo>
                  <a:lnTo>
                    <a:pt x="f12" y="f4"/>
                  </a:lnTo>
                  <a:lnTo>
                    <a:pt x="f5" y="f6"/>
                  </a:lnTo>
                  <a:lnTo>
                    <a:pt x="f12" y="f5"/>
                  </a:lnTo>
                  <a:lnTo>
                    <a:pt x="f12" y="f13"/>
                  </a:lnTo>
                  <a:lnTo>
                    <a:pt x="f4" y="f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3C9D02FD-B38F-4540-9008-6481B5E18D0E}"/>
                </a:ext>
              </a:extLst>
            </p:cNvPr>
            <p:cNvSpPr/>
            <p:nvPr/>
          </p:nvSpPr>
          <p:spPr>
            <a:xfrm>
              <a:off x="1142318" y="3760219"/>
              <a:ext cx="389737" cy="38636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>
                  <a:latin typeface="TeX Gyre Bonum Math" pitchFamily="2"/>
                </a:defRPr>
              </a:pPr>
              <a:r>
                <a:rPr lang="en-GB" sz="1800" b="0" i="0" u="none" strike="noStrike" kern="1200" cap="none" dirty="0">
                  <a:ln>
                    <a:noFill/>
                  </a:ln>
                  <a:solidFill>
                    <a:srgbClr val="FFFFFF"/>
                  </a:solidFill>
                  <a:latin typeface="TeX Gyre Bonum Math" pitchFamily="18"/>
                  <a:ea typeface="Noto Sans CJK SC" pitchFamily="2"/>
                  <a:cs typeface="Lohit Devanagari" pitchFamily="2"/>
                </a:rPr>
                <a:t>3b</a:t>
              </a: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3D9B0EF5-52F1-4091-A980-1504DE3D3755}"/>
                </a:ext>
              </a:extLst>
            </p:cNvPr>
            <p:cNvSpPr/>
            <p:nvPr/>
          </p:nvSpPr>
          <p:spPr>
            <a:xfrm rot="16183800" flipV="1">
              <a:off x="2823755" y="1595893"/>
              <a:ext cx="1662919" cy="155895"/>
            </a:xfrm>
            <a:custGeom>
              <a:avLst>
                <a:gd name="f0" fmla="val 162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0 21600"/>
                <a:gd name="f10" fmla="pin 0 f1 10800"/>
                <a:gd name="f11" fmla="val f10"/>
                <a:gd name="f12" fmla="val f9"/>
                <a:gd name="f13" fmla="+- 21600 0 f10"/>
                <a:gd name="f14" fmla="*/ f9 f7 1"/>
                <a:gd name="f15" fmla="*/ f10 f8 1"/>
                <a:gd name="f16" fmla="*/ 0 f7 1"/>
                <a:gd name="f17" fmla="+- 21600 0 f12"/>
                <a:gd name="f18" fmla="*/ f13 f8 1"/>
                <a:gd name="f19" fmla="*/ f11 f8 1"/>
                <a:gd name="f20" fmla="*/ f17 f11 1"/>
                <a:gd name="f21" fmla="*/ f20 1 10800"/>
                <a:gd name="f22" fmla="+- f12 f21 0"/>
                <a:gd name="f23" fmla="*/ f22 f7 1"/>
              </a:gdLst>
              <a:ahLst>
                <a:ahXY gdRefX="f0" minX="f4" maxX="f5" gdRefY="f1" minY="f4" maxY="f6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23" b="f18"/>
              <a:pathLst>
                <a:path w="21600" h="21600">
                  <a:moveTo>
                    <a:pt x="f4" y="f11"/>
                  </a:moveTo>
                  <a:lnTo>
                    <a:pt x="f12" y="f11"/>
                  </a:lnTo>
                  <a:lnTo>
                    <a:pt x="f12" y="f4"/>
                  </a:lnTo>
                  <a:lnTo>
                    <a:pt x="f5" y="f6"/>
                  </a:lnTo>
                  <a:lnTo>
                    <a:pt x="f12" y="f5"/>
                  </a:lnTo>
                  <a:lnTo>
                    <a:pt x="f12" y="f13"/>
                  </a:lnTo>
                  <a:lnTo>
                    <a:pt x="f4" y="f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1DF524A5-0E78-4A9F-8B50-C4ADDE5241ED}"/>
                </a:ext>
              </a:extLst>
            </p:cNvPr>
            <p:cNvSpPr/>
            <p:nvPr/>
          </p:nvSpPr>
          <p:spPr>
            <a:xfrm rot="10756800">
              <a:off x="2853469" y="2552652"/>
              <a:ext cx="467684" cy="154546"/>
            </a:xfrm>
            <a:custGeom>
              <a:avLst>
                <a:gd name="f0" fmla="val 162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0 21600"/>
                <a:gd name="f10" fmla="pin 0 f1 10800"/>
                <a:gd name="f11" fmla="val f10"/>
                <a:gd name="f12" fmla="val f9"/>
                <a:gd name="f13" fmla="+- 21600 0 f10"/>
                <a:gd name="f14" fmla="*/ f9 f7 1"/>
                <a:gd name="f15" fmla="*/ f10 f8 1"/>
                <a:gd name="f16" fmla="*/ 0 f7 1"/>
                <a:gd name="f17" fmla="+- 21600 0 f12"/>
                <a:gd name="f18" fmla="*/ f13 f8 1"/>
                <a:gd name="f19" fmla="*/ f11 f8 1"/>
                <a:gd name="f20" fmla="*/ f17 f11 1"/>
                <a:gd name="f21" fmla="*/ f20 1 10800"/>
                <a:gd name="f22" fmla="+- f12 f21 0"/>
                <a:gd name="f23" fmla="*/ f22 f7 1"/>
              </a:gdLst>
              <a:ahLst>
                <a:ahXY gdRefX="f0" minX="f4" maxX="f5" gdRefY="f1" minY="f4" maxY="f6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23" b="f18"/>
              <a:pathLst>
                <a:path w="21600" h="21600">
                  <a:moveTo>
                    <a:pt x="f4" y="f11"/>
                  </a:moveTo>
                  <a:lnTo>
                    <a:pt x="f12" y="f11"/>
                  </a:lnTo>
                  <a:lnTo>
                    <a:pt x="f12" y="f4"/>
                  </a:lnTo>
                  <a:lnTo>
                    <a:pt x="f5" y="f6"/>
                  </a:lnTo>
                  <a:lnTo>
                    <a:pt x="f12" y="f5"/>
                  </a:lnTo>
                  <a:lnTo>
                    <a:pt x="f12" y="f13"/>
                  </a:lnTo>
                  <a:lnTo>
                    <a:pt x="f4" y="f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FD20CBF-B9F9-400A-9797-5F55DF7F5EE7}"/>
                </a:ext>
              </a:extLst>
            </p:cNvPr>
            <p:cNvSpPr/>
            <p:nvPr/>
          </p:nvSpPr>
          <p:spPr>
            <a:xfrm rot="18991200" flipV="1">
              <a:off x="2339430" y="3389862"/>
              <a:ext cx="1033580" cy="154546"/>
            </a:xfrm>
            <a:custGeom>
              <a:avLst>
                <a:gd name="f0" fmla="val 162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0 21600"/>
                <a:gd name="f10" fmla="pin 0 f1 10800"/>
                <a:gd name="f11" fmla="val f10"/>
                <a:gd name="f12" fmla="val f9"/>
                <a:gd name="f13" fmla="+- 21600 0 f10"/>
                <a:gd name="f14" fmla="*/ f9 f7 1"/>
                <a:gd name="f15" fmla="*/ f10 f8 1"/>
                <a:gd name="f16" fmla="*/ 0 f7 1"/>
                <a:gd name="f17" fmla="+- 21600 0 f12"/>
                <a:gd name="f18" fmla="*/ f13 f8 1"/>
                <a:gd name="f19" fmla="*/ f11 f8 1"/>
                <a:gd name="f20" fmla="*/ f17 f11 1"/>
                <a:gd name="f21" fmla="*/ f20 1 10800"/>
                <a:gd name="f22" fmla="+- f12 f21 0"/>
                <a:gd name="f23" fmla="*/ f22 f7 1"/>
              </a:gdLst>
              <a:ahLst>
                <a:ahXY gdRefX="f0" minX="f4" maxX="f5" gdRefY="f1" minY="f4" maxY="f6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23" b="f18"/>
              <a:pathLst>
                <a:path w="21600" h="21600">
                  <a:moveTo>
                    <a:pt x="f4" y="f11"/>
                  </a:moveTo>
                  <a:lnTo>
                    <a:pt x="f12" y="f11"/>
                  </a:lnTo>
                  <a:lnTo>
                    <a:pt x="f12" y="f4"/>
                  </a:lnTo>
                  <a:lnTo>
                    <a:pt x="f5" y="f6"/>
                  </a:lnTo>
                  <a:lnTo>
                    <a:pt x="f12" y="f5"/>
                  </a:lnTo>
                  <a:lnTo>
                    <a:pt x="f12" y="f13"/>
                  </a:lnTo>
                  <a:lnTo>
                    <a:pt x="f4" y="f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E6AD99C9-B64E-4D07-9A54-2E0EA6868B62}"/>
                </a:ext>
              </a:extLst>
            </p:cNvPr>
            <p:cNvSpPr/>
            <p:nvPr/>
          </p:nvSpPr>
          <p:spPr>
            <a:xfrm>
              <a:off x="2663070" y="3374626"/>
              <a:ext cx="389737" cy="38636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0">
              <a:noFill/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>
                  <a:latin typeface="TeX Gyre Bonum Math" pitchFamily="2"/>
                </a:defRPr>
              </a:pPr>
              <a:r>
                <a:rPr lang="en-GB" sz="1800" b="0" i="0" u="none" strike="noStrike" kern="1200" cap="none" dirty="0">
                  <a:ln>
                    <a:noFill/>
                  </a:ln>
                  <a:latin typeface="TeX Gyre Bonum Math" pitchFamily="18"/>
                  <a:ea typeface="Noto Sans CJK SC" pitchFamily="2"/>
                  <a:cs typeface="Lohit Devanagari" pitchFamily="2"/>
                </a:rPr>
                <a:t>2b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6B78FCA-0762-4F6F-9F29-5FA3D1C2BD1D}"/>
                </a:ext>
              </a:extLst>
            </p:cNvPr>
            <p:cNvSpPr txBox="1"/>
            <p:nvPr/>
          </p:nvSpPr>
          <p:spPr>
            <a:xfrm>
              <a:off x="1999737" y="3290784"/>
              <a:ext cx="341020" cy="314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5000" rIns="90000" bIns="45000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GB" sz="1600" b="0" i="0" u="none" strike="noStrike" kern="1200" cap="none">
                  <a:ln>
                    <a:noFill/>
                  </a:ln>
                  <a:latin typeface="TeX Gyre Bonum Math" pitchFamily="18"/>
                  <a:ea typeface="Noto Sans CJK SC" pitchFamily="2"/>
                  <a:cs typeface="Lohit Devanagari" pitchFamily="2"/>
                </a:rPr>
                <a:t>!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80F3CEF-0982-4A07-9843-AFD9472BCB7D}"/>
                </a:ext>
              </a:extLst>
            </p:cNvPr>
            <p:cNvSpPr txBox="1"/>
            <p:nvPr/>
          </p:nvSpPr>
          <p:spPr>
            <a:xfrm>
              <a:off x="3130364" y="2441165"/>
              <a:ext cx="341020" cy="314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5000" rIns="90000" bIns="45000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GB" sz="1600" b="0" i="0" u="none" strike="noStrike" kern="1200" cap="none">
                  <a:ln>
                    <a:noFill/>
                  </a:ln>
                  <a:latin typeface="TeX Gyre Bonum Math" pitchFamily="18"/>
                  <a:ea typeface="Noto Sans CJK SC" pitchFamily="2"/>
                  <a:cs typeface="Lohit Devanagari" pitchFamily="2"/>
                </a:rPr>
                <a:t>!</a:t>
              </a: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4A04914-1939-47C1-A284-DFFDAAE3CB68}"/>
                </a:ext>
              </a:extLst>
            </p:cNvPr>
            <p:cNvSpPr/>
            <p:nvPr/>
          </p:nvSpPr>
          <p:spPr>
            <a:xfrm rot="6000">
              <a:off x="1986743" y="2450548"/>
              <a:ext cx="129393" cy="150683"/>
            </a:xfrm>
            <a:custGeom>
              <a:avLst>
                <a:gd name="f0" fmla="val 7395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0"/>
                <a:gd name="f7" fmla="val 21600"/>
                <a:gd name="f8" fmla="*/ 21600 21600 1"/>
                <a:gd name="f9" fmla="*/ 7500 7500 1"/>
                <a:gd name="f10" fmla="val 18900"/>
                <a:gd name="f11" fmla="val -2147483647"/>
                <a:gd name="f12" fmla="val 2147483647"/>
                <a:gd name="f13" fmla="val 5080"/>
                <a:gd name="f14" fmla="val 10800"/>
                <a:gd name="f15" fmla="val 16520"/>
                <a:gd name="f16" fmla="val 9740"/>
                <a:gd name="f17" fmla="val 16730"/>
                <a:gd name="f18" fmla="val 4870"/>
                <a:gd name="f19" fmla="+- 0 0 0"/>
                <a:gd name="f20" fmla="*/ f4 1 21600"/>
                <a:gd name="f21" fmla="*/ f5 1 21600"/>
                <a:gd name="f22" fmla="pin 0 f0 18900"/>
                <a:gd name="f23" fmla="*/ f19 f1 1"/>
                <a:gd name="f24" fmla="val f22"/>
                <a:gd name="f25" fmla="+- 21600 0 f22"/>
                <a:gd name="f26" fmla="*/ f22 1794 1"/>
                <a:gd name="f27" fmla="*/ f22 f20 1"/>
                <a:gd name="f28" fmla="*/ 10800 f21 1"/>
                <a:gd name="f29" fmla="*/ 21600 f20 1"/>
                <a:gd name="f30" fmla="*/ 0 f21 1"/>
                <a:gd name="f31" fmla="*/ f23 1 f3"/>
                <a:gd name="f32" fmla="*/ 0 f20 1"/>
                <a:gd name="f33" fmla="*/ 21600 f21 1"/>
                <a:gd name="f34" fmla="*/ f25 1 2"/>
                <a:gd name="f35" fmla="*/ f26 1 10000"/>
                <a:gd name="f36" fmla="*/ f25 f25 1"/>
                <a:gd name="f37" fmla="*/ f25 f20 1"/>
                <a:gd name="f38" fmla="+- f31 0 f2"/>
                <a:gd name="f39" fmla="*/ f24 f20 1"/>
                <a:gd name="f40" fmla="+- f34 f22 0"/>
                <a:gd name="f41" fmla="+- 21600 0 f35"/>
                <a:gd name="f42" fmla="*/ f36 1 f8"/>
                <a:gd name="f43" fmla="+- 1 0 f42"/>
                <a:gd name="f44" fmla="*/ f9 f43 1"/>
                <a:gd name="f45" fmla="sqrt f44"/>
                <a:gd name="f46" fmla="+- 10800 0 f45"/>
                <a:gd name="f47" fmla="+- 10800 f45 0"/>
                <a:gd name="f48" fmla="*/ f47 f21 1"/>
                <a:gd name="f49" fmla="*/ f46 f21 1"/>
              </a:gdLst>
              <a:ahLst>
                <a:ahXY gdRefX="f0" minX="f6" maxX="f10">
                  <a:pos x="f27" y="f28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8">
                  <a:pos x="f29" y="f30"/>
                </a:cxn>
                <a:cxn ang="f38">
                  <a:pos x="f32" y="f28"/>
                </a:cxn>
                <a:cxn ang="f38">
                  <a:pos x="f29" y="f33"/>
                </a:cxn>
                <a:cxn ang="f38">
                  <a:pos x="f39" y="f28"/>
                </a:cxn>
              </a:cxnLst>
              <a:rect l="f37" t="f49" r="f29" b="f48"/>
              <a:pathLst>
                <a:path w="21600" h="21600">
                  <a:moveTo>
                    <a:pt x="f7" y="f6"/>
                  </a:moveTo>
                  <a:cubicBezTo>
                    <a:pt x="f40" y="f35"/>
                    <a:pt x="f24" y="f13"/>
                    <a:pt x="f24" y="f14"/>
                  </a:cubicBezTo>
                  <a:cubicBezTo>
                    <a:pt x="f24" y="f15"/>
                    <a:pt x="f40" y="f41"/>
                    <a:pt x="f7" y="f7"/>
                  </a:cubicBezTo>
                  <a:cubicBezTo>
                    <a:pt x="f16" y="f7"/>
                    <a:pt x="f6" y="f17"/>
                    <a:pt x="f6" y="f14"/>
                  </a:cubicBezTo>
                  <a:cubicBezTo>
                    <a:pt x="f6" y="f18"/>
                    <a:pt x="f16" y="f6"/>
                    <a:pt x="f7" y="f6"/>
                  </a:cubicBezTo>
                  <a:close/>
                </a:path>
              </a:pathLst>
            </a:custGeom>
            <a:solidFill>
              <a:srgbClr val="FC1301"/>
            </a:solidFill>
            <a:ln>
              <a:noFill/>
              <a:prstDash val="solid"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964F48F6-2CFC-4D6A-B5F5-5F8B4580D47C}"/>
                </a:ext>
              </a:extLst>
            </p:cNvPr>
            <p:cNvSpPr/>
            <p:nvPr/>
          </p:nvSpPr>
          <p:spPr>
            <a:xfrm>
              <a:off x="3788135" y="961238"/>
              <a:ext cx="389737" cy="38636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0">
              <a:noFill/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>
                  <a:latin typeface="TeX Gyre Bonum Math" pitchFamily="2"/>
                </a:defRPr>
              </a:pPr>
              <a:r>
                <a:rPr lang="en-GB" sz="1800" b="0" i="0" u="none" strike="noStrike" kern="1200" cap="none" dirty="0">
                  <a:ln>
                    <a:noFill/>
                  </a:ln>
                  <a:solidFill>
                    <a:srgbClr val="FFFFFF"/>
                  </a:solidFill>
                  <a:latin typeface="TeX Gyre Bonum Math" pitchFamily="18"/>
                  <a:ea typeface="Noto Sans CJK SC" pitchFamily="2"/>
                  <a:cs typeface="Lohit Devanagari" pitchFamily="2"/>
                </a:rPr>
                <a:t>4</a:t>
              </a:r>
            </a:p>
          </p:txBody>
        </p:sp>
      </p:grpSp>
      <p:graphicFrame>
        <p:nvGraphicFramePr>
          <p:cNvPr id="105" name="Table 104">
            <a:extLst>
              <a:ext uri="{FF2B5EF4-FFF2-40B4-BE49-F238E27FC236}">
                <a16:creationId xmlns:a16="http://schemas.microsoft.com/office/drawing/2014/main" id="{0CBF7EB2-FB39-499F-A9E2-142AACAC0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319822"/>
              </p:ext>
            </p:extLst>
          </p:nvPr>
        </p:nvGraphicFramePr>
        <p:xfrm>
          <a:off x="4743066" y="216795"/>
          <a:ext cx="7287009" cy="654442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186622">
                  <a:extLst>
                    <a:ext uri="{9D8B030D-6E8A-4147-A177-3AD203B41FA5}">
                      <a16:colId xmlns:a16="http://schemas.microsoft.com/office/drawing/2014/main" val="458690852"/>
                    </a:ext>
                  </a:extLst>
                </a:gridCol>
                <a:gridCol w="3100387">
                  <a:extLst>
                    <a:ext uri="{9D8B030D-6E8A-4147-A177-3AD203B41FA5}">
                      <a16:colId xmlns:a16="http://schemas.microsoft.com/office/drawing/2014/main" val="2586380066"/>
                    </a:ext>
                  </a:extLst>
                </a:gridCol>
              </a:tblGrid>
              <a:tr h="400420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GB" sz="2000" dirty="0">
                          <a:solidFill>
                            <a:schemeClr val="bg1"/>
                          </a:solidFill>
                          <a:effectLst/>
                        </a:rPr>
                        <a:t>Intervention/Description</a:t>
                      </a:r>
                      <a:endParaRPr lang="en-GB" sz="20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GB" sz="2000" dirty="0">
                          <a:solidFill>
                            <a:schemeClr val="bg1"/>
                          </a:solidFill>
                          <a:effectLst/>
                        </a:rPr>
                        <a:t>Levels/Effect</a:t>
                      </a:r>
                      <a:endParaRPr lang="en-GB" sz="20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40943"/>
                  </a:ext>
                </a:extLst>
              </a:tr>
              <a:tr h="420954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600" b="1" dirty="0">
                          <a:effectLst/>
                        </a:rPr>
                        <a:t>Self-distancing</a:t>
                      </a:r>
                      <a:r>
                        <a:rPr lang="en-GB" sz="1600" b="1" dirty="0">
                          <a:effectLst/>
                          <a:latin typeface="Calibri" panose="020F0502020204030204" pitchFamily="34" charset="0"/>
                        </a:rPr>
                        <a:t>: </a:t>
                      </a:r>
                      <a:r>
                        <a:rPr lang="en-GB" sz="1400" dirty="0">
                          <a:effectLst/>
                        </a:rPr>
                        <a:t>reduction of mean number of contacts per day per individual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20%, 50%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43777"/>
                  </a:ext>
                </a:extLst>
              </a:tr>
              <a:tr h="460989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600" b="1" dirty="0">
                          <a:effectLst/>
                        </a:rPr>
                        <a:t>Self-isolation</a:t>
                      </a:r>
                      <a:endParaRPr lang="en-GB" sz="1600" b="1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82880" fontAlgn="ctr"/>
                      <a:r>
                        <a:rPr lang="en-GB" sz="1400" dirty="0">
                          <a:effectLst/>
                        </a:rPr>
                        <a:t>Isolation of symptomatic (</a:t>
                      </a:r>
                      <a:r>
                        <a:rPr lang="en-GB" sz="1400" b="1" dirty="0">
                          <a:effectLst/>
                        </a:rPr>
                        <a:t>!</a:t>
                      </a:r>
                      <a:r>
                        <a:rPr lang="en-GB" sz="1400" dirty="0">
                          <a:effectLst/>
                        </a:rPr>
                        <a:t>) people in individual tents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Number of available tents: 10, 20, 50, 100, 250, 500, 1000, 2000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053756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marL="0" fontAlgn="ctr"/>
                      <a:r>
                        <a:rPr lang="en-GB" sz="1400" dirty="0">
                          <a:effectLst/>
                        </a:rPr>
                        <a:t>Number of carers (    )</a:t>
                      </a: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: nu</a:t>
                      </a:r>
                      <a:r>
                        <a:rPr lang="en-GB" sz="1400" dirty="0">
                          <a:effectLst/>
                        </a:rPr>
                        <a:t>mber of healthy people that will take care of self-isolated people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1 per tent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934087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marL="0" fontAlgn="ctr"/>
                      <a:r>
                        <a:rPr lang="en-GB" sz="1400" dirty="0">
                          <a:effectLst/>
                        </a:rPr>
                        <a:t>Self-isolation delay: time from symptom onset to self-isolation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12h, 24h, 48h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564538"/>
                  </a:ext>
                </a:extLst>
              </a:tr>
              <a:tr h="1036984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600" b="1" dirty="0">
                          <a:effectLst/>
                        </a:rPr>
                        <a:t>Safety zone</a:t>
                      </a:r>
                      <a:endParaRPr lang="en-GB" sz="1600" b="1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82880" fontAlgn="ctr"/>
                      <a:r>
                        <a:rPr lang="en-GB" sz="1400" dirty="0">
                          <a:effectLst/>
                        </a:rPr>
                        <a:t>Designated area for vulnerable population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Older adults only, </a:t>
                      </a:r>
                    </a:p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Older adults + adults with comorbidities, Older adults + adults with comorbidities + healthy adults and kids (up to 20%, 25%, or 30% of the population)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19398"/>
                  </a:ext>
                </a:extLst>
              </a:tr>
              <a:tr h="694944">
                <a:tc>
                  <a:txBody>
                    <a:bodyPr/>
                    <a:lstStyle/>
                    <a:p>
                      <a:pPr marL="0" fontAlgn="ctr"/>
                      <a:r>
                        <a:rPr lang="en-GB" sz="1400" dirty="0">
                          <a:effectLst/>
                        </a:rPr>
                        <a:t>Number of contacts people in the safety zone can have with people from the exposed zone (contacts always happen in the buffering zone)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2 or 10 contacts per week per individual residing in the safety zone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155445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marL="0" fontAlgn="ctr"/>
                      <a:r>
                        <a:rPr lang="en-GB" sz="1400" dirty="0">
                          <a:effectLst/>
                        </a:rPr>
                        <a:t>Health checks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1440"/>
                      <a:r>
                        <a:rPr lang="en-GB" sz="1400" dirty="0">
                          <a:effectLst/>
                        </a:rPr>
                        <a:t>Exclude symptomatic (</a:t>
                      </a:r>
                      <a:r>
                        <a:rPr lang="en-GB" sz="1400" b="1" dirty="0">
                          <a:effectLst/>
                        </a:rPr>
                        <a:t>!</a:t>
                      </a:r>
                      <a:r>
                        <a:rPr lang="en-GB" sz="1400" dirty="0">
                          <a:effectLst/>
                        </a:rPr>
                        <a:t>) people from meeting with people from the safety zone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877308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marL="0" fontAlgn="ctr"/>
                      <a:r>
                        <a:rPr lang="en-GB" sz="1400" dirty="0">
                          <a:effectLst/>
                        </a:rPr>
                        <a:t>Lockdown of safety zone if one case is detected in the exposed zone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Reduces value of 3a by 50%, or 90%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424126"/>
                  </a:ext>
                </a:extLst>
              </a:tr>
              <a:tr h="626297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600" b="1" dirty="0">
                          <a:effectLst/>
                        </a:rPr>
                        <a:t>Evacuation of severely symptomatic</a:t>
                      </a:r>
                      <a:endParaRPr lang="en-GB" sz="16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/>
                      <a:r>
                        <a:rPr lang="en-GB" sz="1400" dirty="0">
                          <a:effectLst/>
                        </a:rPr>
                        <a:t>Evacuated individuals cannot infect other people from the camp, but they do not receive healthcare</a:t>
                      </a:r>
                      <a:endParaRPr lang="en-US" dirty="0"/>
                    </a:p>
                  </a:txBody>
                  <a:tcPr marL="9525" marR="9525" marT="9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038901"/>
                  </a:ext>
                </a:extLst>
              </a:tr>
              <a:tr h="420954">
                <a:tc>
                  <a:txBody>
                    <a:bodyPr/>
                    <a:lstStyle/>
                    <a:p>
                      <a:pPr marL="91440" indent="0" fontAlgn="ctr">
                        <a:buSzPct val="250000"/>
                        <a:buFontTx/>
                        <a:buNone/>
                      </a:pPr>
                      <a:r>
                        <a:rPr lang="en-GB" sz="1600" b="1" dirty="0">
                          <a:effectLst/>
                        </a:rPr>
                        <a:t>Buffer zones</a:t>
                      </a:r>
                      <a:endParaRPr lang="en-GB" sz="1600" b="1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82880" fontAlgn="ctr"/>
                      <a:r>
                        <a:rPr lang="en-GB" sz="1400" dirty="0">
                          <a:effectLst/>
                        </a:rPr>
                        <a:t>Open space, 2m distancing, use of face cover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00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Reduces probability of infection by 80%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88397"/>
                  </a:ext>
                </a:extLst>
              </a:tr>
            </a:tbl>
          </a:graphicData>
        </a:graphic>
      </p:graphicFrame>
      <p:sp>
        <p:nvSpPr>
          <p:cNvPr id="90" name="TextBox 89">
            <a:extLst>
              <a:ext uri="{FF2B5EF4-FFF2-40B4-BE49-F238E27FC236}">
                <a16:creationId xmlns:a16="http://schemas.microsoft.com/office/drawing/2014/main" id="{52BD2678-2170-4CB6-A83A-463F056FA0FC}"/>
              </a:ext>
            </a:extLst>
          </p:cNvPr>
          <p:cNvSpPr txBox="1"/>
          <p:nvPr/>
        </p:nvSpPr>
        <p:spPr>
          <a:xfrm>
            <a:off x="4397448" y="5588071"/>
            <a:ext cx="33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0629441-0CE7-43F9-9EBE-661A817452B6}"/>
              </a:ext>
            </a:extLst>
          </p:cNvPr>
          <p:cNvSpPr/>
          <p:nvPr/>
        </p:nvSpPr>
        <p:spPr>
          <a:xfrm rot="5394600">
            <a:off x="4334757" y="6193377"/>
            <a:ext cx="453579" cy="33091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2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116A232E-E2C7-4E26-A57D-1AEC73DCEE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717" y="1682117"/>
            <a:ext cx="131452" cy="17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291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DB1A564-B73D-40DC-A912-282C50E41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921130"/>
              </p:ext>
            </p:extLst>
          </p:nvPr>
        </p:nvGraphicFramePr>
        <p:xfrm>
          <a:off x="4720346" y="240061"/>
          <a:ext cx="7376092" cy="638897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973828">
                  <a:extLst>
                    <a:ext uri="{9D8B030D-6E8A-4147-A177-3AD203B41FA5}">
                      <a16:colId xmlns:a16="http://schemas.microsoft.com/office/drawing/2014/main" val="458690852"/>
                    </a:ext>
                  </a:extLst>
                </a:gridCol>
                <a:gridCol w="3402264">
                  <a:extLst>
                    <a:ext uri="{9D8B030D-6E8A-4147-A177-3AD203B41FA5}">
                      <a16:colId xmlns:a16="http://schemas.microsoft.com/office/drawing/2014/main" val="2586380066"/>
                    </a:ext>
                  </a:extLst>
                </a:gridCol>
              </a:tblGrid>
              <a:tr h="400420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GB" sz="2000" dirty="0">
                          <a:solidFill>
                            <a:sysClr val="windowText" lastClr="000000"/>
                          </a:solidFill>
                          <a:effectLst/>
                        </a:rPr>
                        <a:t>Intervention/Description</a:t>
                      </a:r>
                      <a:endParaRPr lang="en-GB" sz="2000" b="1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4CD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GB" sz="2000" dirty="0">
                          <a:solidFill>
                            <a:sysClr val="windowText" lastClr="000000"/>
                          </a:solidFill>
                          <a:effectLst/>
                        </a:rPr>
                        <a:t>Levels/Effect</a:t>
                      </a:r>
                      <a:endParaRPr lang="en-GB" sz="2000" b="1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40943"/>
                  </a:ext>
                </a:extLst>
              </a:tr>
              <a:tr h="420954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600" b="1" dirty="0">
                          <a:effectLst/>
                        </a:rPr>
                        <a:t>Self-distancing</a:t>
                      </a:r>
                      <a:r>
                        <a:rPr lang="en-GB" sz="1600" b="1" dirty="0">
                          <a:effectLst/>
                          <a:latin typeface="Calibri" panose="020F0502020204030204" pitchFamily="34" charset="0"/>
                        </a:rPr>
                        <a:t>: </a:t>
                      </a:r>
                      <a:r>
                        <a:rPr lang="en-GB" sz="1400" dirty="0">
                          <a:effectLst/>
                        </a:rPr>
                        <a:t>reduction of mean number of contacts per day per individual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20%, 50%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43777"/>
                  </a:ext>
                </a:extLst>
              </a:tr>
              <a:tr h="460989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600" b="1" dirty="0">
                          <a:effectLst/>
                        </a:rPr>
                        <a:t>Self-isolation</a:t>
                      </a:r>
                      <a:endParaRPr lang="en-GB" sz="1600" b="1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82880" fontAlgn="ctr"/>
                      <a:r>
                        <a:rPr lang="en-GB" sz="1400" dirty="0">
                          <a:effectLst/>
                        </a:rPr>
                        <a:t>Isolation of symptomatic people in individual tents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Number of available tents: 10, 20, 50, 100, 250, 500, 1000, 2000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053756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marL="0" fontAlgn="ctr"/>
                      <a:r>
                        <a:rPr lang="en-GB" sz="1400" dirty="0">
                          <a:effectLst/>
                        </a:rPr>
                        <a:t>Number of carers</a:t>
                      </a: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: nu</a:t>
                      </a:r>
                      <a:r>
                        <a:rPr lang="en-GB" sz="1400" dirty="0">
                          <a:effectLst/>
                        </a:rPr>
                        <a:t>mber of healthy people that will take care of self-isolated people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1 per tent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934087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marL="0" fontAlgn="ctr"/>
                      <a:r>
                        <a:rPr lang="en-GB" sz="1400" dirty="0">
                          <a:effectLst/>
                        </a:rPr>
                        <a:t>Self-isolation delay: time from symptom onset to self-isolation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12h, 24h, 48h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564538"/>
                  </a:ext>
                </a:extLst>
              </a:tr>
              <a:tr h="1036984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600" b="1" dirty="0">
                          <a:effectLst/>
                        </a:rPr>
                        <a:t>Safety zone</a:t>
                      </a:r>
                      <a:endParaRPr lang="en-GB" sz="1600" b="1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82880" fontAlgn="ctr"/>
                      <a:r>
                        <a:rPr lang="en-GB" sz="1400" dirty="0">
                          <a:effectLst/>
                        </a:rPr>
                        <a:t>Designated area for vulnerable population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7CF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Older adults only, </a:t>
                      </a:r>
                    </a:p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Older adults + adults with comorbidities, Older adults + adults with comorbidities + healthy adults and kids, up to 20%, 25%, or 30% of the population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7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19398"/>
                  </a:ext>
                </a:extLst>
              </a:tr>
              <a:tr h="694944">
                <a:tc>
                  <a:txBody>
                    <a:bodyPr/>
                    <a:lstStyle/>
                    <a:p>
                      <a:pPr marL="0" fontAlgn="ctr"/>
                      <a:r>
                        <a:rPr lang="en-GB" sz="1400" dirty="0">
                          <a:effectLst/>
                        </a:rPr>
                        <a:t>Number of contacts people in the safety zone can have with people from the exposed zone (contacts always happen in the buffering zone)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7CF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2 or 10 contacts per week per individual residing in the safety zone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7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155445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marL="0" fontAlgn="ctr"/>
                      <a:r>
                        <a:rPr lang="en-GB" sz="1400" dirty="0">
                          <a:effectLst/>
                        </a:rPr>
                        <a:t>Health checks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7CF"/>
                    </a:solidFill>
                  </a:tcPr>
                </a:tc>
                <a:tc>
                  <a:txBody>
                    <a:bodyPr/>
                    <a:lstStyle/>
                    <a:p>
                      <a:pPr marL="91440"/>
                      <a:r>
                        <a:rPr lang="en-GB" sz="1400" dirty="0">
                          <a:effectLst/>
                        </a:rPr>
                        <a:t>Exclude symptomatic people from meeting with people from the safety zone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7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877308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marL="0" fontAlgn="ctr"/>
                      <a:r>
                        <a:rPr lang="en-GB" sz="1400" dirty="0">
                          <a:effectLst/>
                        </a:rPr>
                        <a:t>Lockdown of safety zone if one case is detected in the exposed zone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7CF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Reduces value of 3a by 50%, or 90%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7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424126"/>
                  </a:ext>
                </a:extLst>
              </a:tr>
              <a:tr h="626297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600" b="1" dirty="0">
                          <a:effectLst/>
                        </a:rPr>
                        <a:t>Evacuation of severely symptomatic</a:t>
                      </a:r>
                      <a:endParaRPr lang="en-GB" sz="16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/>
                      <a:r>
                        <a:rPr lang="en-GB" sz="1400" dirty="0">
                          <a:effectLst/>
                        </a:rPr>
                        <a:t>Evacuated individuals cannot infect other people from the camp, but they do not receive healthcare</a:t>
                      </a:r>
                      <a:endParaRPr lang="en-US" dirty="0"/>
                    </a:p>
                  </a:txBody>
                  <a:tcPr marL="9525" marR="9525" marT="9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5038901"/>
                  </a:ext>
                </a:extLst>
              </a:tr>
              <a:tr h="420954">
                <a:tc>
                  <a:txBody>
                    <a:bodyPr/>
                    <a:lstStyle/>
                    <a:p>
                      <a:pPr marL="91440" indent="0" fontAlgn="ctr">
                        <a:buSzPct val="250000"/>
                        <a:buFontTx/>
                        <a:buNone/>
                      </a:pPr>
                      <a:r>
                        <a:rPr lang="en-GB" sz="1600" b="1" dirty="0">
                          <a:effectLst/>
                        </a:rPr>
                        <a:t>Buffer zones</a:t>
                      </a:r>
                      <a:endParaRPr lang="en-GB" sz="1600" b="1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82880" fontAlgn="ctr"/>
                      <a:r>
                        <a:rPr lang="en-GB" sz="1400" dirty="0">
                          <a:effectLst/>
                        </a:rPr>
                        <a:t>Open space, 2m distancing, use of face cover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CC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Reduces probability of infection by 80%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88397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D045A054-A374-470C-B52E-911C28FD74CE}"/>
              </a:ext>
            </a:extLst>
          </p:cNvPr>
          <p:cNvGrpSpPr/>
          <p:nvPr/>
        </p:nvGrpSpPr>
        <p:grpSpPr>
          <a:xfrm>
            <a:off x="0" y="301299"/>
            <a:ext cx="4748644" cy="6556701"/>
            <a:chOff x="0" y="301299"/>
            <a:chExt cx="4748644" cy="655670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6D6ED01-93C1-485A-8FAC-2AC17C0E9130}"/>
                </a:ext>
              </a:extLst>
            </p:cNvPr>
            <p:cNvSpPr/>
            <p:nvPr/>
          </p:nvSpPr>
          <p:spPr>
            <a:xfrm>
              <a:off x="4337164" y="5589857"/>
              <a:ext cx="365760" cy="365760"/>
            </a:xfrm>
            <a:prstGeom prst="ellipse">
              <a:avLst/>
            </a:prstGeom>
            <a:solidFill>
              <a:srgbClr val="C6C4CD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C6A2750-A54A-496F-A0D5-9546714E06AF}"/>
                </a:ext>
              </a:extLst>
            </p:cNvPr>
            <p:cNvSpPr txBox="1"/>
            <p:nvPr/>
          </p:nvSpPr>
          <p:spPr>
            <a:xfrm>
              <a:off x="4354586" y="5588071"/>
              <a:ext cx="330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BE" dirty="0"/>
                <a:t>4</a:t>
              </a:r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C6BE17B-1F84-47E6-BC70-9C43C6C8A2EE}"/>
                </a:ext>
              </a:extLst>
            </p:cNvPr>
            <p:cNvSpPr/>
            <p:nvPr/>
          </p:nvSpPr>
          <p:spPr>
            <a:xfrm>
              <a:off x="4337164" y="4996134"/>
              <a:ext cx="365760" cy="365760"/>
            </a:xfrm>
            <a:prstGeom prst="ellipse">
              <a:avLst/>
            </a:prstGeom>
            <a:solidFill>
              <a:srgbClr val="C6C4CD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9472397-568E-4738-B01F-1233A24311C9}"/>
                </a:ext>
              </a:extLst>
            </p:cNvPr>
            <p:cNvSpPr txBox="1"/>
            <p:nvPr/>
          </p:nvSpPr>
          <p:spPr>
            <a:xfrm>
              <a:off x="4291444" y="499434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BE" dirty="0"/>
                <a:t>3c</a:t>
              </a:r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75A3495-9B04-4983-9898-0D8C2C060441}"/>
                </a:ext>
              </a:extLst>
            </p:cNvPr>
            <p:cNvSpPr/>
            <p:nvPr/>
          </p:nvSpPr>
          <p:spPr>
            <a:xfrm>
              <a:off x="4337164" y="4493470"/>
              <a:ext cx="365760" cy="365760"/>
            </a:xfrm>
            <a:prstGeom prst="ellipse">
              <a:avLst/>
            </a:prstGeom>
            <a:solidFill>
              <a:srgbClr val="C6C4CD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2A70285-FB23-4A75-BDC5-F0B05C74925C}"/>
                </a:ext>
              </a:extLst>
            </p:cNvPr>
            <p:cNvSpPr txBox="1"/>
            <p:nvPr/>
          </p:nvSpPr>
          <p:spPr>
            <a:xfrm>
              <a:off x="4291444" y="4491684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BE" dirty="0"/>
                <a:t>3b</a:t>
              </a:r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918A201-0083-421C-AE09-38C90738DF32}"/>
                </a:ext>
              </a:extLst>
            </p:cNvPr>
            <p:cNvSpPr/>
            <p:nvPr/>
          </p:nvSpPr>
          <p:spPr>
            <a:xfrm>
              <a:off x="4337164" y="3915816"/>
              <a:ext cx="365760" cy="365760"/>
            </a:xfrm>
            <a:prstGeom prst="ellipse">
              <a:avLst/>
            </a:prstGeom>
            <a:solidFill>
              <a:srgbClr val="C6C4CD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59E8250-8DE8-4BA1-A228-EE0C01FAA49A}"/>
                </a:ext>
              </a:extLst>
            </p:cNvPr>
            <p:cNvSpPr txBox="1"/>
            <p:nvPr/>
          </p:nvSpPr>
          <p:spPr>
            <a:xfrm>
              <a:off x="4291444" y="391403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BE" dirty="0"/>
                <a:t>3a</a:t>
              </a:r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3D6807F-BB47-4216-89AC-EF183237938D}"/>
                </a:ext>
              </a:extLst>
            </p:cNvPr>
            <p:cNvSpPr/>
            <p:nvPr/>
          </p:nvSpPr>
          <p:spPr>
            <a:xfrm>
              <a:off x="4337164" y="2144168"/>
              <a:ext cx="365760" cy="365760"/>
            </a:xfrm>
            <a:prstGeom prst="ellipse">
              <a:avLst/>
            </a:prstGeom>
            <a:solidFill>
              <a:srgbClr val="C6C4CD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90B8C87-E52C-4B71-8684-F41666E604E3}"/>
                </a:ext>
              </a:extLst>
            </p:cNvPr>
            <p:cNvSpPr txBox="1"/>
            <p:nvPr/>
          </p:nvSpPr>
          <p:spPr>
            <a:xfrm>
              <a:off x="4291444" y="2142382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BE" dirty="0"/>
                <a:t>2b</a:t>
              </a:r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0625C67-A58D-445C-932D-1867BB7ACAEF}"/>
                </a:ext>
              </a:extLst>
            </p:cNvPr>
            <p:cNvSpPr/>
            <p:nvPr/>
          </p:nvSpPr>
          <p:spPr>
            <a:xfrm>
              <a:off x="4337164" y="1657647"/>
              <a:ext cx="365760" cy="365760"/>
            </a:xfrm>
            <a:prstGeom prst="ellipse">
              <a:avLst/>
            </a:prstGeom>
            <a:solidFill>
              <a:srgbClr val="C6C4CD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ECE5211-EC76-468F-A413-A00168CCEC56}"/>
                </a:ext>
              </a:extLst>
            </p:cNvPr>
            <p:cNvSpPr txBox="1"/>
            <p:nvPr/>
          </p:nvSpPr>
          <p:spPr>
            <a:xfrm>
              <a:off x="4291444" y="1655861"/>
              <a:ext cx="457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BE" dirty="0"/>
                <a:t>2a</a:t>
              </a:r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D3E1946-0673-4AD9-893E-62B5F21752E1}"/>
                </a:ext>
              </a:extLst>
            </p:cNvPr>
            <p:cNvSpPr/>
            <p:nvPr/>
          </p:nvSpPr>
          <p:spPr>
            <a:xfrm>
              <a:off x="4337164" y="1165925"/>
              <a:ext cx="365760" cy="365760"/>
            </a:xfrm>
            <a:prstGeom prst="ellipse">
              <a:avLst/>
            </a:prstGeom>
            <a:solidFill>
              <a:srgbClr val="C6C4CD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74E539-3407-45F1-BF2E-F0CA15D22358}"/>
                </a:ext>
              </a:extLst>
            </p:cNvPr>
            <p:cNvSpPr txBox="1"/>
            <p:nvPr/>
          </p:nvSpPr>
          <p:spPr>
            <a:xfrm>
              <a:off x="4354586" y="1164139"/>
              <a:ext cx="330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BE" dirty="0"/>
                <a:t>2</a:t>
              </a:r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E3D7CAC-5186-40F4-8F56-E0E07E3B8C3C}"/>
                </a:ext>
              </a:extLst>
            </p:cNvPr>
            <p:cNvSpPr/>
            <p:nvPr/>
          </p:nvSpPr>
          <p:spPr>
            <a:xfrm>
              <a:off x="4337164" y="685451"/>
              <a:ext cx="365760" cy="365760"/>
            </a:xfrm>
            <a:prstGeom prst="ellipse">
              <a:avLst/>
            </a:prstGeom>
            <a:solidFill>
              <a:srgbClr val="C6C4CD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A0EB136-5477-4706-9C86-F8AA0F35707D}"/>
                </a:ext>
              </a:extLst>
            </p:cNvPr>
            <p:cNvSpPr txBox="1"/>
            <p:nvPr/>
          </p:nvSpPr>
          <p:spPr>
            <a:xfrm>
              <a:off x="4354586" y="683665"/>
              <a:ext cx="3309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BE" dirty="0"/>
                <a:t>1</a:t>
              </a:r>
              <a:endParaRPr lang="en-US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01AE326-1697-4AF9-BC81-4E52D194AC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973" t="17349" r="65312" b="6146"/>
            <a:stretch/>
          </p:blipFill>
          <p:spPr>
            <a:xfrm>
              <a:off x="0" y="301299"/>
              <a:ext cx="4222637" cy="6556701"/>
            </a:xfrm>
            <a:prstGeom prst="rect">
              <a:avLst/>
            </a:prstGeom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CC20B3E-3E12-41A0-A2A9-EFEAE6C87C72}"/>
                </a:ext>
              </a:extLst>
            </p:cNvPr>
            <p:cNvGrpSpPr/>
            <p:nvPr/>
          </p:nvGrpSpPr>
          <p:grpSpPr>
            <a:xfrm>
              <a:off x="4337164" y="2932869"/>
              <a:ext cx="365760" cy="369332"/>
              <a:chOff x="4337164" y="2932869"/>
              <a:chExt cx="365760" cy="369332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BE794A7-815D-4C5A-AE06-B538ECD44BDF}"/>
                  </a:ext>
                </a:extLst>
              </p:cNvPr>
              <p:cNvSpPr/>
              <p:nvPr/>
            </p:nvSpPr>
            <p:spPr>
              <a:xfrm>
                <a:off x="4337164" y="2934655"/>
                <a:ext cx="365760" cy="365760"/>
              </a:xfrm>
              <a:prstGeom prst="ellipse">
                <a:avLst/>
              </a:prstGeom>
              <a:solidFill>
                <a:srgbClr val="98CDC6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BC37B78-1CC7-4BD0-A6D4-02B44A431731}"/>
                  </a:ext>
                </a:extLst>
              </p:cNvPr>
              <p:cNvSpPr txBox="1"/>
              <p:nvPr/>
            </p:nvSpPr>
            <p:spPr>
              <a:xfrm>
                <a:off x="4354586" y="2932869"/>
                <a:ext cx="3309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BE" dirty="0"/>
                  <a:t>3</a:t>
                </a:r>
                <a:endParaRPr lang="en-US" dirty="0"/>
              </a:p>
            </p:txBody>
          </p:sp>
        </p:grp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CA02ABF7-38A7-4B92-863F-F7494CD614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370" t="66112" r="81175" b="26636"/>
            <a:stretch/>
          </p:blipFill>
          <p:spPr>
            <a:xfrm>
              <a:off x="4337164" y="6232963"/>
              <a:ext cx="365760" cy="3349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1866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1757</TotalTime>
  <Words>1239</Words>
  <Application>Microsoft Office PowerPoint</Application>
  <PresentationFormat>Widescreen</PresentationFormat>
  <Paragraphs>179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Bookman Old Style</vt:lpstr>
      <vt:lpstr>Calibri</vt:lpstr>
      <vt:lpstr>Calibri Light</vt:lpstr>
      <vt:lpstr>Liberation Sans</vt:lpstr>
      <vt:lpstr>TeX Gyre Bonum Math</vt:lpstr>
      <vt:lpstr>Walbaum Display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Lara</dc:creator>
  <cp:lastModifiedBy>Jennifer VILLERS</cp:lastModifiedBy>
  <cp:revision>69</cp:revision>
  <cp:lastPrinted>2020-08-24T10:31:29Z</cp:lastPrinted>
  <dcterms:created xsi:type="dcterms:W3CDTF">2020-08-19T13:44:28Z</dcterms:created>
  <dcterms:modified xsi:type="dcterms:W3CDTF">2020-08-24T15:36:40Z</dcterms:modified>
</cp:coreProperties>
</file>