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5E5"/>
    <a:srgbClr val="FDEB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DAD75E-AE6B-4E3B-B14E-2322A38A73FC}" v="3" dt="2021-02-10T14:40:20.9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4" d="100"/>
          <a:sy n="64" d="100"/>
        </p:scale>
        <p:origin x="70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nnifer VILLERS" userId="65a7a5d3d170944a" providerId="LiveId" clId="{B3DAD75E-AE6B-4E3B-B14E-2322A38A73FC}"/>
    <pc:docChg chg="custSel modSld">
      <pc:chgData name="Jennifer VILLERS" userId="65a7a5d3d170944a" providerId="LiveId" clId="{B3DAD75E-AE6B-4E3B-B14E-2322A38A73FC}" dt="2021-02-10T14:40:56.025" v="44" actId="1076"/>
      <pc:docMkLst>
        <pc:docMk/>
      </pc:docMkLst>
      <pc:sldChg chg="addSp delSp modSp mod">
        <pc:chgData name="Jennifer VILLERS" userId="65a7a5d3d170944a" providerId="LiveId" clId="{B3DAD75E-AE6B-4E3B-B14E-2322A38A73FC}" dt="2021-02-10T14:40:56.025" v="44" actId="1076"/>
        <pc:sldMkLst>
          <pc:docMk/>
          <pc:sldMk cId="1008696322" sldId="256"/>
        </pc:sldMkLst>
        <pc:graphicFrameChg chg="modGraphic">
          <ac:chgData name="Jennifer VILLERS" userId="65a7a5d3d170944a" providerId="LiveId" clId="{B3DAD75E-AE6B-4E3B-B14E-2322A38A73FC}" dt="2021-02-10T14:04:22.951" v="27" actId="20577"/>
          <ac:graphicFrameMkLst>
            <pc:docMk/>
            <pc:sldMk cId="1008696322" sldId="256"/>
            <ac:graphicFrameMk id="4" creationId="{71E66012-E2A9-430F-977B-120A897CED47}"/>
          </ac:graphicFrameMkLst>
        </pc:graphicFrameChg>
        <pc:picChg chg="add del mod">
          <ac:chgData name="Jennifer VILLERS" userId="65a7a5d3d170944a" providerId="LiveId" clId="{B3DAD75E-AE6B-4E3B-B14E-2322A38A73FC}" dt="2021-02-10T14:40:20.355" v="35" actId="478"/>
          <ac:picMkLst>
            <pc:docMk/>
            <pc:sldMk cId="1008696322" sldId="256"/>
            <ac:picMk id="3" creationId="{73353537-100B-4FFC-BAFB-170E0C28C2FB}"/>
          </ac:picMkLst>
        </pc:picChg>
        <pc:picChg chg="add mod">
          <ac:chgData name="Jennifer VILLERS" userId="65a7a5d3d170944a" providerId="LiveId" clId="{B3DAD75E-AE6B-4E3B-B14E-2322A38A73FC}" dt="2021-02-10T14:40:56.025" v="44" actId="1076"/>
          <ac:picMkLst>
            <pc:docMk/>
            <pc:sldMk cId="1008696322" sldId="256"/>
            <ac:picMk id="5" creationId="{F0CBDD36-E60D-4D73-A94F-F926299D39C4}"/>
          </ac:picMkLst>
        </pc:picChg>
        <pc:picChg chg="del">
          <ac:chgData name="Jennifer VILLERS" userId="65a7a5d3d170944a" providerId="LiveId" clId="{B3DAD75E-AE6B-4E3B-B14E-2322A38A73FC}" dt="2021-02-10T14:34:43.905" v="28" actId="478"/>
          <ac:picMkLst>
            <pc:docMk/>
            <pc:sldMk cId="1008696322" sldId="256"/>
            <ac:picMk id="6" creationId="{BC41CE3F-A4E9-4A5E-B29B-2AEEA7A229A5}"/>
          </ac:picMkLst>
        </pc:picChg>
        <pc:picChg chg="add mod">
          <ac:chgData name="Jennifer VILLERS" userId="65a7a5d3d170944a" providerId="LiveId" clId="{B3DAD75E-AE6B-4E3B-B14E-2322A38A73FC}" dt="2021-02-10T14:00:31.952" v="10" actId="1037"/>
          <ac:picMkLst>
            <pc:docMk/>
            <pc:sldMk cId="1008696322" sldId="256"/>
            <ac:picMk id="12" creationId="{D6A82002-5A26-4D77-8191-117C92A9C04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FE655-CAE9-49F7-AA72-D1FB540F3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4FD9B6-5804-411F-A05B-60268A031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E382E-E867-49B1-A32A-F14EDC4B5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590D-37E9-450D-ADB8-27C93F6EE851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6A5D2-ED99-45DD-A678-60659629D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10659-B297-4EC6-B0B7-C347F7B82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A707-47C7-41E9-91A8-484DAD78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3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2D9CC-2A71-41D8-B6BE-19F1D8E8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467AE4-A6D6-4D5B-A5BD-425A31751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54FAE-6E53-4CD5-A785-696706FD7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590D-37E9-450D-ADB8-27C93F6EE851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76793-7172-42F3-B8EF-6A62F0CD7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5B524-5025-490C-9EB9-1EDF2C2EE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A707-47C7-41E9-91A8-484DAD78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30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41EE39-1AFB-4034-BEE7-8A8FAA043A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806A43-FCAD-4E2D-B1EC-92E4776CD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FFDE3-57F8-423B-B064-3E9AFC3AC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590D-37E9-450D-ADB8-27C93F6EE851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6D006-E1E9-4F62-A45A-E8C9E597C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46C9-99ED-4461-A266-ECB758698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A707-47C7-41E9-91A8-484DAD78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0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07705-ED5E-4389-B115-D18A2072B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20AE2-603D-4564-8C38-949268784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A17B3-91FC-45A4-89EB-710EDE892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590D-37E9-450D-ADB8-27C93F6EE851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F8419-C57B-403F-B0ED-0E0078FFF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6563A-57AB-480B-B4C2-81AA9C8F0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A707-47C7-41E9-91A8-484DAD78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10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B73F4-867F-4548-9434-84D1DAB99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6C2DF-3369-46CF-982C-2094B6424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31C05-AF70-46F8-861A-B5CBA5A9B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590D-37E9-450D-ADB8-27C93F6EE851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BD15B-9C74-4220-A4CB-B44B2BA28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F8B6B-78C4-4032-8CEB-E613C793D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A707-47C7-41E9-91A8-484DAD78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5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E5DF3-02C3-4C29-A63D-DD3934AF9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89F68-E32E-474A-8F81-5D2A1D5E73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23AEAC-C58B-4CF4-9C14-A48866F9A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7E834A-330A-435C-93B1-7AB6B34F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590D-37E9-450D-ADB8-27C93F6EE851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28342-ED06-4467-AB31-664DDF83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4248B-D5FF-49AC-8D1D-B0CEED93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A707-47C7-41E9-91A8-484DAD78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5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BEDD2-6D54-4D3D-A961-40B00699D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D65CF-01EE-4251-9CE4-9B9AE6405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8FBCA-51F0-48AD-A4C2-3E00C984D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FA7017-484F-4ACB-AF38-01FB61E0AE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A6244D-4D37-4502-BD42-87FAA82718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FFCA2C-8F7E-4EEC-AB7F-EF2BB2F18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590D-37E9-450D-ADB8-27C93F6EE851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9ADCF-32D5-474C-9024-BBBAE09DD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C5B423-6D3F-4C98-AC02-CECC266DB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A707-47C7-41E9-91A8-484DAD78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85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BA5D0-7AE7-4880-B8C8-89A2D7A91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88A00-88D0-41C6-B476-0EB936EE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590D-37E9-450D-ADB8-27C93F6EE851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3BEBD8-A3CE-4C14-AD6E-8194085DB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206CFC-FBCD-4014-9442-160A6E4D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A707-47C7-41E9-91A8-484DAD78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9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79A737-2B9D-47DD-8416-8ED0F885C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590D-37E9-450D-ADB8-27C93F6EE851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515EB3-806D-43A6-B28D-1907AFA33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CF0410-02E4-44BC-80C3-0530D62D6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A707-47C7-41E9-91A8-484DAD78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5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5249A-A810-4274-A69B-F4CB4A4D6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C0FD2-CBC0-4DE7-B686-715853177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8DEE25-11F4-42A9-9A5D-2B2413354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52F3A-F599-4CE9-B6D4-DDC9D3843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590D-37E9-450D-ADB8-27C93F6EE851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0466D-0CDA-4E43-B430-2BC1124C0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37C84-49CE-4DB6-8295-7DEF0EAC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A707-47C7-41E9-91A8-484DAD78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95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A5D56-0530-466C-A1DE-54DC396B8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EB3CFB-F809-4F5A-9B3E-02B7196660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D7D62-AC32-4F8B-A16C-38B9D2834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362AE-4E79-4977-B762-CBF3EC3AF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590D-37E9-450D-ADB8-27C93F6EE851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E6C204-8019-45C1-BA51-B1B377B81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5E089-E4DA-47C1-A11E-4FC701A72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A707-47C7-41E9-91A8-484DAD78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20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A34B7A-4D66-4C72-BE3D-C05C2C359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7F93F-19DD-402D-8005-64777FC49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D6ABA-F957-4FE6-A82A-2B88F214DE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C590D-37E9-450D-ADB8-27C93F6EE851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52053-0E70-485F-9FDC-1FF74C31C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5896E-3FE3-4869-9206-45E7380B7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7A707-47C7-41E9-91A8-484DAD78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1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1E66012-E2A9-430F-977B-120A897CE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599178"/>
              </p:ext>
            </p:extLst>
          </p:nvPr>
        </p:nvGraphicFramePr>
        <p:xfrm>
          <a:off x="4720346" y="240061"/>
          <a:ext cx="7376092" cy="638897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973828">
                  <a:extLst>
                    <a:ext uri="{9D8B030D-6E8A-4147-A177-3AD203B41FA5}">
                      <a16:colId xmlns:a16="http://schemas.microsoft.com/office/drawing/2014/main" val="458690852"/>
                    </a:ext>
                  </a:extLst>
                </a:gridCol>
                <a:gridCol w="3402264">
                  <a:extLst>
                    <a:ext uri="{9D8B030D-6E8A-4147-A177-3AD203B41FA5}">
                      <a16:colId xmlns:a16="http://schemas.microsoft.com/office/drawing/2014/main" val="2586380066"/>
                    </a:ext>
                  </a:extLst>
                </a:gridCol>
              </a:tblGrid>
              <a:tr h="400420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GB" sz="2000" dirty="0">
                          <a:solidFill>
                            <a:schemeClr val="bg1"/>
                          </a:solidFill>
                          <a:effectLst/>
                        </a:rPr>
                        <a:t>Intervention/Description</a:t>
                      </a:r>
                      <a:endParaRPr lang="en-GB" sz="20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GB" sz="2000" dirty="0">
                          <a:solidFill>
                            <a:schemeClr val="bg1"/>
                          </a:solidFill>
                          <a:effectLst/>
                        </a:rPr>
                        <a:t>Levels/Effect</a:t>
                      </a:r>
                      <a:endParaRPr lang="en-GB" sz="20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40943"/>
                  </a:ext>
                </a:extLst>
              </a:tr>
              <a:tr h="420954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600" b="1" dirty="0">
                          <a:effectLst/>
                        </a:rPr>
                        <a:t>1. Self-distancing</a:t>
                      </a:r>
                      <a:r>
                        <a:rPr lang="en-GB" sz="1600" b="1" dirty="0">
                          <a:effectLst/>
                          <a:latin typeface="Calibri" panose="020F0502020204030204" pitchFamily="34" charset="0"/>
                        </a:rPr>
                        <a:t>: </a:t>
                      </a:r>
                      <a:r>
                        <a:rPr lang="en-GB" sz="1400" dirty="0">
                          <a:effectLst/>
                        </a:rPr>
                        <a:t>reduction of mean number of contacts per day per individual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CC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10%, 20%, 30%, 40%, 50%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43777"/>
                  </a:ext>
                </a:extLst>
              </a:tr>
              <a:tr h="460989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600" b="1" dirty="0">
                          <a:effectLst/>
                        </a:rPr>
                        <a:t>2. Self-isolation</a:t>
                      </a:r>
                      <a:endParaRPr lang="en-GB" sz="1600" b="1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82880" fontAlgn="ctr"/>
                      <a:r>
                        <a:rPr lang="en-GB" sz="1400" dirty="0">
                          <a:effectLst/>
                        </a:rPr>
                        <a:t>Isolation of symptomatic people in individual tents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CC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Number of available tents: 10, 20, 50, 100, 250, 500, 1000, 2000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053756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marL="0" fontAlgn="ctr"/>
                      <a:r>
                        <a:rPr lang="en-GB" sz="1400" b="1" dirty="0">
                          <a:effectLst/>
                        </a:rPr>
                        <a:t>2a.</a:t>
                      </a:r>
                      <a:r>
                        <a:rPr lang="en-GB" sz="1400" dirty="0">
                          <a:effectLst/>
                        </a:rPr>
                        <a:t> Number of carers</a:t>
                      </a: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: nu</a:t>
                      </a:r>
                      <a:r>
                        <a:rPr lang="en-GB" sz="1400" dirty="0">
                          <a:effectLst/>
                        </a:rPr>
                        <a:t>mber of healthy people that will take care of self-isolated people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CC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1 per tent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934087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marL="0" fontAlgn="ctr"/>
                      <a:r>
                        <a:rPr lang="en-GB" sz="1400" b="1" dirty="0">
                          <a:effectLst/>
                        </a:rPr>
                        <a:t>2b.</a:t>
                      </a:r>
                      <a:r>
                        <a:rPr lang="en-GB" sz="1400" dirty="0">
                          <a:effectLst/>
                        </a:rPr>
                        <a:t> Self-isolation delay: time from symptom onset to self-isolation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CC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12h, 24h, 48h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564538"/>
                  </a:ext>
                </a:extLst>
              </a:tr>
              <a:tr h="1036984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600" b="1" dirty="0">
                          <a:effectLst/>
                        </a:rPr>
                        <a:t>3. Safety zone</a:t>
                      </a:r>
                      <a:endParaRPr lang="en-GB" sz="1600" b="1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82880" fontAlgn="ctr"/>
                      <a:r>
                        <a:rPr lang="en-GB" sz="1400" dirty="0">
                          <a:effectLst/>
                        </a:rPr>
                        <a:t>Designated area for vulnerable population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7CF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Older adults only, </a:t>
                      </a:r>
                    </a:p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Older adults + adults with comorbidities, Older adults + adults with comorbidities + healthy adults and kids, up to 20%, 25%, or 30% of the population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7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19398"/>
                  </a:ext>
                </a:extLst>
              </a:tr>
              <a:tr h="694944">
                <a:tc>
                  <a:txBody>
                    <a:bodyPr/>
                    <a:lstStyle/>
                    <a:p>
                      <a:pPr marL="0" fontAlgn="ctr"/>
                      <a:r>
                        <a:rPr lang="en-GB" sz="1400" b="1" dirty="0">
                          <a:effectLst/>
                        </a:rPr>
                        <a:t>3a.</a:t>
                      </a:r>
                      <a:r>
                        <a:rPr lang="en-GB" sz="1400" dirty="0">
                          <a:effectLst/>
                        </a:rPr>
                        <a:t> Number of contacts people in the safety zone can have with people from the exposed zone (contacts always happen in the buffer zone)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7CF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2 or 10 contacts per week per individual residing in the safety zone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7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155445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marL="0" fontAlgn="ctr"/>
                      <a:r>
                        <a:rPr lang="en-GB" sz="1400" b="1" dirty="0">
                          <a:effectLst/>
                        </a:rPr>
                        <a:t>3b.</a:t>
                      </a:r>
                      <a:r>
                        <a:rPr lang="en-GB" sz="1400" dirty="0">
                          <a:effectLst/>
                        </a:rPr>
                        <a:t> Health checks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7CF"/>
                    </a:solidFill>
                  </a:tcPr>
                </a:tc>
                <a:tc>
                  <a:txBody>
                    <a:bodyPr/>
                    <a:lstStyle/>
                    <a:p>
                      <a:pPr marL="91440"/>
                      <a:r>
                        <a:rPr lang="en-GB" sz="1400" dirty="0">
                          <a:effectLst/>
                        </a:rPr>
                        <a:t>Exclude symptomatic people from meeting with people from the safety zone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7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877308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marL="0" fontAlgn="ctr"/>
                      <a:r>
                        <a:rPr lang="en-GB" sz="1400" b="1" dirty="0">
                          <a:effectLst/>
                        </a:rPr>
                        <a:t>3c.</a:t>
                      </a:r>
                      <a:r>
                        <a:rPr lang="en-GB" sz="1400" dirty="0">
                          <a:effectLst/>
                        </a:rPr>
                        <a:t> Lockdown of safety zone if one case is detected in the exposed zone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7CF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Reduces value of 3a by 50%, or 90%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6C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7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424126"/>
                  </a:ext>
                </a:extLst>
              </a:tr>
              <a:tr h="626297"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600" b="1" dirty="0">
                          <a:effectLst/>
                        </a:rPr>
                        <a:t>4. Evacuation of severely symptomatic</a:t>
                      </a:r>
                      <a:endParaRPr lang="en-GB" sz="16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CC"/>
                    </a:solidFill>
                  </a:tcPr>
                </a:tc>
                <a:tc>
                  <a:txBody>
                    <a:bodyPr/>
                    <a:lstStyle/>
                    <a:p>
                      <a:pPr marL="91440"/>
                      <a:r>
                        <a:rPr lang="en-GB" sz="1400" dirty="0">
                          <a:effectLst/>
                        </a:rPr>
                        <a:t>Evacuated individuals cannot infect other people from the camp, but they do not receive healthcare</a:t>
                      </a:r>
                      <a:endParaRPr lang="en-US" dirty="0"/>
                    </a:p>
                  </a:txBody>
                  <a:tcPr marL="9525" marR="9525" marT="9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038901"/>
                  </a:ext>
                </a:extLst>
              </a:tr>
              <a:tr h="420954">
                <a:tc>
                  <a:txBody>
                    <a:bodyPr/>
                    <a:lstStyle/>
                    <a:p>
                      <a:pPr marL="91440" indent="0" fontAlgn="ctr">
                        <a:buSzPct val="250000"/>
                        <a:buFontTx/>
                        <a:buNone/>
                      </a:pPr>
                      <a:r>
                        <a:rPr lang="en-GB" sz="1600" b="1" dirty="0">
                          <a:effectLst/>
                        </a:rPr>
                        <a:t>Buffer zones</a:t>
                      </a:r>
                      <a:endParaRPr lang="en-GB" sz="1600" b="1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82880" fontAlgn="ctr"/>
                      <a:r>
                        <a:rPr lang="en-GB" sz="1400" dirty="0">
                          <a:effectLst/>
                        </a:rPr>
                        <a:t>Open space, 2m distancing, use of face cover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91440" fontAlgn="ctr"/>
                      <a:r>
                        <a:rPr lang="en-GB" sz="1400" dirty="0">
                          <a:effectLst/>
                        </a:rPr>
                        <a:t>Reduces probability of infection by 80%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88397"/>
                  </a:ext>
                </a:extLst>
              </a:tr>
            </a:tbl>
          </a:graphicData>
        </a:graphic>
      </p:graphicFrame>
      <p:pic>
        <p:nvPicPr>
          <p:cNvPr id="12" name="Graphic 11">
            <a:extLst>
              <a:ext uri="{FF2B5EF4-FFF2-40B4-BE49-F238E27FC236}">
                <a16:creationId xmlns:a16="http://schemas.microsoft.com/office/drawing/2014/main" id="{D6A82002-5A26-4D77-8191-117C92A9C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0023" y="6202180"/>
            <a:ext cx="314325" cy="323850"/>
          </a:xfrm>
          <a:prstGeom prst="rect">
            <a:avLst/>
          </a:prstGeom>
        </p:spPr>
      </p:pic>
      <p:pic>
        <p:nvPicPr>
          <p:cNvPr id="5" name="Picture 4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F0CBDD36-E60D-4D73-A94F-F926299D39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31" y="234511"/>
            <a:ext cx="3959668" cy="638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696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261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VILLERS</dc:creator>
  <cp:lastModifiedBy>Jennifer VILLERS</cp:lastModifiedBy>
  <cp:revision>1</cp:revision>
  <dcterms:created xsi:type="dcterms:W3CDTF">2021-02-10T13:50:46Z</dcterms:created>
  <dcterms:modified xsi:type="dcterms:W3CDTF">2021-02-10T14:41:03Z</dcterms:modified>
</cp:coreProperties>
</file>