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2" r:id="rId3"/>
    <p:sldId id="359" r:id="rId4"/>
    <p:sldId id="358" r:id="rId5"/>
    <p:sldId id="361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358"/>
    <a:srgbClr val="F6C344"/>
    <a:srgbClr val="666666"/>
    <a:srgbClr val="8F8FBF"/>
    <a:srgbClr val="1FC1B1"/>
    <a:srgbClr val="F3C35B"/>
    <a:srgbClr val="F8F8F8"/>
    <a:srgbClr val="000000"/>
    <a:srgbClr val="4F81BD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5"/>
    <p:restoredTop sz="94666"/>
  </p:normalViewPr>
  <p:slideViewPr>
    <p:cSldViewPr>
      <p:cViewPr varScale="1">
        <p:scale>
          <a:sx n="85" d="100"/>
          <a:sy n="85" d="100"/>
        </p:scale>
        <p:origin x="756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A66A4-1E7D-456A-8184-DC4C6F8BA548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E7B1-EEFF-4325-B8A5-590AB514C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1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fld id="{9C04C079-7F5F-4255-A626-46765369A4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DEF7-E63B-46B8-8D51-70EAE65685F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0127-A86A-4F76-B694-EBB82CEF34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1" y="283159"/>
            <a:ext cx="4724400" cy="587376"/>
          </a:xfrm>
        </p:spPr>
        <p:txBody>
          <a:bodyPr>
            <a:noAutofit/>
          </a:bodyPr>
          <a:lstStyle/>
          <a:p>
            <a:r>
              <a:rPr lang="en-US" sz="5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Gradient Ascent</a:t>
            </a:r>
            <a:endParaRPr lang="en-US" sz="56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6799" y="2537464"/>
            <a:ext cx="2615970" cy="803130"/>
            <a:chOff x="370807" y="2806555"/>
            <a:chExt cx="2077783" cy="722816"/>
          </a:xfrm>
        </p:grpSpPr>
        <p:sp>
          <p:nvSpPr>
            <p:cNvPr id="14" name="Rectangle 13"/>
            <p:cNvSpPr/>
            <p:nvPr/>
          </p:nvSpPr>
          <p:spPr>
            <a:xfrm>
              <a:off x="370807" y="2806555"/>
              <a:ext cx="2077783" cy="191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Source Sans Pro" pitchFamily="34" charset="0"/>
                </a:rPr>
                <a:t>Kostas </a:t>
              </a:r>
              <a:r>
                <a:rPr lang="en-US" dirty="0" err="1" smtClean="0">
                  <a:solidFill>
                    <a:srgbClr val="0070C0"/>
                  </a:solidFill>
                  <a:latin typeface="Source Sans Pro" pitchFamily="34" charset="0"/>
                </a:rPr>
                <a:t>Michalostamou</a:t>
              </a:r>
              <a:endParaRPr lang="en-US" dirty="0">
                <a:solidFill>
                  <a:srgbClr val="0070C0"/>
                </a:solidFill>
                <a:latin typeface="Source Sans Pro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405" y="3164583"/>
              <a:ext cx="1621674" cy="232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  <a:latin typeface="Source Sans Pro" pitchFamily="34" charset="0"/>
                </a:rPr>
                <a:t>Software Engineer</a:t>
              </a:r>
              <a:endParaRPr lang="en-US" sz="1100" b="1" i="1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endParaRPr>
            </a:p>
            <a:p>
              <a:pPr algn="ctr"/>
              <a:endParaRPr lang="en-US" sz="1100" b="1" i="1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7879" y="3307772"/>
              <a:ext cx="1600200" cy="2215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15"/>
                </a:spcBef>
              </a:pPr>
              <a:r>
                <a:rPr lang="ms-MY" sz="1000" dirty="0" smtClean="0">
                  <a:solidFill>
                    <a:schemeClr val="bg1">
                      <a:lumMod val="65000"/>
                    </a:schemeClr>
                  </a:solidFill>
                  <a:latin typeface="Source Sans Pro Light" pitchFamily="34" charset="0"/>
                </a:rPr>
                <a:t>costasmicha@gmail.com</a:t>
              </a:r>
              <a:endParaRPr lang="ms-MY" sz="1000" dirty="0">
                <a:solidFill>
                  <a:schemeClr val="bg1">
                    <a:lumMod val="65000"/>
                  </a:schemeClr>
                </a:solidFill>
                <a:latin typeface="Source Sans Pro Light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56852" y="4787504"/>
            <a:ext cx="2384430" cy="717660"/>
            <a:chOff x="2667000" y="2708639"/>
            <a:chExt cx="1752600" cy="835594"/>
          </a:xfrm>
        </p:grpSpPr>
        <p:sp>
          <p:nvSpPr>
            <p:cNvPr id="18" name="Rectangle 17"/>
            <p:cNvSpPr/>
            <p:nvPr/>
          </p:nvSpPr>
          <p:spPr>
            <a:xfrm>
              <a:off x="2667000" y="2708639"/>
              <a:ext cx="1752600" cy="230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  <a:latin typeface="Source Sans Pro" pitchFamily="34" charset="0"/>
                </a:rPr>
                <a:t>Apostolis</a:t>
              </a:r>
              <a:r>
                <a:rPr lang="en-US" dirty="0">
                  <a:solidFill>
                    <a:srgbClr val="0070C0"/>
                  </a:solidFill>
                  <a:latin typeface="Source Sans Pro" pitchFamily="34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Source Sans Pro" pitchFamily="34" charset="0"/>
                </a:rPr>
                <a:t>Mpostanis</a:t>
              </a:r>
              <a:endParaRPr lang="en-US" dirty="0">
                <a:solidFill>
                  <a:srgbClr val="0070C0"/>
                </a:solidFill>
                <a:latin typeface="Source Sans Pro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19400" y="3028950"/>
              <a:ext cx="14478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>
                  <a:solidFill>
                    <a:schemeClr val="bg1">
                      <a:lumMod val="65000"/>
                    </a:schemeClr>
                  </a:solidFill>
                  <a:latin typeface="Source Sans Pro" pitchFamily="34" charset="0"/>
                </a:rPr>
                <a:t>Software Engineer</a:t>
              </a:r>
              <a:endParaRPr lang="en-US" sz="1100" b="1" i="1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19400" y="3257550"/>
              <a:ext cx="1447800" cy="286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15"/>
                </a:spcBef>
              </a:pPr>
              <a:r>
                <a:rPr lang="ms-MY" sz="1000" dirty="0" smtClean="0">
                  <a:solidFill>
                    <a:schemeClr val="bg1">
                      <a:lumMod val="65000"/>
                    </a:schemeClr>
                  </a:solidFill>
                  <a:latin typeface="Source Sans Pro Light" pitchFamily="34" charset="0"/>
                </a:rPr>
                <a:t>mpo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Source Sans Pro Light" pitchFamily="34" charset="0"/>
                </a:rPr>
                <a:t>a</a:t>
              </a:r>
              <a:r>
                <a:rPr lang="ms-MY" sz="1000" dirty="0" smtClean="0">
                  <a:solidFill>
                    <a:schemeClr val="bg1">
                      <a:lumMod val="65000"/>
                    </a:schemeClr>
                  </a:solidFill>
                  <a:latin typeface="Source Sans Pro Light" pitchFamily="34" charset="0"/>
                </a:rPr>
                <a:t>postolis@gmail.com</a:t>
              </a:r>
              <a:endParaRPr lang="ms-MY" sz="1000" dirty="0">
                <a:solidFill>
                  <a:schemeClr val="bg1">
                    <a:lumMod val="65000"/>
                  </a:schemeClr>
                </a:solidFill>
                <a:latin typeface="Source Sans Pro Light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10401" y="2550612"/>
            <a:ext cx="2106697" cy="754222"/>
            <a:chOff x="4953000" y="2800350"/>
            <a:chExt cx="1458314" cy="678799"/>
          </a:xfrm>
        </p:grpSpPr>
        <p:sp>
          <p:nvSpPr>
            <p:cNvPr id="22" name="Rectangle 21"/>
            <p:cNvSpPr/>
            <p:nvPr/>
          </p:nvSpPr>
          <p:spPr>
            <a:xfrm>
              <a:off x="4953000" y="2800350"/>
              <a:ext cx="14478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70C0"/>
                  </a:solidFill>
                  <a:latin typeface="Source Sans Pro" pitchFamily="34" charset="0"/>
                </a:rPr>
                <a:t>Petros</a:t>
              </a:r>
              <a:r>
                <a:rPr lang="en-US" dirty="0" smtClean="0">
                  <a:solidFill>
                    <a:srgbClr val="0070C0"/>
                  </a:solidFill>
                  <a:latin typeface="Source Sans Pro" pitchFamily="34" charset="0"/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  <a:latin typeface="Source Sans Pro" pitchFamily="34" charset="0"/>
                </a:rPr>
                <a:t>Siatos</a:t>
              </a:r>
              <a:endParaRPr lang="en-US" dirty="0">
                <a:solidFill>
                  <a:srgbClr val="0070C0"/>
                </a:solidFill>
                <a:latin typeface="Source Sans Pro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63514" y="3199986"/>
              <a:ext cx="14478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>
                  <a:solidFill>
                    <a:schemeClr val="bg1">
                      <a:lumMod val="65000"/>
                    </a:schemeClr>
                  </a:solidFill>
                  <a:latin typeface="Source Sans Pro" pitchFamily="34" charset="0"/>
                </a:rPr>
                <a:t>Software Engineer</a:t>
              </a:r>
            </a:p>
            <a:p>
              <a:pPr algn="ctr"/>
              <a:endParaRPr lang="en-US" sz="1100" b="1" i="1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endParaRPr>
            </a:p>
            <a:p>
              <a:pPr algn="ctr"/>
              <a:endParaRPr lang="en-US" sz="1100" b="1" i="1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3257550"/>
              <a:ext cx="1447800" cy="2215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15"/>
                </a:spcBef>
              </a:pPr>
              <a:r>
                <a:rPr lang="ms-MY" sz="1000" dirty="0" smtClean="0">
                  <a:solidFill>
                    <a:schemeClr val="bg1">
                      <a:lumMod val="65000"/>
                    </a:schemeClr>
                  </a:solidFill>
                  <a:latin typeface="Source Sans Pro Light" pitchFamily="34" charset="0"/>
                </a:rPr>
                <a:t>petros.siatos@gmail.com</a:t>
              </a:r>
              <a:endParaRPr lang="ms-MY" sz="1000" dirty="0">
                <a:solidFill>
                  <a:schemeClr val="bg1">
                    <a:lumMod val="65000"/>
                  </a:schemeClr>
                </a:solidFill>
                <a:latin typeface="Source Sans Pro Light" pitchFamily="34" charset="0"/>
              </a:endParaRPr>
            </a:p>
          </p:txBody>
        </p:sp>
      </p:grpSp>
      <p:grpSp>
        <p:nvGrpSpPr>
          <p:cNvPr id="26" name="Group 20"/>
          <p:cNvGrpSpPr/>
          <p:nvPr/>
        </p:nvGrpSpPr>
        <p:grpSpPr>
          <a:xfrm>
            <a:off x="846225" y="4710852"/>
            <a:ext cx="2879552" cy="825836"/>
            <a:chOff x="5019263" y="2779204"/>
            <a:chExt cx="1447800" cy="743251"/>
          </a:xfrm>
        </p:grpSpPr>
        <p:sp>
          <p:nvSpPr>
            <p:cNvPr id="27" name="Rectangle 21"/>
            <p:cNvSpPr/>
            <p:nvPr/>
          </p:nvSpPr>
          <p:spPr>
            <a:xfrm>
              <a:off x="5019263" y="2779204"/>
              <a:ext cx="14478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Source Sans Pro" pitchFamily="34" charset="0"/>
                </a:rPr>
                <a:t>Nikos </a:t>
              </a:r>
              <a:r>
                <a:rPr lang="en-US" dirty="0" err="1" smtClean="0">
                  <a:solidFill>
                    <a:srgbClr val="0070C0"/>
                  </a:solidFill>
                  <a:latin typeface="Source Sans Pro" pitchFamily="34" charset="0"/>
                </a:rPr>
                <a:t>Mastrogiannopoulos</a:t>
              </a:r>
              <a:endParaRPr lang="en-US" dirty="0">
                <a:solidFill>
                  <a:srgbClr val="0070C0"/>
                </a:solidFill>
                <a:latin typeface="Source Sans Pro" pitchFamily="34" charset="0"/>
              </a:endParaRPr>
            </a:p>
          </p:txBody>
        </p:sp>
        <p:sp>
          <p:nvSpPr>
            <p:cNvPr id="28" name="Rectangle 22"/>
            <p:cNvSpPr/>
            <p:nvPr/>
          </p:nvSpPr>
          <p:spPr>
            <a:xfrm>
              <a:off x="5019263" y="3158183"/>
              <a:ext cx="14478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>
                  <a:solidFill>
                    <a:schemeClr val="bg1">
                      <a:lumMod val="65000"/>
                    </a:schemeClr>
                  </a:solidFill>
                  <a:latin typeface="Source Sans Pro" pitchFamily="34" charset="0"/>
                </a:rPr>
                <a:t>Software Engineer</a:t>
              </a:r>
            </a:p>
            <a:p>
              <a:pPr algn="ctr"/>
              <a:endParaRPr lang="en-US" sz="1100" b="1" i="1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29" name="Rectangle 23"/>
            <p:cNvSpPr/>
            <p:nvPr/>
          </p:nvSpPr>
          <p:spPr>
            <a:xfrm>
              <a:off x="5019263" y="3300856"/>
              <a:ext cx="1447800" cy="2215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15"/>
                </a:spcBef>
              </a:pPr>
              <a:r>
                <a:rPr lang="ms-MY" sz="1000" dirty="0" smtClean="0">
                  <a:solidFill>
                    <a:schemeClr val="bg1">
                      <a:lumMod val="65000"/>
                    </a:schemeClr>
                  </a:solidFill>
                  <a:latin typeface="Source Sans Pro Light" pitchFamily="34" charset="0"/>
                </a:rPr>
                <a:t>nickma72@gmail.com</a:t>
              </a:r>
              <a:endParaRPr lang="ms-MY" sz="1000" dirty="0">
                <a:solidFill>
                  <a:schemeClr val="bg1">
                    <a:lumMod val="65000"/>
                  </a:schemeClr>
                </a:solidFill>
                <a:latin typeface="Source Sans Pro Light" pitchFamily="34" charset="0"/>
              </a:endParaRPr>
            </a:p>
          </p:txBody>
        </p:sp>
      </p:grpSp>
      <p:cxnSp>
        <p:nvCxnSpPr>
          <p:cNvPr id="25" name="Straight Connector 44"/>
          <p:cNvCxnSpPr/>
          <p:nvPr/>
        </p:nvCxnSpPr>
        <p:spPr>
          <a:xfrm rot="5400000">
            <a:off x="2858754" y="3347728"/>
            <a:ext cx="3724451" cy="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411" y="3644170"/>
            <a:ext cx="931485" cy="1001697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35" y="1408218"/>
            <a:ext cx="998614" cy="973873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908" y="3605864"/>
            <a:ext cx="1037871" cy="1040003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60" y="1402230"/>
            <a:ext cx="954247" cy="979525"/>
          </a:xfrm>
          <a:prstGeom prst="rect">
            <a:avLst/>
          </a:prstGeom>
        </p:spPr>
      </p:pic>
    </p:spTree>
  </p:cSld>
  <p:clrMapOvr>
    <a:masterClrMapping/>
  </p:clrMapOvr>
  <p:transition spd="med" advTm="2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82741"/>
            <a:ext cx="8686800" cy="521649"/>
          </a:xfrm>
        </p:spPr>
        <p:txBody>
          <a:bodyPr>
            <a:noAutofit/>
          </a:bodyPr>
          <a:lstStyle/>
          <a:p>
            <a:r>
              <a:rPr lang="el-GR" sz="2800" dirty="0" smtClean="0">
                <a:latin typeface="Source Sans Pro" pitchFamily="34" charset="0"/>
              </a:rPr>
              <a:t>Πρόβλημα</a:t>
            </a:r>
            <a:endParaRPr lang="en-US" sz="2800" dirty="0">
              <a:latin typeface="Source Sans Pro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2633972" y="4211329"/>
            <a:ext cx="3724451" cy="794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Extract 6"/>
          <p:cNvSpPr/>
          <p:nvPr/>
        </p:nvSpPr>
        <p:spPr>
          <a:xfrm rot="16200000">
            <a:off x="4557788" y="2657852"/>
            <a:ext cx="284238" cy="255814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Extract 7"/>
          <p:cNvSpPr/>
          <p:nvPr/>
        </p:nvSpPr>
        <p:spPr>
          <a:xfrm rot="5400000">
            <a:off x="4113858" y="4849691"/>
            <a:ext cx="272142" cy="244928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75392" y="1887835"/>
            <a:ext cx="3740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 smtClean="0"/>
              <a:t>Πρόταση</a:t>
            </a:r>
            <a:r>
              <a:rPr lang="el-GR" sz="2400" dirty="0" smtClean="0"/>
              <a:t> </a:t>
            </a:r>
            <a:endParaRPr lang="ms-MY" sz="2400" dirty="0"/>
          </a:p>
        </p:txBody>
      </p:sp>
      <p:sp>
        <p:nvSpPr>
          <p:cNvPr id="18" name="AutoShape 97"/>
          <p:cNvSpPr>
            <a:spLocks/>
          </p:cNvSpPr>
          <p:nvPr/>
        </p:nvSpPr>
        <p:spPr bwMode="auto">
          <a:xfrm>
            <a:off x="3322954" y="4050415"/>
            <a:ext cx="671734" cy="1057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utoShape 98"/>
          <p:cNvSpPr>
            <a:spLocks/>
          </p:cNvSpPr>
          <p:nvPr/>
        </p:nvSpPr>
        <p:spPr bwMode="auto">
          <a:xfrm>
            <a:off x="3768413" y="4055586"/>
            <a:ext cx="123653" cy="457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58"/>
                  <a:pt x="20387" y="21599"/>
                  <a:pt x="18899" y="21599"/>
                </a:cubicBezTo>
                <a:lnTo>
                  <a:pt x="2699" y="21599"/>
                </a:lnTo>
                <a:cubicBezTo>
                  <a:pt x="1202" y="21599"/>
                  <a:pt x="0" y="16758"/>
                  <a:pt x="0" y="10800"/>
                </a:cubicBezTo>
                <a:cubicBezTo>
                  <a:pt x="0" y="4841"/>
                  <a:pt x="1202" y="0"/>
                  <a:pt x="2699" y="0"/>
                </a:cubicBezTo>
                <a:lnTo>
                  <a:pt x="18899" y="0"/>
                </a:lnTo>
                <a:cubicBezTo>
                  <a:pt x="20387" y="0"/>
                  <a:pt x="21600" y="4841"/>
                  <a:pt x="21600" y="1080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utoShape 99"/>
          <p:cNvSpPr>
            <a:spLocks/>
          </p:cNvSpPr>
          <p:nvPr/>
        </p:nvSpPr>
        <p:spPr bwMode="auto">
          <a:xfrm>
            <a:off x="3820022" y="4374012"/>
            <a:ext cx="60155" cy="457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9"/>
                  <a:pt x="19174" y="21599"/>
                  <a:pt x="16199" y="21599"/>
                </a:cubicBezTo>
                <a:lnTo>
                  <a:pt x="5399" y="21599"/>
                </a:lnTo>
                <a:cubicBezTo>
                  <a:pt x="2404" y="21599"/>
                  <a:pt x="0" y="16769"/>
                  <a:pt x="0" y="10800"/>
                </a:cubicBezTo>
                <a:cubicBezTo>
                  <a:pt x="0" y="4830"/>
                  <a:pt x="2404" y="0"/>
                  <a:pt x="5399" y="0"/>
                </a:cubicBezTo>
                <a:lnTo>
                  <a:pt x="16199" y="0"/>
                </a:lnTo>
                <a:cubicBezTo>
                  <a:pt x="19174" y="0"/>
                  <a:pt x="21600" y="4830"/>
                  <a:pt x="21600" y="1080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5984" y="2591162"/>
            <a:ext cx="333833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215"/>
              </a:spcBef>
            </a:pPr>
            <a:r>
              <a:rPr lang="el-GR" sz="1600" dirty="0" smtClean="0">
                <a:latin typeface="Source Sans Pro Light" pitchFamily="34" charset="0"/>
              </a:rPr>
              <a:t>Τραπεζικά δάνεια και πόσο αξιόπιστοι είναι οι πελάτες που τους χορηγούνται.</a:t>
            </a:r>
            <a:endParaRPr lang="el-GR" sz="1600" dirty="0">
              <a:latin typeface="Source Sans Pro Light" pitchFamily="34" charset="0"/>
            </a:endParaRPr>
          </a:p>
        </p:txBody>
      </p:sp>
      <p:sp>
        <p:nvSpPr>
          <p:cNvPr id="3" name="Ορθογώνιο 2"/>
          <p:cNvSpPr/>
          <p:nvPr/>
        </p:nvSpPr>
        <p:spPr>
          <a:xfrm>
            <a:off x="5408080" y="2468051"/>
            <a:ext cx="3450264" cy="1077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215"/>
              </a:spcBef>
            </a:pPr>
            <a:r>
              <a:rPr lang="el-GR" sz="1600" dirty="0">
                <a:latin typeface="Source Sans Pro Light" pitchFamily="34" charset="0"/>
              </a:rPr>
              <a:t>Έ</a:t>
            </a:r>
            <a:r>
              <a:rPr lang="el-GR" sz="1600" dirty="0" smtClean="0">
                <a:latin typeface="Source Sans Pro Light" pitchFamily="34" charset="0"/>
              </a:rPr>
              <a:t>να </a:t>
            </a:r>
            <a:r>
              <a:rPr lang="el-GR" sz="1600" dirty="0">
                <a:latin typeface="Source Sans Pro Light" pitchFamily="34" charset="0"/>
              </a:rPr>
              <a:t>χρήσιμο συμβουλευτικό εργαλείο για την λήψη της τελικής απόφασης για χορήγηση ή όχι του δανείου στον πελάτη.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4179031"/>
            <a:ext cx="303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NPL</a:t>
            </a:r>
            <a:r>
              <a:rPr lang="el-GR" dirty="0" smtClean="0"/>
              <a:t>(</a:t>
            </a:r>
            <a:r>
              <a:rPr lang="en-US" dirty="0"/>
              <a:t>non-performing </a:t>
            </a:r>
            <a:r>
              <a:rPr lang="en-US" dirty="0" smtClean="0"/>
              <a:t>loans</a:t>
            </a:r>
            <a:r>
              <a:rPr lang="el-GR" dirty="0" smtClean="0"/>
              <a:t>) </a:t>
            </a:r>
            <a:r>
              <a:rPr lang="en-US" dirty="0" smtClean="0"/>
              <a:t>Greece </a:t>
            </a:r>
            <a:r>
              <a:rPr lang="el-GR" dirty="0" smtClean="0"/>
              <a:t>46%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152167" y="1934001"/>
            <a:ext cx="21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Πρόβλημα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5454239" y="4179032"/>
            <a:ext cx="318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Μια δεύτερη ευκαιρία στον επιχειρηματία</a:t>
            </a:r>
            <a:endParaRPr lang="el-GR" dirty="0"/>
          </a:p>
        </p:txBody>
      </p:sp>
    </p:spTree>
  </p:cSld>
  <p:clrMapOvr>
    <a:masterClrMapping/>
  </p:clrMapOvr>
  <p:transition spd="med" advTm="2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8675" y="144511"/>
            <a:ext cx="5349577" cy="954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l-GR" sz="2800" dirty="0" smtClean="0">
                <a:latin typeface="Source Sans Pro" pitchFamily="34" charset="0"/>
                <a:ea typeface="+mj-ea"/>
                <a:cs typeface="+mj-cs"/>
              </a:rPr>
              <a:t>Τα εργαλεία που αξιοποιήσαμε</a:t>
            </a:r>
            <a:endParaRPr lang="ms-MY" sz="2800" dirty="0">
              <a:latin typeface="Source Sans Pro" pitchFamily="34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7907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Watson discovery news </a:t>
            </a:r>
            <a:r>
              <a:rPr lang="el-GR" dirty="0"/>
              <a:t>της </a:t>
            </a:r>
            <a:r>
              <a:rPr lang="en-US" dirty="0" smtClean="0"/>
              <a:t>IBM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Watson </a:t>
            </a:r>
            <a:r>
              <a:rPr lang="en-US" dirty="0" smtClean="0"/>
              <a:t>toner analyzer</a:t>
            </a:r>
            <a:r>
              <a:rPr lang="el-GR" dirty="0" smtClean="0"/>
              <a:t> της </a:t>
            </a:r>
            <a:r>
              <a:rPr lang="en-US" dirty="0" smtClean="0"/>
              <a:t>IBM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 </a:t>
            </a:r>
            <a:r>
              <a:rPr lang="el-GR" dirty="0" smtClean="0"/>
              <a:t>του </a:t>
            </a:r>
            <a:r>
              <a:rPr lang="en-US" dirty="0" smtClean="0"/>
              <a:t>Google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 </a:t>
            </a:r>
            <a:r>
              <a:rPr lang="el-GR" dirty="0" smtClean="0"/>
              <a:t>του </a:t>
            </a:r>
            <a:r>
              <a:rPr lang="en-US" dirty="0" smtClean="0"/>
              <a:t>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Botakis NLP Greek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MKLab-ITI Sentiment Analysis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5192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839200" cy="41010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Source Sans Pro" pitchFamily="34" charset="0"/>
              </a:rPr>
              <a:t>Demo Time</a:t>
            </a:r>
            <a:endParaRPr lang="en-US" sz="2800" b="1" dirty="0">
              <a:solidFill>
                <a:schemeClr val="accent1"/>
              </a:solidFill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426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/>
          <p:cNvCxnSpPr/>
          <p:nvPr/>
        </p:nvCxnSpPr>
        <p:spPr>
          <a:xfrm rot="16200000" flipH="1">
            <a:off x="3467100" y="1028700"/>
            <a:ext cx="5715000" cy="3657600"/>
          </a:xfrm>
          <a:prstGeom prst="bentConnector3">
            <a:avLst>
              <a:gd name="adj1" fmla="val 1042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Extract 11"/>
          <p:cNvSpPr/>
          <p:nvPr/>
        </p:nvSpPr>
        <p:spPr>
          <a:xfrm rot="5400000">
            <a:off x="7834993" y="1601107"/>
            <a:ext cx="272142" cy="244928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Extract 12"/>
          <p:cNvSpPr/>
          <p:nvPr/>
        </p:nvSpPr>
        <p:spPr>
          <a:xfrm rot="5400000">
            <a:off x="7834993" y="3717774"/>
            <a:ext cx="272142" cy="244928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434" y="342900"/>
            <a:ext cx="3919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l-GR" sz="2800" dirty="0" smtClean="0">
                <a:latin typeface="Source Sans Pro" pitchFamily="34" charset="0"/>
              </a:rPr>
              <a:t>Επόμενοι Στόχοι</a:t>
            </a:r>
            <a:endParaRPr lang="ms-MY" sz="2800" dirty="0">
              <a:latin typeface="Source Sans Pro" pitchFamily="34" charset="0"/>
            </a:endParaRPr>
          </a:p>
        </p:txBody>
      </p:sp>
      <p:sp>
        <p:nvSpPr>
          <p:cNvPr id="20" name="AutoShape 113"/>
          <p:cNvSpPr>
            <a:spLocks/>
          </p:cNvSpPr>
          <p:nvPr/>
        </p:nvSpPr>
        <p:spPr bwMode="auto">
          <a:xfrm>
            <a:off x="6839139" y="1247094"/>
            <a:ext cx="705958" cy="11434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AutoShape 114"/>
          <p:cNvSpPr>
            <a:spLocks/>
          </p:cNvSpPr>
          <p:nvPr/>
        </p:nvSpPr>
        <p:spPr bwMode="auto">
          <a:xfrm>
            <a:off x="6983142" y="1402069"/>
            <a:ext cx="208976" cy="2321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6456147" y="3238500"/>
            <a:ext cx="1088950" cy="1197932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3819" y="1905565"/>
            <a:ext cx="61754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Ιστορικό των </a:t>
            </a:r>
            <a:r>
              <a:rPr lang="en-US" dirty="0" smtClean="0"/>
              <a:t>Ratings </a:t>
            </a:r>
            <a:r>
              <a:rPr lang="el-GR" dirty="0" smtClean="0"/>
              <a:t>ανά περιοχή ανά κατηγορία</a:t>
            </a:r>
            <a:r>
              <a:rPr lang="en-US" dirty="0" smtClean="0"/>
              <a:t> ( trends )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Στοχευμένη ανάλυση ανά κατηγορία επιχείρησης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l-GR" sz="1600" dirty="0" smtClean="0"/>
              <a:t>Τουρισμός ( </a:t>
            </a:r>
            <a:r>
              <a:rPr lang="en-US" sz="1600" dirty="0" smtClean="0"/>
              <a:t>trivago.gr, booking.com, tripadvisor.com)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l-GR" sz="1600" dirty="0" err="1" smtClean="0"/>
              <a:t>Τεχνολ</a:t>
            </a:r>
            <a:r>
              <a:rPr lang="en-US" sz="1600" dirty="0" smtClean="0"/>
              <a:t>o</a:t>
            </a:r>
            <a:r>
              <a:rPr lang="el-GR" sz="1600" dirty="0" err="1" smtClean="0"/>
              <a:t>γία</a:t>
            </a:r>
            <a:r>
              <a:rPr lang="el-GR" sz="1600" dirty="0" smtClean="0"/>
              <a:t> ( </a:t>
            </a:r>
            <a:r>
              <a:rPr lang="en-US" sz="1600" dirty="0" smtClean="0"/>
              <a:t>skroutz.gr, bestprice.gr </a:t>
            </a:r>
            <a:r>
              <a:rPr lang="el-GR" sz="16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l-GR" sz="1600" dirty="0" smtClean="0"/>
              <a:t>Εστιατόρια ( </a:t>
            </a:r>
            <a:r>
              <a:rPr lang="en-US" sz="1600" dirty="0" smtClean="0"/>
              <a:t>e-food.gr, deliveras.gr </a:t>
            </a:r>
            <a:r>
              <a:rPr lang="el-G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Influential weight –</a:t>
            </a:r>
            <a:r>
              <a:rPr lang="el-GR" dirty="0" smtClean="0"/>
              <a:t> Ανάθεση βαρύτητας με βάση τον συντάκτη στο κείμενα που αναλύεται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154204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13448</TotalTime>
  <Words>152</Words>
  <Application>Microsoft Office PowerPoint</Application>
  <PresentationFormat>Προβολή στην οθόνη (16:10)</PresentationFormat>
  <Paragraphs>42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2" baseType="lpstr">
      <vt:lpstr>Arial</vt:lpstr>
      <vt:lpstr>Calibri</vt:lpstr>
      <vt:lpstr>Roboto</vt:lpstr>
      <vt:lpstr>Source Sans Pro</vt:lpstr>
      <vt:lpstr>Source Sans Pro Light</vt:lpstr>
      <vt:lpstr>Wingdings</vt:lpstr>
      <vt:lpstr>Office Theme</vt:lpstr>
      <vt:lpstr>Gradient Ascent</vt:lpstr>
      <vt:lpstr>Πρόβλημα</vt:lpstr>
      <vt:lpstr>Παρουσίαση του PowerPoint</vt:lpstr>
      <vt:lpstr>Demo Time</vt:lpstr>
      <vt:lpstr>Παρουσίαση του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Νικος Μασ.</cp:lastModifiedBy>
  <cp:revision>546</cp:revision>
  <dcterms:created xsi:type="dcterms:W3CDTF">2014-06-10T02:15:29Z</dcterms:created>
  <dcterms:modified xsi:type="dcterms:W3CDTF">2017-10-22T14:06:27Z</dcterms:modified>
</cp:coreProperties>
</file>