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9" r:id="rId2"/>
    <p:sldId id="420" r:id="rId3"/>
    <p:sldId id="463" r:id="rId4"/>
    <p:sldId id="423" r:id="rId5"/>
    <p:sldId id="424" r:id="rId6"/>
    <p:sldId id="425" r:id="rId7"/>
    <p:sldId id="426" r:id="rId8"/>
    <p:sldId id="434" r:id="rId9"/>
    <p:sldId id="470" r:id="rId10"/>
    <p:sldId id="471" r:id="rId11"/>
    <p:sldId id="472" r:id="rId12"/>
    <p:sldId id="473" r:id="rId13"/>
    <p:sldId id="474" r:id="rId14"/>
    <p:sldId id="475" r:id="rId15"/>
    <p:sldId id="464" r:id="rId16"/>
    <p:sldId id="465" r:id="rId17"/>
    <p:sldId id="466" r:id="rId18"/>
    <p:sldId id="467" r:id="rId19"/>
    <p:sldId id="468" r:id="rId20"/>
    <p:sldId id="469" r:id="rId21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00FFFF"/>
    <a:srgbClr val="EBEFF2"/>
    <a:srgbClr val="ECF5E7"/>
    <a:srgbClr val="EAEAEA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46" autoAdjust="0"/>
  </p:normalViewPr>
  <p:slideViewPr>
    <p:cSldViewPr snapToGrid="0">
      <p:cViewPr>
        <p:scale>
          <a:sx n="66" d="100"/>
          <a:sy n="66" d="100"/>
        </p:scale>
        <p:origin x="-876" y="-1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smtClean="0"/>
              <a:t>Στυλ κύριου υπότιτλου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F3EF-669E-4B16-AD23-8A2D3EB5FCBD}" type="datetimeFigureOut">
              <a:rPr lang="el-GR" smtClean="0"/>
              <a:t>22/10/2017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F6DC-369C-4AF9-B0CD-75916D5647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07392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F3EF-669E-4B16-AD23-8A2D3EB5FCBD}" type="datetimeFigureOut">
              <a:rPr lang="el-GR" smtClean="0"/>
              <a:t>22/10/2017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F6DC-369C-4AF9-B0CD-75916D5647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7998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F3EF-669E-4B16-AD23-8A2D3EB5FCBD}" type="datetimeFigureOut">
              <a:rPr lang="el-GR" smtClean="0"/>
              <a:t>22/10/2017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F6DC-369C-4AF9-B0CD-75916D5647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7514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F3EF-669E-4B16-AD23-8A2D3EB5FCBD}" type="datetimeFigureOut">
              <a:rPr lang="el-GR" smtClean="0"/>
              <a:t>22/10/2017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F6DC-369C-4AF9-B0CD-75916D5647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4438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F3EF-669E-4B16-AD23-8A2D3EB5FCBD}" type="datetimeFigureOut">
              <a:rPr lang="el-GR" smtClean="0"/>
              <a:t>22/10/2017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F6DC-369C-4AF9-B0CD-75916D5647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7857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F3EF-669E-4B16-AD23-8A2D3EB5FCBD}" type="datetimeFigureOut">
              <a:rPr lang="el-GR" smtClean="0"/>
              <a:t>22/10/2017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F6DC-369C-4AF9-B0CD-75916D5647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58689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F3EF-669E-4B16-AD23-8A2D3EB5FCBD}" type="datetimeFigureOut">
              <a:rPr lang="el-GR" smtClean="0"/>
              <a:t>22/10/2017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F6DC-369C-4AF9-B0CD-75916D5647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3602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F3EF-669E-4B16-AD23-8A2D3EB5FCBD}" type="datetimeFigureOut">
              <a:rPr lang="el-GR" smtClean="0"/>
              <a:t>22/10/2017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F6DC-369C-4AF9-B0CD-75916D5647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0145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F3EF-669E-4B16-AD23-8A2D3EB5FCBD}" type="datetimeFigureOut">
              <a:rPr lang="el-GR" smtClean="0"/>
              <a:t>22/10/2017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F6DC-369C-4AF9-B0CD-75916D5647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4625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F3EF-669E-4B16-AD23-8A2D3EB5FCBD}" type="datetimeFigureOut">
              <a:rPr lang="el-GR" smtClean="0"/>
              <a:t>22/10/2017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F6DC-369C-4AF9-B0CD-75916D5647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1715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F3EF-669E-4B16-AD23-8A2D3EB5FCBD}" type="datetimeFigureOut">
              <a:rPr lang="el-GR" smtClean="0"/>
              <a:t>22/10/2017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F6DC-369C-4AF9-B0CD-75916D5647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5698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CF3EF-669E-4B16-AD23-8A2D3EB5FCBD}" type="datetimeFigureOut">
              <a:rPr lang="el-GR" smtClean="0"/>
              <a:t>22/10/2017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FF6DC-369C-4AF9-B0CD-75916D5647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5938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29083" y="1505129"/>
            <a:ext cx="5862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err="1" smtClean="0">
                <a:solidFill>
                  <a:srgbClr val="00FFFF"/>
                </a:solidFill>
              </a:rPr>
              <a:t>i</a:t>
            </a:r>
            <a:r>
              <a:rPr lang="en-US" sz="3600" dirty="0" smtClean="0">
                <a:solidFill>
                  <a:srgbClr val="00FFFF"/>
                </a:solidFill>
              </a:rPr>
              <a:t>-</a:t>
            </a:r>
            <a:r>
              <a:rPr lang="el-GR" sz="3600" dirty="0" smtClean="0">
                <a:solidFill>
                  <a:srgbClr val="00FFFF"/>
                </a:solidFill>
              </a:rPr>
              <a:t>σορροπία κινήσεων</a:t>
            </a:r>
            <a:endParaRPr lang="el-GR" sz="3600" dirty="0">
              <a:solidFill>
                <a:srgbClr val="00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67483" y="-1"/>
            <a:ext cx="3424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dirty="0" smtClean="0">
                <a:solidFill>
                  <a:srgbClr val="00FFFF"/>
                </a:solidFill>
              </a:rPr>
              <a:t>i-tefteri</a:t>
            </a:r>
            <a:endParaRPr lang="el-GR" sz="7200" dirty="0">
              <a:solidFill>
                <a:srgbClr val="00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7315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FFFF"/>
                </a:solidFill>
              </a:rPr>
              <a:t>NBG </a:t>
            </a:r>
            <a:r>
              <a:rPr lang="en-US" sz="2800" dirty="0" err="1" smtClean="0">
                <a:solidFill>
                  <a:srgbClr val="00FFFF"/>
                </a:solidFill>
              </a:rPr>
              <a:t>i</a:t>
            </a:r>
            <a:r>
              <a:rPr lang="en-US" sz="2800" dirty="0" smtClean="0">
                <a:solidFill>
                  <a:srgbClr val="00FFFF"/>
                </a:solidFill>
              </a:rPr>
              <a:t>-bank</a:t>
            </a:r>
          </a:p>
          <a:p>
            <a:r>
              <a:rPr lang="en-US" sz="2800" dirty="0" smtClean="0">
                <a:solidFill>
                  <a:srgbClr val="00FFFF"/>
                </a:solidFill>
              </a:rPr>
              <a:t>#fintech2</a:t>
            </a:r>
          </a:p>
          <a:p>
            <a:r>
              <a:rPr lang="en-US" sz="2800" dirty="0" err="1" smtClean="0">
                <a:solidFill>
                  <a:srgbClr val="00FFFF"/>
                </a:solidFill>
              </a:rPr>
              <a:t>crowdhackathon</a:t>
            </a:r>
            <a:endParaRPr lang="el-GR" sz="2800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69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21153" y="411437"/>
            <a:ext cx="2070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 smtClean="0">
                <a:solidFill>
                  <a:srgbClr val="006666"/>
                </a:solidFill>
              </a:rPr>
              <a:t>i</a:t>
            </a:r>
            <a:r>
              <a:rPr lang="en-US" sz="1600" dirty="0" smtClean="0">
                <a:solidFill>
                  <a:srgbClr val="006666"/>
                </a:solidFill>
              </a:rPr>
              <a:t>-</a:t>
            </a:r>
            <a:r>
              <a:rPr lang="el-GR" sz="1600" dirty="0" smtClean="0">
                <a:solidFill>
                  <a:srgbClr val="006666"/>
                </a:solidFill>
              </a:rPr>
              <a:t>σορροπία κινήσεων</a:t>
            </a:r>
            <a:endParaRPr lang="el-GR" sz="1600" dirty="0">
              <a:solidFill>
                <a:srgbClr val="00666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44517" y="-1"/>
            <a:ext cx="1147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006666"/>
                </a:solidFill>
              </a:rPr>
              <a:t>i-tefteri</a:t>
            </a:r>
            <a:endParaRPr lang="el-GR" sz="2000" dirty="0">
              <a:solidFill>
                <a:srgbClr val="006666"/>
              </a:solidFill>
            </a:endParaRPr>
          </a:p>
        </p:txBody>
      </p:sp>
      <p:sp>
        <p:nvSpPr>
          <p:cNvPr id="7" name="Ορθογώνιο 6"/>
          <p:cNvSpPr/>
          <p:nvPr/>
        </p:nvSpPr>
        <p:spPr>
          <a:xfrm>
            <a:off x="19543" y="-2720"/>
            <a:ext cx="1588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dirty="0" smtClean="0"/>
              <a:t>όλοι κερδίζουν</a:t>
            </a:r>
            <a:endParaRPr lang="el-GR" dirty="0"/>
          </a:p>
        </p:txBody>
      </p:sp>
      <p:sp>
        <p:nvSpPr>
          <p:cNvPr id="8" name="TextBox 7"/>
          <p:cNvSpPr txBox="1"/>
          <p:nvPr/>
        </p:nvSpPr>
        <p:spPr>
          <a:xfrm>
            <a:off x="9772" y="716909"/>
            <a:ext cx="1217245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600" dirty="0" smtClean="0"/>
              <a:t>οφέλη </a:t>
            </a:r>
            <a:r>
              <a:rPr lang="el-GR" sz="3600" dirty="0"/>
              <a:t>για την Τράπεζα</a:t>
            </a:r>
            <a:r>
              <a:rPr lang="el-GR" sz="3600" dirty="0" smtClean="0"/>
              <a:t>:</a:t>
            </a:r>
          </a:p>
          <a:p>
            <a:endParaRPr lang="el-GR" sz="3200" b="1" dirty="0"/>
          </a:p>
          <a:p>
            <a:pPr marL="457200" lvl="0" indent="-457200">
              <a:buFont typeface="Arial" pitchFamily="34" charset="0"/>
              <a:buChar char="•"/>
            </a:pPr>
            <a:r>
              <a:rPr lang="el-GR" sz="3200" dirty="0" smtClean="0"/>
              <a:t>παραμονή του χρήματος στην </a:t>
            </a:r>
            <a:r>
              <a:rPr lang="el-GR" sz="3200" dirty="0"/>
              <a:t>Εθνική </a:t>
            </a:r>
            <a:r>
              <a:rPr lang="el-GR" sz="3200" dirty="0" smtClean="0"/>
              <a:t>Τράπεζα</a:t>
            </a:r>
            <a:endParaRPr lang="el-GR" sz="3200" dirty="0" smtClean="0"/>
          </a:p>
          <a:p>
            <a:pPr marL="457200" lvl="0" indent="-457200">
              <a:buFont typeface="Arial" pitchFamily="34" charset="0"/>
              <a:buChar char="•"/>
            </a:pPr>
            <a:r>
              <a:rPr lang="el-GR" sz="3200" dirty="0" smtClean="0"/>
              <a:t>μετατόπιση πιστωτικού κινδύνου στον </a:t>
            </a:r>
            <a:r>
              <a:rPr lang="el-GR" sz="3200" dirty="0"/>
              <a:t>πωλητή του αγαθού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l-GR" sz="3200" dirty="0"/>
              <a:t>προσέλκυση νέων πελατών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l-GR" sz="3200" dirty="0" smtClean="0"/>
              <a:t>απόκτηση </a:t>
            </a:r>
            <a:r>
              <a:rPr lang="el-GR" sz="3200" dirty="0" smtClean="0"/>
              <a:t>ανταγωνιστικού πλεονεκτήματος</a:t>
            </a:r>
            <a:endParaRPr lang="el-GR" sz="3200" dirty="0"/>
          </a:p>
          <a:p>
            <a:pPr marL="914400" lvl="1" indent="-457200">
              <a:buFont typeface="Wingdings" pitchFamily="2" charset="2"/>
              <a:buChar char="Ø"/>
            </a:pPr>
            <a:r>
              <a:rPr lang="el-GR" sz="3200" dirty="0"/>
              <a:t>βελτίωση </a:t>
            </a:r>
            <a:r>
              <a:rPr lang="el-GR" sz="3200" dirty="0" smtClean="0"/>
              <a:t>του </a:t>
            </a:r>
            <a:r>
              <a:rPr lang="el-GR" sz="3200" dirty="0" err="1"/>
              <a:t>πελατοκεντρικού</a:t>
            </a:r>
            <a:r>
              <a:rPr lang="el-GR" sz="3200" dirty="0"/>
              <a:t> χαρακτήρα της Τράπεζας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l-GR" sz="3200" dirty="0"/>
              <a:t>αλυσίδα αξίας (</a:t>
            </a:r>
            <a:r>
              <a:rPr lang="en-US" sz="3200" dirty="0"/>
              <a:t>win-win</a:t>
            </a:r>
            <a:r>
              <a:rPr lang="en-US" sz="3200" dirty="0" smtClean="0"/>
              <a:t>)</a:t>
            </a:r>
            <a:endParaRPr lang="el-GR" sz="3200" dirty="0"/>
          </a:p>
        </p:txBody>
      </p:sp>
    </p:spTree>
    <p:extLst>
      <p:ext uri="{BB962C8B-B14F-4D97-AF65-F5344CB8AC3E}">
        <p14:creationId xmlns:p14="http://schemas.microsoft.com/office/powerpoint/2010/main" val="188788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21153" y="411437"/>
            <a:ext cx="2070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 smtClean="0">
                <a:solidFill>
                  <a:srgbClr val="006666"/>
                </a:solidFill>
              </a:rPr>
              <a:t>i</a:t>
            </a:r>
            <a:r>
              <a:rPr lang="en-US" sz="1600" dirty="0" smtClean="0">
                <a:solidFill>
                  <a:srgbClr val="006666"/>
                </a:solidFill>
              </a:rPr>
              <a:t>-</a:t>
            </a:r>
            <a:r>
              <a:rPr lang="el-GR" sz="1600" dirty="0" smtClean="0">
                <a:solidFill>
                  <a:srgbClr val="006666"/>
                </a:solidFill>
              </a:rPr>
              <a:t>σορροπία κινήσεων</a:t>
            </a:r>
            <a:endParaRPr lang="el-GR" sz="1600" dirty="0">
              <a:solidFill>
                <a:srgbClr val="00666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44517" y="-1"/>
            <a:ext cx="1147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006666"/>
                </a:solidFill>
              </a:rPr>
              <a:t>i-tefteri</a:t>
            </a:r>
            <a:endParaRPr lang="el-GR" sz="2000" dirty="0">
              <a:solidFill>
                <a:srgbClr val="006666"/>
              </a:solidFill>
            </a:endParaRPr>
          </a:p>
        </p:txBody>
      </p:sp>
      <p:sp>
        <p:nvSpPr>
          <p:cNvPr id="7" name="Ορθογώνιο 6"/>
          <p:cNvSpPr/>
          <p:nvPr/>
        </p:nvSpPr>
        <p:spPr>
          <a:xfrm>
            <a:off x="19543" y="-2720"/>
            <a:ext cx="1588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dirty="0" smtClean="0"/>
              <a:t>όλοι κερδίζουν</a:t>
            </a:r>
            <a:endParaRPr lang="el-GR" dirty="0"/>
          </a:p>
        </p:txBody>
      </p:sp>
      <p:sp>
        <p:nvSpPr>
          <p:cNvPr id="8" name="TextBox 7"/>
          <p:cNvSpPr txBox="1"/>
          <p:nvPr/>
        </p:nvSpPr>
        <p:spPr>
          <a:xfrm>
            <a:off x="9772" y="712355"/>
            <a:ext cx="1217245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600" dirty="0" smtClean="0"/>
              <a:t>οφέλη </a:t>
            </a:r>
            <a:r>
              <a:rPr lang="el-GR" sz="3600" dirty="0"/>
              <a:t>για τον αγοραστή αγαθών</a:t>
            </a:r>
            <a:r>
              <a:rPr lang="el-GR" sz="3600" dirty="0" smtClean="0"/>
              <a:t>:</a:t>
            </a:r>
          </a:p>
          <a:p>
            <a:endParaRPr lang="el-GR" sz="3200" dirty="0"/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l-GR" sz="3200" dirty="0" smtClean="0"/>
              <a:t>αγορές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l-GR" sz="3200" dirty="0" smtClean="0"/>
              <a:t>χωρίς μετρητά</a:t>
            </a:r>
            <a:r>
              <a:rPr lang="el-GR" sz="3200" dirty="0"/>
              <a:t>, ή κάρτα  (χρεωστική ή πιστωτική)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l-GR" sz="3200" dirty="0" smtClean="0"/>
              <a:t>με </a:t>
            </a:r>
            <a:r>
              <a:rPr lang="el-GR" sz="3200" dirty="0"/>
              <a:t>μεταχρονολογημένη συναλλαγή χωρίς </a:t>
            </a:r>
            <a:r>
              <a:rPr lang="el-GR" sz="3200" dirty="0" smtClean="0"/>
              <a:t>πιστωτική κάρτα</a:t>
            </a:r>
            <a:endParaRPr lang="el-GR" sz="3200" dirty="0"/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l-GR" sz="3200" dirty="0" smtClean="0"/>
              <a:t>με </a:t>
            </a:r>
            <a:r>
              <a:rPr lang="el-GR" sz="3200" dirty="0"/>
              <a:t>δόσεις χωρίς πιστωτική κάρτα </a:t>
            </a:r>
            <a:endParaRPr lang="el-GR" sz="3200" dirty="0" smtClean="0"/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l-GR" sz="3200" dirty="0" smtClean="0"/>
              <a:t>έλεγχος ταμειακής </a:t>
            </a:r>
            <a:r>
              <a:rPr lang="el-GR" sz="3200" dirty="0"/>
              <a:t>ροής (</a:t>
            </a:r>
            <a:r>
              <a:rPr lang="en-US" sz="3200" dirty="0"/>
              <a:t>cash</a:t>
            </a:r>
            <a:r>
              <a:rPr lang="el-GR" sz="3200" dirty="0"/>
              <a:t>-</a:t>
            </a:r>
            <a:r>
              <a:rPr lang="en-US" sz="3200" dirty="0"/>
              <a:t>flow management</a:t>
            </a:r>
            <a:r>
              <a:rPr lang="el-GR" sz="3200" dirty="0"/>
              <a:t>)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l-GR" sz="3200" dirty="0" smtClean="0"/>
              <a:t>συμμετοχή </a:t>
            </a:r>
            <a:r>
              <a:rPr lang="el-GR" sz="3200" dirty="0"/>
              <a:t>στο </a:t>
            </a:r>
            <a:r>
              <a:rPr lang="en-US" sz="3200" dirty="0" smtClean="0"/>
              <a:t>GO</a:t>
            </a:r>
            <a:r>
              <a:rPr lang="el-GR" sz="3200" dirty="0"/>
              <a:t>4</a:t>
            </a:r>
            <a:r>
              <a:rPr lang="en-US" sz="3200" dirty="0"/>
              <a:t>MORE</a:t>
            </a:r>
            <a:endParaRPr lang="el-GR" sz="3200" dirty="0"/>
          </a:p>
        </p:txBody>
      </p:sp>
    </p:spTree>
    <p:extLst>
      <p:ext uri="{BB962C8B-B14F-4D97-AF65-F5344CB8AC3E}">
        <p14:creationId xmlns:p14="http://schemas.microsoft.com/office/powerpoint/2010/main" val="280631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21153" y="411437"/>
            <a:ext cx="2070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 smtClean="0">
                <a:solidFill>
                  <a:srgbClr val="006666"/>
                </a:solidFill>
              </a:rPr>
              <a:t>i</a:t>
            </a:r>
            <a:r>
              <a:rPr lang="en-US" sz="1600" dirty="0" smtClean="0">
                <a:solidFill>
                  <a:srgbClr val="006666"/>
                </a:solidFill>
              </a:rPr>
              <a:t>-</a:t>
            </a:r>
            <a:r>
              <a:rPr lang="el-GR" sz="1600" dirty="0" smtClean="0">
                <a:solidFill>
                  <a:srgbClr val="006666"/>
                </a:solidFill>
              </a:rPr>
              <a:t>σορροπία κινήσεων</a:t>
            </a:r>
            <a:endParaRPr lang="el-GR" sz="1600" dirty="0">
              <a:solidFill>
                <a:srgbClr val="00666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44517" y="-1"/>
            <a:ext cx="1147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006666"/>
                </a:solidFill>
              </a:rPr>
              <a:t>i-tefteri</a:t>
            </a:r>
            <a:endParaRPr lang="el-GR" sz="2000" dirty="0">
              <a:solidFill>
                <a:srgbClr val="00666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542" y="700128"/>
            <a:ext cx="1217245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600" dirty="0" smtClean="0"/>
              <a:t>οφέλη </a:t>
            </a:r>
            <a:r>
              <a:rPr lang="el-GR" sz="3600" dirty="0"/>
              <a:t>για τον πωλητή αγαθών</a:t>
            </a:r>
            <a:r>
              <a:rPr lang="el-GR" sz="3600" dirty="0" smtClean="0"/>
              <a:t>:</a:t>
            </a:r>
            <a:endParaRPr lang="en-US" sz="3600" dirty="0" smtClean="0"/>
          </a:p>
          <a:p>
            <a:pPr marL="514350" indent="-514350">
              <a:buAutoNum type="arabicPeriod"/>
            </a:pPr>
            <a:endParaRPr lang="el-GR" sz="32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l-GR" sz="3200" dirty="0" smtClean="0"/>
              <a:t>ευελιξία συναλλαγών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l-GR" sz="3200" dirty="0" smtClean="0"/>
              <a:t>πώληση</a:t>
            </a:r>
            <a:endParaRPr lang="el-GR" sz="3200" dirty="0"/>
          </a:p>
          <a:p>
            <a:pPr marL="914400" lvl="1" indent="-457200">
              <a:buFont typeface="Wingdings" pitchFamily="2" charset="2"/>
              <a:buChar char="Ø"/>
            </a:pPr>
            <a:r>
              <a:rPr lang="el-GR" sz="3200" dirty="0" smtClean="0"/>
              <a:t>χωρίς </a:t>
            </a:r>
            <a:r>
              <a:rPr lang="en-US" sz="3200" dirty="0" smtClean="0"/>
              <a:t>POS</a:t>
            </a:r>
            <a:endParaRPr lang="el-GR" sz="3200" dirty="0"/>
          </a:p>
          <a:p>
            <a:pPr marL="914400" lvl="1" indent="-457200">
              <a:buFont typeface="Wingdings" pitchFamily="2" charset="2"/>
              <a:buChar char="Ø"/>
            </a:pPr>
            <a:r>
              <a:rPr lang="el-GR" sz="3200" dirty="0" smtClean="0"/>
              <a:t>με δόσεις χωρίς </a:t>
            </a:r>
            <a:r>
              <a:rPr lang="el-GR" sz="3200" dirty="0"/>
              <a:t>πιστωτική κάρτα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l-GR" sz="3200" dirty="0" smtClean="0"/>
              <a:t>έλεγχος </a:t>
            </a:r>
            <a:r>
              <a:rPr lang="el-GR" sz="3200" dirty="0"/>
              <a:t>μελλοντικών εσόδων – εξόδων </a:t>
            </a:r>
            <a:r>
              <a:rPr lang="el-GR" sz="3200" dirty="0" smtClean="0"/>
              <a:t/>
            </a:r>
            <a:br>
              <a:rPr lang="el-GR" sz="3200" dirty="0" smtClean="0"/>
            </a:br>
            <a:r>
              <a:rPr lang="el-GR" sz="3200" dirty="0" smtClean="0"/>
              <a:t>(</a:t>
            </a:r>
            <a:r>
              <a:rPr lang="en-US" sz="3200" dirty="0"/>
              <a:t>cash</a:t>
            </a:r>
            <a:r>
              <a:rPr lang="el-GR" sz="3200" dirty="0"/>
              <a:t>-</a:t>
            </a:r>
            <a:r>
              <a:rPr lang="en-US" sz="3200" dirty="0"/>
              <a:t>flow management</a:t>
            </a:r>
            <a:r>
              <a:rPr lang="el-GR" sz="3200" dirty="0" smtClean="0"/>
              <a:t>)</a:t>
            </a:r>
            <a:endParaRPr lang="el-GR" sz="3200" dirty="0"/>
          </a:p>
        </p:txBody>
      </p:sp>
      <p:sp>
        <p:nvSpPr>
          <p:cNvPr id="7" name="Ορθογώνιο 6"/>
          <p:cNvSpPr/>
          <p:nvPr/>
        </p:nvSpPr>
        <p:spPr>
          <a:xfrm>
            <a:off x="19543" y="-2720"/>
            <a:ext cx="1588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dirty="0" smtClean="0"/>
              <a:t>όλοι κερδίζουν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8319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21153" y="411437"/>
            <a:ext cx="2070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 smtClean="0">
                <a:solidFill>
                  <a:srgbClr val="006666"/>
                </a:solidFill>
              </a:rPr>
              <a:t>i</a:t>
            </a:r>
            <a:r>
              <a:rPr lang="en-US" sz="1600" dirty="0" smtClean="0">
                <a:solidFill>
                  <a:srgbClr val="006666"/>
                </a:solidFill>
              </a:rPr>
              <a:t>-</a:t>
            </a:r>
            <a:r>
              <a:rPr lang="el-GR" sz="1600" dirty="0" smtClean="0">
                <a:solidFill>
                  <a:srgbClr val="006666"/>
                </a:solidFill>
              </a:rPr>
              <a:t>σορροπία κινήσεων</a:t>
            </a:r>
            <a:endParaRPr lang="el-GR" sz="1600" dirty="0">
              <a:solidFill>
                <a:srgbClr val="00666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44517" y="-1"/>
            <a:ext cx="1147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006666"/>
                </a:solidFill>
              </a:rPr>
              <a:t>i-tefteri</a:t>
            </a:r>
            <a:endParaRPr lang="el-GR" sz="2000" dirty="0">
              <a:solidFill>
                <a:srgbClr val="006666"/>
              </a:solidFill>
            </a:endParaRPr>
          </a:p>
        </p:txBody>
      </p:sp>
      <p:sp>
        <p:nvSpPr>
          <p:cNvPr id="7" name="Ορθογώνιο 6"/>
          <p:cNvSpPr/>
          <p:nvPr/>
        </p:nvSpPr>
        <p:spPr>
          <a:xfrm>
            <a:off x="19543" y="-2720"/>
            <a:ext cx="1588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dirty="0" smtClean="0"/>
              <a:t>όλοι κερδίζουν</a:t>
            </a:r>
            <a:endParaRPr lang="el-GR" dirty="0"/>
          </a:p>
        </p:txBody>
      </p:sp>
      <p:sp>
        <p:nvSpPr>
          <p:cNvPr id="8" name="TextBox 7"/>
          <p:cNvSpPr txBox="1"/>
          <p:nvPr/>
        </p:nvSpPr>
        <p:spPr>
          <a:xfrm>
            <a:off x="9772" y="715344"/>
            <a:ext cx="1217245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600" dirty="0" smtClean="0"/>
              <a:t>οφέλη </a:t>
            </a:r>
            <a:r>
              <a:rPr lang="el-GR" sz="3600" dirty="0"/>
              <a:t>για την </a:t>
            </a:r>
            <a:r>
              <a:rPr lang="el-GR" sz="3600" dirty="0" smtClean="0"/>
              <a:t>Εθνική Οικονομία:</a:t>
            </a:r>
          </a:p>
          <a:p>
            <a:endParaRPr lang="el-GR" sz="3200" dirty="0"/>
          </a:p>
          <a:p>
            <a:pPr marL="457200" lvl="0" indent="-457200">
              <a:buFont typeface="Arial" pitchFamily="34" charset="0"/>
              <a:buChar char="•"/>
            </a:pPr>
            <a:r>
              <a:rPr lang="el-GR" sz="3200" dirty="0" smtClean="0"/>
              <a:t>δημιουργία χρήματος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l-GR" sz="3200" dirty="0" smtClean="0"/>
              <a:t>αύξηση </a:t>
            </a:r>
            <a:r>
              <a:rPr lang="el-GR" sz="3200" dirty="0"/>
              <a:t>του </a:t>
            </a:r>
            <a:r>
              <a:rPr lang="el-GR" sz="3200" dirty="0" smtClean="0"/>
              <a:t>ΑΕΠ με </a:t>
            </a:r>
            <a:r>
              <a:rPr lang="el-GR" sz="3200" dirty="0" smtClean="0"/>
              <a:t>δημόσιες, ιδιωτικές επενδύσεις και Σ.Δ.Ι.Τ.</a:t>
            </a:r>
            <a:endParaRPr lang="el-GR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l-GR" sz="3200" dirty="0" smtClean="0"/>
              <a:t>αύξηση </a:t>
            </a:r>
            <a:r>
              <a:rPr lang="el-GR" sz="3200" dirty="0" smtClean="0"/>
              <a:t>κυκλοφορίας χρήματος, τόνωση της ρευστότητας</a:t>
            </a:r>
            <a:endParaRPr lang="el-GR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l-GR" sz="3200" dirty="0" smtClean="0"/>
              <a:t>εισροή νέου χρήματος (παρκαρισμένου) στο Τραπεζικό σύστημα</a:t>
            </a:r>
          </a:p>
        </p:txBody>
      </p:sp>
    </p:spTree>
    <p:extLst>
      <p:ext uri="{BB962C8B-B14F-4D97-AF65-F5344CB8AC3E}">
        <p14:creationId xmlns:p14="http://schemas.microsoft.com/office/powerpoint/2010/main" val="376283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29083" y="1505129"/>
            <a:ext cx="5862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err="1" smtClean="0">
                <a:solidFill>
                  <a:srgbClr val="00FFFF"/>
                </a:solidFill>
              </a:rPr>
              <a:t>i</a:t>
            </a:r>
            <a:r>
              <a:rPr lang="en-US" sz="3600" dirty="0" smtClean="0">
                <a:solidFill>
                  <a:srgbClr val="00FFFF"/>
                </a:solidFill>
              </a:rPr>
              <a:t>-</a:t>
            </a:r>
            <a:r>
              <a:rPr lang="el-GR" sz="3600" dirty="0" smtClean="0">
                <a:solidFill>
                  <a:srgbClr val="00FFFF"/>
                </a:solidFill>
              </a:rPr>
              <a:t>σορροπία κινήσεων</a:t>
            </a:r>
            <a:endParaRPr lang="el-GR" sz="3600" dirty="0">
              <a:solidFill>
                <a:srgbClr val="00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67483" y="-1"/>
            <a:ext cx="3424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dirty="0" smtClean="0">
                <a:solidFill>
                  <a:srgbClr val="00FFFF"/>
                </a:solidFill>
              </a:rPr>
              <a:t>i-tefteri</a:t>
            </a:r>
            <a:endParaRPr lang="el-GR" sz="7200" dirty="0">
              <a:solidFill>
                <a:srgbClr val="00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7315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FFFF"/>
                </a:solidFill>
              </a:rPr>
              <a:t>NBG </a:t>
            </a:r>
            <a:r>
              <a:rPr lang="en-US" sz="2800" dirty="0" err="1" smtClean="0">
                <a:solidFill>
                  <a:srgbClr val="00FFFF"/>
                </a:solidFill>
              </a:rPr>
              <a:t>i</a:t>
            </a:r>
            <a:r>
              <a:rPr lang="en-US" sz="2800" dirty="0" smtClean="0">
                <a:solidFill>
                  <a:srgbClr val="00FFFF"/>
                </a:solidFill>
              </a:rPr>
              <a:t>-bank</a:t>
            </a:r>
          </a:p>
          <a:p>
            <a:r>
              <a:rPr lang="en-US" sz="2800" dirty="0" smtClean="0">
                <a:solidFill>
                  <a:srgbClr val="00FFFF"/>
                </a:solidFill>
              </a:rPr>
              <a:t>#fintech2</a:t>
            </a:r>
          </a:p>
          <a:p>
            <a:r>
              <a:rPr lang="en-US" sz="2800" dirty="0" err="1" smtClean="0">
                <a:solidFill>
                  <a:srgbClr val="00FFFF"/>
                </a:solidFill>
              </a:rPr>
              <a:t>crowdhackathon</a:t>
            </a:r>
            <a:endParaRPr lang="el-GR" sz="2800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3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787230" y="577027"/>
            <a:ext cx="261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 smtClean="0"/>
              <a:t>πωλητής</a:t>
            </a:r>
            <a:endParaRPr lang="en-US" sz="16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0121153" y="411437"/>
            <a:ext cx="2070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 smtClean="0">
                <a:solidFill>
                  <a:srgbClr val="006666"/>
                </a:solidFill>
              </a:rPr>
              <a:t>i</a:t>
            </a:r>
            <a:r>
              <a:rPr lang="en-US" sz="1600" dirty="0" smtClean="0">
                <a:solidFill>
                  <a:srgbClr val="006666"/>
                </a:solidFill>
              </a:rPr>
              <a:t>-</a:t>
            </a:r>
            <a:r>
              <a:rPr lang="el-GR" sz="1600" dirty="0" smtClean="0">
                <a:solidFill>
                  <a:srgbClr val="006666"/>
                </a:solidFill>
              </a:rPr>
              <a:t>σορροπία κινήσεων</a:t>
            </a:r>
            <a:endParaRPr lang="el-GR" sz="1600" dirty="0">
              <a:solidFill>
                <a:srgbClr val="006666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044517" y="-1"/>
            <a:ext cx="1147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006666"/>
                </a:solidFill>
              </a:rPr>
              <a:t>i-tefteri</a:t>
            </a:r>
            <a:endParaRPr lang="el-GR" sz="2000" dirty="0">
              <a:solidFill>
                <a:srgbClr val="006666"/>
              </a:solidFill>
            </a:endParaRPr>
          </a:p>
        </p:txBody>
      </p:sp>
      <p:sp>
        <p:nvSpPr>
          <p:cNvPr id="17" name="Ορθογώνιο 16"/>
          <p:cNvSpPr/>
          <p:nvPr/>
        </p:nvSpPr>
        <p:spPr>
          <a:xfrm>
            <a:off x="0" y="-2720"/>
            <a:ext cx="3825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σενάριο: αγορά προϊόντος με 3 δόσεις</a:t>
            </a:r>
            <a:endParaRPr lang="el-G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2" y="1248908"/>
            <a:ext cx="12114956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757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787230" y="577027"/>
            <a:ext cx="261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 smtClean="0"/>
              <a:t>αγοραστής</a:t>
            </a:r>
            <a:endParaRPr lang="en-US" sz="16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0121153" y="411437"/>
            <a:ext cx="2070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 smtClean="0">
                <a:solidFill>
                  <a:srgbClr val="006666"/>
                </a:solidFill>
              </a:rPr>
              <a:t>i</a:t>
            </a:r>
            <a:r>
              <a:rPr lang="en-US" sz="1600" dirty="0" smtClean="0">
                <a:solidFill>
                  <a:srgbClr val="006666"/>
                </a:solidFill>
              </a:rPr>
              <a:t>-</a:t>
            </a:r>
            <a:r>
              <a:rPr lang="el-GR" sz="1600" dirty="0" smtClean="0">
                <a:solidFill>
                  <a:srgbClr val="006666"/>
                </a:solidFill>
              </a:rPr>
              <a:t>σορροπία κινήσεων</a:t>
            </a:r>
            <a:endParaRPr lang="el-GR" sz="1600" dirty="0">
              <a:solidFill>
                <a:srgbClr val="006666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044517" y="-1"/>
            <a:ext cx="1147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006666"/>
                </a:solidFill>
              </a:rPr>
              <a:t>i-tefteri</a:t>
            </a:r>
            <a:endParaRPr lang="el-GR" sz="2000" dirty="0">
              <a:solidFill>
                <a:srgbClr val="006666"/>
              </a:solidFill>
            </a:endParaRPr>
          </a:p>
        </p:txBody>
      </p:sp>
      <p:sp>
        <p:nvSpPr>
          <p:cNvPr id="17" name="Ορθογώνιο 16"/>
          <p:cNvSpPr/>
          <p:nvPr/>
        </p:nvSpPr>
        <p:spPr>
          <a:xfrm>
            <a:off x="0" y="-2720"/>
            <a:ext cx="3825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σενάριο: αγορά προϊόντος με 3 δόσεις</a:t>
            </a:r>
            <a:endParaRPr lang="el-G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2" y="1507191"/>
            <a:ext cx="12019957" cy="4038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361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0121153" y="411437"/>
            <a:ext cx="2070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 smtClean="0">
                <a:solidFill>
                  <a:srgbClr val="006666"/>
                </a:solidFill>
              </a:rPr>
              <a:t>i</a:t>
            </a:r>
            <a:r>
              <a:rPr lang="en-US" sz="1600" dirty="0" smtClean="0">
                <a:solidFill>
                  <a:srgbClr val="006666"/>
                </a:solidFill>
              </a:rPr>
              <a:t>-</a:t>
            </a:r>
            <a:r>
              <a:rPr lang="el-GR" sz="1600" dirty="0" smtClean="0">
                <a:solidFill>
                  <a:srgbClr val="006666"/>
                </a:solidFill>
              </a:rPr>
              <a:t>σορροπία κινήσεων</a:t>
            </a:r>
            <a:endParaRPr lang="el-GR" sz="1600" dirty="0">
              <a:solidFill>
                <a:srgbClr val="006666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044517" y="-1"/>
            <a:ext cx="1147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006666"/>
                </a:solidFill>
              </a:rPr>
              <a:t>i-tefteri</a:t>
            </a:r>
            <a:endParaRPr lang="el-GR" sz="2000" dirty="0">
              <a:solidFill>
                <a:srgbClr val="006666"/>
              </a:solidFill>
            </a:endParaRPr>
          </a:p>
        </p:txBody>
      </p:sp>
      <p:sp>
        <p:nvSpPr>
          <p:cNvPr id="17" name="Ορθογώνιο 16"/>
          <p:cNvSpPr/>
          <p:nvPr/>
        </p:nvSpPr>
        <p:spPr>
          <a:xfrm>
            <a:off x="0" y="-2720"/>
            <a:ext cx="3825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σενάριο: αγορά προϊόντος με 3 δόσεις</a:t>
            </a:r>
            <a:endParaRPr lang="el-G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8" y="1314450"/>
            <a:ext cx="4505325" cy="387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87230" y="577027"/>
            <a:ext cx="261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 smtClean="0"/>
              <a:t>αγοραστής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54361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787230" y="577027"/>
            <a:ext cx="261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 smtClean="0"/>
              <a:t>πωλητής</a:t>
            </a:r>
            <a:endParaRPr lang="en-US" sz="16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0121153" y="411437"/>
            <a:ext cx="2070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 smtClean="0">
                <a:solidFill>
                  <a:srgbClr val="006666"/>
                </a:solidFill>
              </a:rPr>
              <a:t>i</a:t>
            </a:r>
            <a:r>
              <a:rPr lang="en-US" sz="1600" dirty="0" smtClean="0">
                <a:solidFill>
                  <a:srgbClr val="006666"/>
                </a:solidFill>
              </a:rPr>
              <a:t>-</a:t>
            </a:r>
            <a:r>
              <a:rPr lang="el-GR" sz="1600" dirty="0" smtClean="0">
                <a:solidFill>
                  <a:srgbClr val="006666"/>
                </a:solidFill>
              </a:rPr>
              <a:t>σορροπία κινήσεων</a:t>
            </a:r>
            <a:endParaRPr lang="el-GR" sz="1600" dirty="0">
              <a:solidFill>
                <a:srgbClr val="006666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044517" y="-1"/>
            <a:ext cx="1147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006666"/>
                </a:solidFill>
              </a:rPr>
              <a:t>i-tefteri</a:t>
            </a:r>
            <a:endParaRPr lang="el-GR" sz="2000" dirty="0">
              <a:solidFill>
                <a:srgbClr val="006666"/>
              </a:solidFill>
            </a:endParaRPr>
          </a:p>
        </p:txBody>
      </p:sp>
      <p:sp>
        <p:nvSpPr>
          <p:cNvPr id="17" name="Ορθογώνιο 16"/>
          <p:cNvSpPr/>
          <p:nvPr/>
        </p:nvSpPr>
        <p:spPr>
          <a:xfrm>
            <a:off x="0" y="-2720"/>
            <a:ext cx="3825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σενάριο: αγορά προϊόντος με 3 δόσεις</a:t>
            </a:r>
            <a:endParaRPr lang="el-G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0683"/>
            <a:ext cx="12192000" cy="4095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361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787230" y="577027"/>
            <a:ext cx="261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start-up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21153" y="411437"/>
            <a:ext cx="2070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 smtClean="0">
                <a:solidFill>
                  <a:srgbClr val="006666"/>
                </a:solidFill>
              </a:rPr>
              <a:t>i</a:t>
            </a:r>
            <a:r>
              <a:rPr lang="en-US" sz="1600" dirty="0" smtClean="0">
                <a:solidFill>
                  <a:srgbClr val="006666"/>
                </a:solidFill>
              </a:rPr>
              <a:t>-</a:t>
            </a:r>
            <a:r>
              <a:rPr lang="el-GR" sz="1600" dirty="0" smtClean="0">
                <a:solidFill>
                  <a:srgbClr val="006666"/>
                </a:solidFill>
              </a:rPr>
              <a:t>σορροπία κινήσεων</a:t>
            </a:r>
            <a:endParaRPr lang="el-GR" sz="1600" dirty="0">
              <a:solidFill>
                <a:srgbClr val="006666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044517" y="-1"/>
            <a:ext cx="1147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006666"/>
                </a:solidFill>
              </a:rPr>
              <a:t>i-tefteri</a:t>
            </a:r>
            <a:endParaRPr lang="el-GR" sz="2000" dirty="0">
              <a:solidFill>
                <a:srgbClr val="006666"/>
              </a:solidFill>
            </a:endParaRPr>
          </a:p>
        </p:txBody>
      </p:sp>
      <p:sp>
        <p:nvSpPr>
          <p:cNvPr id="17" name="Ορθογώνιο 16"/>
          <p:cNvSpPr/>
          <p:nvPr/>
        </p:nvSpPr>
        <p:spPr>
          <a:xfrm>
            <a:off x="0" y="-2720"/>
            <a:ext cx="3825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σενάριο: αγορά προϊόντος με 3 δόσεις</a:t>
            </a:r>
            <a:endParaRPr lang="el-G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00" y="1433512"/>
            <a:ext cx="11858800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88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1"/>
          <p:cNvSpPr txBox="1">
            <a:spLocks/>
          </p:cNvSpPr>
          <p:nvPr/>
        </p:nvSpPr>
        <p:spPr>
          <a:xfrm>
            <a:off x="5890606" y="2920329"/>
            <a:ext cx="6275728" cy="10173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l-GR" dirty="0"/>
              <a:t>η</a:t>
            </a:r>
            <a:r>
              <a:rPr lang="el-GR" dirty="0" smtClean="0"/>
              <a:t> εφαρμογή με μια ματιά</a:t>
            </a:r>
            <a:endParaRPr lang="el-GR" dirty="0"/>
          </a:p>
        </p:txBody>
      </p:sp>
      <p:pic>
        <p:nvPicPr>
          <p:cNvPr id="5" name="Picture 2" descr="Αποτέλεσμα εικόνας για i-ba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684" y="851359"/>
            <a:ext cx="2857143" cy="217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Εικόνα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684" y="3149499"/>
            <a:ext cx="2857143" cy="2857143"/>
          </a:xfrm>
          <a:prstGeom prst="rect">
            <a:avLst/>
          </a:prstGeom>
        </p:spPr>
      </p:pic>
      <p:pic>
        <p:nvPicPr>
          <p:cNvPr id="7" name="Εικόνα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10" y="851359"/>
            <a:ext cx="2585095" cy="51508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121153" y="411437"/>
            <a:ext cx="2070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 smtClean="0">
                <a:solidFill>
                  <a:srgbClr val="006666"/>
                </a:solidFill>
              </a:rPr>
              <a:t>i</a:t>
            </a:r>
            <a:r>
              <a:rPr lang="en-US" sz="1600" dirty="0" smtClean="0">
                <a:solidFill>
                  <a:srgbClr val="006666"/>
                </a:solidFill>
              </a:rPr>
              <a:t>-</a:t>
            </a:r>
            <a:r>
              <a:rPr lang="el-GR" sz="1600" dirty="0" smtClean="0">
                <a:solidFill>
                  <a:srgbClr val="006666"/>
                </a:solidFill>
              </a:rPr>
              <a:t>σορροπία κινήσεων</a:t>
            </a:r>
            <a:endParaRPr lang="el-GR" sz="1600" dirty="0">
              <a:solidFill>
                <a:srgbClr val="00666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44517" y="-1"/>
            <a:ext cx="1147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006666"/>
                </a:solidFill>
              </a:rPr>
              <a:t>i-tefteri</a:t>
            </a:r>
            <a:endParaRPr lang="el-GR" sz="2000" dirty="0">
              <a:solidFill>
                <a:srgbClr val="0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81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787230" y="577027"/>
            <a:ext cx="261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 smtClean="0"/>
              <a:t>επενδυτής</a:t>
            </a:r>
            <a:endParaRPr lang="en-US" sz="16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0121153" y="411437"/>
            <a:ext cx="2070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 smtClean="0">
                <a:solidFill>
                  <a:srgbClr val="006666"/>
                </a:solidFill>
              </a:rPr>
              <a:t>i</a:t>
            </a:r>
            <a:r>
              <a:rPr lang="en-US" sz="1600" dirty="0" smtClean="0">
                <a:solidFill>
                  <a:srgbClr val="006666"/>
                </a:solidFill>
              </a:rPr>
              <a:t>-</a:t>
            </a:r>
            <a:r>
              <a:rPr lang="el-GR" sz="1600" dirty="0" smtClean="0">
                <a:solidFill>
                  <a:srgbClr val="006666"/>
                </a:solidFill>
              </a:rPr>
              <a:t>σορροπία κινήσεων</a:t>
            </a:r>
            <a:endParaRPr lang="el-GR" sz="1600" dirty="0">
              <a:solidFill>
                <a:srgbClr val="006666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044517" y="-1"/>
            <a:ext cx="1147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006666"/>
                </a:solidFill>
              </a:rPr>
              <a:t>i-tefteri</a:t>
            </a:r>
            <a:endParaRPr lang="el-GR" sz="2000" dirty="0">
              <a:solidFill>
                <a:srgbClr val="006666"/>
              </a:solidFill>
            </a:endParaRPr>
          </a:p>
        </p:txBody>
      </p:sp>
      <p:sp>
        <p:nvSpPr>
          <p:cNvPr id="17" name="Ορθογώνιο 16"/>
          <p:cNvSpPr/>
          <p:nvPr/>
        </p:nvSpPr>
        <p:spPr>
          <a:xfrm>
            <a:off x="0" y="-2720"/>
            <a:ext cx="3825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σενάριο: αγορά προϊόντος με 3 δόσεις</a:t>
            </a:r>
            <a:endParaRPr lang="el-G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5" y="1426659"/>
            <a:ext cx="11954736" cy="4016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652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Ορθογώνιο 3"/>
          <p:cNvSpPr/>
          <p:nvPr/>
        </p:nvSpPr>
        <p:spPr>
          <a:xfrm>
            <a:off x="12622" y="-2720"/>
            <a:ext cx="2592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dirty="0"/>
              <a:t>η εφαρμογή </a:t>
            </a:r>
            <a:r>
              <a:rPr lang="el-GR" dirty="0" smtClean="0"/>
              <a:t>με μια ματιά</a:t>
            </a:r>
            <a:endParaRPr lang="el-GR" dirty="0"/>
          </a:p>
        </p:txBody>
      </p:sp>
      <p:pic>
        <p:nvPicPr>
          <p:cNvPr id="1026" name="Picture 2" descr="Αποτέλεσμα εικόνας για i-ba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740" y="1041738"/>
            <a:ext cx="2857143" cy="217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Ορθογώνιο 8"/>
          <p:cNvSpPr/>
          <p:nvPr/>
        </p:nvSpPr>
        <p:spPr>
          <a:xfrm>
            <a:off x="3323770" y="3692604"/>
            <a:ext cx="679738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3600" dirty="0" smtClean="0"/>
              <a:t>προϋποθέσεις: </a:t>
            </a:r>
            <a:endParaRPr lang="en-US" sz="3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l-GR" sz="3200" dirty="0" smtClean="0"/>
              <a:t>πελάτης της Εθνικής Τράπεζας </a:t>
            </a: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l-GR" sz="3200" dirty="0" smtClean="0"/>
              <a:t>χρήστης </a:t>
            </a:r>
            <a:r>
              <a:rPr lang="en-US" sz="3200" dirty="0" smtClean="0"/>
              <a:t>internet banking</a:t>
            </a:r>
            <a:endParaRPr lang="el-GR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smartphone </a:t>
            </a:r>
            <a:r>
              <a:rPr lang="el-GR" sz="3200" dirty="0"/>
              <a:t>με </a:t>
            </a:r>
            <a:r>
              <a:rPr lang="en-US" sz="3200" dirty="0"/>
              <a:t>mobile app</a:t>
            </a:r>
            <a:r>
              <a:rPr lang="el-GR" sz="3200" dirty="0"/>
              <a:t> </a:t>
            </a:r>
            <a:r>
              <a:rPr lang="en-US" sz="3200" dirty="0" smtClean="0"/>
              <a:t>i-</a:t>
            </a:r>
            <a:r>
              <a:rPr lang="en-US" sz="3200" dirty="0" err="1" smtClean="0"/>
              <a:t>tefteri</a:t>
            </a:r>
            <a:endParaRPr lang="el-GR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0121153" y="411437"/>
            <a:ext cx="2070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 smtClean="0">
                <a:solidFill>
                  <a:srgbClr val="006666"/>
                </a:solidFill>
              </a:rPr>
              <a:t>i</a:t>
            </a:r>
            <a:r>
              <a:rPr lang="en-US" sz="1600" dirty="0" smtClean="0">
                <a:solidFill>
                  <a:srgbClr val="006666"/>
                </a:solidFill>
              </a:rPr>
              <a:t>-</a:t>
            </a:r>
            <a:r>
              <a:rPr lang="el-GR" sz="1600" dirty="0" smtClean="0">
                <a:solidFill>
                  <a:srgbClr val="006666"/>
                </a:solidFill>
              </a:rPr>
              <a:t>σορροπία κινήσεων</a:t>
            </a:r>
            <a:endParaRPr lang="el-GR" sz="1600" dirty="0">
              <a:solidFill>
                <a:srgbClr val="00666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044517" y="-1"/>
            <a:ext cx="1147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006666"/>
                </a:solidFill>
              </a:rPr>
              <a:t>i-tefteri</a:t>
            </a:r>
            <a:endParaRPr lang="el-GR" sz="2000" dirty="0">
              <a:solidFill>
                <a:srgbClr val="006666"/>
              </a:solidFill>
            </a:endParaRPr>
          </a:p>
        </p:txBody>
      </p:sp>
      <p:pic>
        <p:nvPicPr>
          <p:cNvPr id="7" name="Εικόνα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22" y="851359"/>
            <a:ext cx="2585095" cy="515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3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Αποτέλεσμα εικόνας για i-ba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753" y="851359"/>
            <a:ext cx="2857143" cy="217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Εικόνα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753" y="3149499"/>
            <a:ext cx="2857143" cy="2857143"/>
          </a:xfrm>
          <a:prstGeom prst="rect">
            <a:avLst/>
          </a:prstGeom>
        </p:spPr>
      </p:pic>
      <p:pic>
        <p:nvPicPr>
          <p:cNvPr id="10" name="Εικόνα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22" y="851359"/>
            <a:ext cx="2585095" cy="5150852"/>
          </a:xfrm>
          <a:prstGeom prst="rect">
            <a:avLst/>
          </a:prstGeom>
        </p:spPr>
      </p:pic>
      <p:cxnSp>
        <p:nvCxnSpPr>
          <p:cNvPr id="6" name="Ευθύγραμμο βέλος σύνδεσης 5"/>
          <p:cNvCxnSpPr>
            <a:endCxn id="8" idx="1"/>
          </p:cNvCxnSpPr>
          <p:nvPr/>
        </p:nvCxnSpPr>
        <p:spPr>
          <a:xfrm>
            <a:off x="3155576" y="4568830"/>
            <a:ext cx="4966177" cy="9241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18329" y="3832110"/>
            <a:ext cx="4903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/>
              <a:t>εγγραφή στην υπηρεσία </a:t>
            </a:r>
            <a:r>
              <a:rPr lang="en-US" sz="2800" dirty="0" smtClean="0"/>
              <a:t>i-</a:t>
            </a:r>
            <a:r>
              <a:rPr lang="en-US" sz="2800" dirty="0" err="1" smtClean="0"/>
              <a:t>tefteri</a:t>
            </a:r>
            <a:r>
              <a:rPr lang="en-US" sz="2800" dirty="0" smtClean="0"/>
              <a:t> </a:t>
            </a:r>
            <a:endParaRPr lang="el-GR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3218329" y="4643513"/>
            <a:ext cx="4903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/>
              <a:t>με το </a:t>
            </a:r>
            <a:r>
              <a:rPr lang="en-US" sz="2800" dirty="0" err="1" smtClean="0"/>
              <a:t>userID</a:t>
            </a:r>
            <a:r>
              <a:rPr lang="en-US" sz="2800" dirty="0" smtClean="0"/>
              <a:t> </a:t>
            </a:r>
            <a:r>
              <a:rPr lang="el-GR" sz="2800" dirty="0" smtClean="0"/>
              <a:t>και </a:t>
            </a:r>
            <a:r>
              <a:rPr lang="en-US" sz="2800" dirty="0" smtClean="0"/>
              <a:t>password </a:t>
            </a:r>
            <a:endParaRPr lang="el-GR" sz="2800" dirty="0" smtClean="0"/>
          </a:p>
          <a:p>
            <a:r>
              <a:rPr lang="el-GR" sz="2800" dirty="0" smtClean="0"/>
              <a:t>του </a:t>
            </a:r>
            <a:r>
              <a:rPr lang="en-US" sz="2800" dirty="0" smtClean="0"/>
              <a:t>i-bank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121153" y="411437"/>
            <a:ext cx="2070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 smtClean="0">
                <a:solidFill>
                  <a:srgbClr val="006666"/>
                </a:solidFill>
              </a:rPr>
              <a:t>i</a:t>
            </a:r>
            <a:r>
              <a:rPr lang="en-US" sz="1600" dirty="0" smtClean="0">
                <a:solidFill>
                  <a:srgbClr val="006666"/>
                </a:solidFill>
              </a:rPr>
              <a:t>-</a:t>
            </a:r>
            <a:r>
              <a:rPr lang="el-GR" sz="1600" dirty="0" smtClean="0">
                <a:solidFill>
                  <a:srgbClr val="006666"/>
                </a:solidFill>
              </a:rPr>
              <a:t>σορροπία κινήσεων</a:t>
            </a:r>
            <a:endParaRPr lang="el-GR" sz="1600" dirty="0">
              <a:solidFill>
                <a:srgbClr val="00666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44517" y="-1"/>
            <a:ext cx="1147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006666"/>
                </a:solidFill>
              </a:rPr>
              <a:t>i-tefteri</a:t>
            </a:r>
            <a:endParaRPr lang="el-GR" sz="2000" dirty="0">
              <a:solidFill>
                <a:srgbClr val="006666"/>
              </a:solidFill>
            </a:endParaRPr>
          </a:p>
        </p:txBody>
      </p:sp>
      <p:sp>
        <p:nvSpPr>
          <p:cNvPr id="12" name="Ορθογώνιο 11"/>
          <p:cNvSpPr/>
          <p:nvPr/>
        </p:nvSpPr>
        <p:spPr>
          <a:xfrm>
            <a:off x="12622" y="-2720"/>
            <a:ext cx="2592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dirty="0"/>
              <a:t>η εφαρμογή </a:t>
            </a:r>
            <a:r>
              <a:rPr lang="el-GR" dirty="0" smtClean="0"/>
              <a:t>με μια ματιά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8755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Αποτέλεσμα εικόνας για i-ba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753" y="851359"/>
            <a:ext cx="2857143" cy="217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Εικόνα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753" y="3149499"/>
            <a:ext cx="2857143" cy="2857143"/>
          </a:xfrm>
          <a:prstGeom prst="rect">
            <a:avLst/>
          </a:prstGeom>
        </p:spPr>
      </p:pic>
      <p:pic>
        <p:nvPicPr>
          <p:cNvPr id="9" name="Εικόνα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22" y="851359"/>
            <a:ext cx="2585095" cy="5150852"/>
          </a:xfrm>
          <a:prstGeom prst="rect">
            <a:avLst/>
          </a:prstGeom>
        </p:spPr>
      </p:pic>
      <p:cxnSp>
        <p:nvCxnSpPr>
          <p:cNvPr id="11" name="Ευθύγραμμο βέλος σύνδεσης 10"/>
          <p:cNvCxnSpPr/>
          <p:nvPr/>
        </p:nvCxnSpPr>
        <p:spPr>
          <a:xfrm>
            <a:off x="3100160" y="1844109"/>
            <a:ext cx="4966177" cy="9241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62913" y="1354127"/>
            <a:ext cx="4903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/>
              <a:t>επιλέγω έναν από τους λογαριασμούς μου</a:t>
            </a:r>
            <a:endParaRPr lang="el-GR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0121153" y="411437"/>
            <a:ext cx="2070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 smtClean="0">
                <a:solidFill>
                  <a:srgbClr val="006666"/>
                </a:solidFill>
              </a:rPr>
              <a:t>i</a:t>
            </a:r>
            <a:r>
              <a:rPr lang="en-US" sz="1600" dirty="0" smtClean="0">
                <a:solidFill>
                  <a:srgbClr val="006666"/>
                </a:solidFill>
              </a:rPr>
              <a:t>-</a:t>
            </a:r>
            <a:r>
              <a:rPr lang="el-GR" sz="1600" dirty="0" smtClean="0">
                <a:solidFill>
                  <a:srgbClr val="006666"/>
                </a:solidFill>
              </a:rPr>
              <a:t>σορροπία κινήσεων</a:t>
            </a:r>
            <a:endParaRPr lang="el-GR" sz="1600" dirty="0">
              <a:solidFill>
                <a:srgbClr val="00666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044517" y="-1"/>
            <a:ext cx="1147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006666"/>
                </a:solidFill>
              </a:rPr>
              <a:t>i-tefteri</a:t>
            </a:r>
            <a:endParaRPr lang="el-GR" sz="2000" dirty="0">
              <a:solidFill>
                <a:srgbClr val="006666"/>
              </a:solidFill>
            </a:endParaRPr>
          </a:p>
        </p:txBody>
      </p:sp>
      <p:sp>
        <p:nvSpPr>
          <p:cNvPr id="10" name="Ορθογώνιο 9"/>
          <p:cNvSpPr/>
          <p:nvPr/>
        </p:nvSpPr>
        <p:spPr>
          <a:xfrm>
            <a:off x="12622" y="-2720"/>
            <a:ext cx="2592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dirty="0"/>
              <a:t>η εφαρμογή </a:t>
            </a:r>
            <a:r>
              <a:rPr lang="el-GR" dirty="0" smtClean="0"/>
              <a:t>με μια ματιά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7350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Αποτέλεσμα εικόνας για i-ba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753" y="851359"/>
            <a:ext cx="2857143" cy="217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Εικόνα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753" y="3149499"/>
            <a:ext cx="2857143" cy="2857143"/>
          </a:xfrm>
          <a:prstGeom prst="rect">
            <a:avLst/>
          </a:prstGeom>
        </p:spPr>
      </p:pic>
      <p:pic>
        <p:nvPicPr>
          <p:cNvPr id="9" name="Εικόνα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22" y="851359"/>
            <a:ext cx="2585095" cy="5150852"/>
          </a:xfrm>
          <a:prstGeom prst="rect">
            <a:avLst/>
          </a:prstGeom>
        </p:spPr>
      </p:pic>
      <p:cxnSp>
        <p:nvCxnSpPr>
          <p:cNvPr id="11" name="Ευθύγραμμο βέλος σύνδεσης 10"/>
          <p:cNvCxnSpPr/>
          <p:nvPr/>
        </p:nvCxnSpPr>
        <p:spPr>
          <a:xfrm>
            <a:off x="3100160" y="4615017"/>
            <a:ext cx="4966177" cy="9241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62913" y="4152432"/>
            <a:ext cx="4903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/>
              <a:t>και τον συνδέω στην εφαρμογή </a:t>
            </a:r>
            <a:r>
              <a:rPr lang="el-GR" sz="2800" dirty="0"/>
              <a:t>ως ΒΑΣΙΚΟ</a:t>
            </a:r>
            <a:endParaRPr lang="en-US" sz="28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0121153" y="411437"/>
            <a:ext cx="2070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 smtClean="0">
                <a:solidFill>
                  <a:srgbClr val="006666"/>
                </a:solidFill>
              </a:rPr>
              <a:t>i</a:t>
            </a:r>
            <a:r>
              <a:rPr lang="en-US" sz="1600" dirty="0" smtClean="0">
                <a:solidFill>
                  <a:srgbClr val="006666"/>
                </a:solidFill>
              </a:rPr>
              <a:t>-</a:t>
            </a:r>
            <a:r>
              <a:rPr lang="el-GR" sz="1600" dirty="0" smtClean="0">
                <a:solidFill>
                  <a:srgbClr val="006666"/>
                </a:solidFill>
              </a:rPr>
              <a:t>σορροπία κινήσεων</a:t>
            </a:r>
            <a:endParaRPr lang="el-GR" sz="1600" dirty="0">
              <a:solidFill>
                <a:srgbClr val="00666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044517" y="-1"/>
            <a:ext cx="1147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006666"/>
                </a:solidFill>
              </a:rPr>
              <a:t>i-tefteri</a:t>
            </a:r>
            <a:endParaRPr lang="el-GR" sz="2000" dirty="0">
              <a:solidFill>
                <a:srgbClr val="006666"/>
              </a:solidFill>
            </a:endParaRPr>
          </a:p>
        </p:txBody>
      </p:sp>
      <p:sp>
        <p:nvSpPr>
          <p:cNvPr id="10" name="Ορθογώνιο 9"/>
          <p:cNvSpPr/>
          <p:nvPr/>
        </p:nvSpPr>
        <p:spPr>
          <a:xfrm>
            <a:off x="12622" y="-2720"/>
            <a:ext cx="2592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dirty="0"/>
              <a:t>η εφαρμογή </a:t>
            </a:r>
            <a:r>
              <a:rPr lang="el-GR" dirty="0" smtClean="0"/>
              <a:t>με μια ματιά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4812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370646" y="2223607"/>
            <a:ext cx="5704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/>
              <a:t>ή να πουλήσω τα προϊόντα μου</a:t>
            </a:r>
            <a:endParaRPr lang="en-US" sz="2800" dirty="0" smtClean="0"/>
          </a:p>
        </p:txBody>
      </p:sp>
      <p:cxnSp>
        <p:nvCxnSpPr>
          <p:cNvPr id="11" name="Ευθύγραμμο βέλος σύνδεσης 10"/>
          <p:cNvCxnSpPr/>
          <p:nvPr/>
        </p:nvCxnSpPr>
        <p:spPr>
          <a:xfrm flipH="1">
            <a:off x="3210992" y="2019086"/>
            <a:ext cx="570442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3452" y="1132427"/>
            <a:ext cx="261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 smtClean="0"/>
              <a:t>αγοραστής</a:t>
            </a:r>
            <a:endParaRPr lang="en-US" sz="1600" dirty="0" smtClean="0"/>
          </a:p>
        </p:txBody>
      </p:sp>
      <p:pic>
        <p:nvPicPr>
          <p:cNvPr id="9" name="Εικόνα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52" y="1544078"/>
            <a:ext cx="2585095" cy="5150852"/>
          </a:xfrm>
          <a:prstGeom prst="rect">
            <a:avLst/>
          </a:prstGeom>
        </p:spPr>
      </p:pic>
      <p:pic>
        <p:nvPicPr>
          <p:cNvPr id="10" name="Εικόνα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453" y="1544078"/>
            <a:ext cx="2585095" cy="51508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12590" y="1361990"/>
            <a:ext cx="5704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/>
              <a:t>τώρα μπορώ να αγοράσω προϊόντα</a:t>
            </a:r>
            <a:endParaRPr lang="en-US" sz="28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8915416" y="1132427"/>
            <a:ext cx="261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 smtClean="0"/>
              <a:t>πωλητής</a:t>
            </a:r>
            <a:endParaRPr lang="en-US" sz="1600" dirty="0" smtClean="0"/>
          </a:p>
        </p:txBody>
      </p:sp>
      <p:cxnSp>
        <p:nvCxnSpPr>
          <p:cNvPr id="15" name="Ευθύγραμμο βέλος σύνδεσης 14"/>
          <p:cNvCxnSpPr/>
          <p:nvPr/>
        </p:nvCxnSpPr>
        <p:spPr>
          <a:xfrm>
            <a:off x="3210992" y="2880704"/>
            <a:ext cx="5704424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78547" y="3193427"/>
            <a:ext cx="5704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sz="2800" dirty="0" smtClean="0"/>
              <a:t>σε οποιονδήποτε χρησιμοποιεί </a:t>
            </a:r>
            <a:r>
              <a:rPr lang="el-GR" sz="2800" dirty="0" smtClean="0"/>
              <a:t>την εφαρμογή </a:t>
            </a:r>
            <a:r>
              <a:rPr lang="en-US" sz="2800" dirty="0" smtClean="0"/>
              <a:t>i-tefteri</a:t>
            </a:r>
            <a:r>
              <a:rPr lang="el-GR" sz="2800" dirty="0" smtClean="0"/>
              <a:t> </a:t>
            </a:r>
            <a:endParaRPr lang="en-US" sz="28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0121153" y="411437"/>
            <a:ext cx="2070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 smtClean="0">
                <a:solidFill>
                  <a:srgbClr val="006666"/>
                </a:solidFill>
              </a:rPr>
              <a:t>i</a:t>
            </a:r>
            <a:r>
              <a:rPr lang="en-US" sz="1600" dirty="0" smtClean="0">
                <a:solidFill>
                  <a:srgbClr val="006666"/>
                </a:solidFill>
              </a:rPr>
              <a:t>-</a:t>
            </a:r>
            <a:r>
              <a:rPr lang="el-GR" sz="1600" dirty="0" smtClean="0">
                <a:solidFill>
                  <a:srgbClr val="006666"/>
                </a:solidFill>
              </a:rPr>
              <a:t>σορροπία κινήσεων</a:t>
            </a:r>
            <a:endParaRPr lang="el-GR" sz="1600" dirty="0">
              <a:solidFill>
                <a:srgbClr val="006666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044517" y="-1"/>
            <a:ext cx="1147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006666"/>
                </a:solidFill>
              </a:rPr>
              <a:t>i-tefteri</a:t>
            </a:r>
            <a:endParaRPr lang="el-GR" sz="2000" dirty="0">
              <a:solidFill>
                <a:srgbClr val="006666"/>
              </a:solidFill>
            </a:endParaRPr>
          </a:p>
        </p:txBody>
      </p:sp>
      <p:sp>
        <p:nvSpPr>
          <p:cNvPr id="20" name="Ορθογώνιο 19"/>
          <p:cNvSpPr/>
          <p:nvPr/>
        </p:nvSpPr>
        <p:spPr>
          <a:xfrm>
            <a:off x="12622" y="-2720"/>
            <a:ext cx="2592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dirty="0"/>
              <a:t>η εφαρμογή </a:t>
            </a:r>
            <a:r>
              <a:rPr lang="el-GR" dirty="0" smtClean="0"/>
              <a:t>με μια ματιά</a:t>
            </a:r>
            <a:endParaRPr lang="el-GR" dirty="0"/>
          </a:p>
        </p:txBody>
      </p:sp>
      <p:sp>
        <p:nvSpPr>
          <p:cNvPr id="21" name="TextBox 20"/>
          <p:cNvSpPr txBox="1"/>
          <p:nvPr/>
        </p:nvSpPr>
        <p:spPr>
          <a:xfrm>
            <a:off x="3178547" y="4340045"/>
            <a:ext cx="5704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sz="2800" dirty="0" smtClean="0">
                <a:solidFill>
                  <a:srgbClr val="FF0000"/>
                </a:solidFill>
              </a:rPr>
              <a:t>χωρίς να χρειάζομαι χρεωστική ή πιστωτική κάρτα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78547" y="5515685"/>
            <a:ext cx="5704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sz="2800" dirty="0" smtClean="0">
                <a:solidFill>
                  <a:srgbClr val="FF0000"/>
                </a:solidFill>
              </a:rPr>
              <a:t>χωρίς να χρειάζομαι </a:t>
            </a:r>
            <a:r>
              <a:rPr lang="en-US" sz="2800" dirty="0" smtClean="0">
                <a:solidFill>
                  <a:srgbClr val="FF0000"/>
                </a:solidFill>
              </a:rPr>
              <a:t>POS</a:t>
            </a:r>
          </a:p>
        </p:txBody>
      </p:sp>
    </p:spTree>
    <p:extLst>
      <p:ext uri="{BB962C8B-B14F-4D97-AF65-F5344CB8AC3E}">
        <p14:creationId xmlns:p14="http://schemas.microsoft.com/office/powerpoint/2010/main" val="150306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Ευθύγραμμο βέλος σύνδεσης 10"/>
          <p:cNvCxnSpPr/>
          <p:nvPr/>
        </p:nvCxnSpPr>
        <p:spPr>
          <a:xfrm flipH="1">
            <a:off x="3210992" y="1786862"/>
            <a:ext cx="570442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3452" y="1132427"/>
            <a:ext cx="261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 smtClean="0"/>
              <a:t>αγοραστής</a:t>
            </a:r>
            <a:endParaRPr lang="en-US" sz="1600" dirty="0" smtClean="0"/>
          </a:p>
        </p:txBody>
      </p:sp>
      <p:pic>
        <p:nvPicPr>
          <p:cNvPr id="9" name="Εικόνα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52" y="1544078"/>
            <a:ext cx="2585095" cy="5150852"/>
          </a:xfrm>
          <a:prstGeom prst="rect">
            <a:avLst/>
          </a:prstGeom>
        </p:spPr>
      </p:pic>
      <p:pic>
        <p:nvPicPr>
          <p:cNvPr id="10" name="Εικόνα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453" y="1544078"/>
            <a:ext cx="2585095" cy="51508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78547" y="1303948"/>
            <a:ext cx="573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/>
              <a:t>η </a:t>
            </a:r>
            <a:r>
              <a:rPr lang="en-US" sz="2800" dirty="0" smtClean="0"/>
              <a:t>i-tefteri </a:t>
            </a:r>
            <a:r>
              <a:rPr lang="el-GR" sz="2800" dirty="0" smtClean="0"/>
              <a:t>κάνει πολλά </a:t>
            </a:r>
            <a:r>
              <a:rPr lang="el-GR" sz="2800" dirty="0" smtClean="0"/>
              <a:t>περισσότερα</a:t>
            </a:r>
            <a:endParaRPr lang="en-US" sz="28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8915416" y="1132427"/>
            <a:ext cx="261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 smtClean="0"/>
              <a:t>πωλητής</a:t>
            </a:r>
            <a:endParaRPr lang="en-US" sz="1600" dirty="0" smtClean="0"/>
          </a:p>
        </p:txBody>
      </p:sp>
      <p:cxnSp>
        <p:nvCxnSpPr>
          <p:cNvPr id="15" name="Ευθύγραμμο βέλος σύνδεσης 14"/>
          <p:cNvCxnSpPr/>
          <p:nvPr/>
        </p:nvCxnSpPr>
        <p:spPr>
          <a:xfrm>
            <a:off x="3210992" y="6117385"/>
            <a:ext cx="5704424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121153" y="411437"/>
            <a:ext cx="2070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 smtClean="0">
                <a:solidFill>
                  <a:srgbClr val="006666"/>
                </a:solidFill>
              </a:rPr>
              <a:t>i</a:t>
            </a:r>
            <a:r>
              <a:rPr lang="en-US" sz="1600" dirty="0" smtClean="0">
                <a:solidFill>
                  <a:srgbClr val="006666"/>
                </a:solidFill>
              </a:rPr>
              <a:t>-</a:t>
            </a:r>
            <a:r>
              <a:rPr lang="el-GR" sz="1600" dirty="0" smtClean="0">
                <a:solidFill>
                  <a:srgbClr val="006666"/>
                </a:solidFill>
              </a:rPr>
              <a:t>σορροπία κινήσεων</a:t>
            </a:r>
            <a:endParaRPr lang="el-GR" sz="1600" dirty="0">
              <a:solidFill>
                <a:srgbClr val="006666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044517" y="-1"/>
            <a:ext cx="1147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006666"/>
                </a:solidFill>
              </a:rPr>
              <a:t>i-tefteri</a:t>
            </a:r>
            <a:endParaRPr lang="el-GR" sz="2000" dirty="0">
              <a:solidFill>
                <a:srgbClr val="006666"/>
              </a:solidFill>
            </a:endParaRPr>
          </a:p>
        </p:txBody>
      </p:sp>
      <p:sp>
        <p:nvSpPr>
          <p:cNvPr id="16" name="Ορθογώνιο 15"/>
          <p:cNvSpPr/>
          <p:nvPr/>
        </p:nvSpPr>
        <p:spPr>
          <a:xfrm>
            <a:off x="12622" y="-2720"/>
            <a:ext cx="2592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dirty="0"/>
              <a:t>η εφαρμογή </a:t>
            </a:r>
            <a:r>
              <a:rPr lang="el-GR" dirty="0" smtClean="0"/>
              <a:t>με μια ματιά</a:t>
            </a:r>
            <a:endParaRPr lang="el-GR" dirty="0"/>
          </a:p>
        </p:txBody>
      </p:sp>
      <p:sp>
        <p:nvSpPr>
          <p:cNvPr id="17" name="TextBox 16"/>
          <p:cNvSpPr txBox="1"/>
          <p:nvPr/>
        </p:nvSpPr>
        <p:spPr>
          <a:xfrm>
            <a:off x="3210992" y="1870047"/>
            <a:ext cx="57534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 smtClean="0"/>
              <a:t>υπολογίζει τα μελλοντικά υπόλοιπα του βασικού μου λογαριασμού, σύμφωνα με τις μελλοντικές μου συναλλαγές και τα αναμενόμενα έσοδα – έξοδα που καταχωρώ (πχ μισθός, ΔΕΗ, ΟΤΕ, κτλ)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10992" y="3981534"/>
            <a:ext cx="5671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/>
              <a:t>εκτελεί μεταχρονολογημένες </a:t>
            </a:r>
            <a:r>
              <a:rPr lang="el-GR" sz="2400" dirty="0" smtClean="0"/>
              <a:t>συναλλαγές </a:t>
            </a:r>
            <a:r>
              <a:rPr lang="el-GR" sz="2400" dirty="0" smtClean="0">
                <a:solidFill>
                  <a:srgbClr val="FF0000"/>
                </a:solidFill>
              </a:rPr>
              <a:t>με δόσεις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78547" y="5019068"/>
            <a:ext cx="5704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 smtClean="0"/>
              <a:t>αγοράζει και πουλάει </a:t>
            </a:r>
            <a:r>
              <a:rPr lang="el-GR" sz="2400" dirty="0" err="1" smtClean="0"/>
              <a:t>μετοχομερίδια</a:t>
            </a:r>
            <a:r>
              <a:rPr lang="el-GR" sz="2400" dirty="0" smtClean="0"/>
              <a:t> μίας νέας ιδέας (</a:t>
            </a:r>
            <a:r>
              <a:rPr lang="en-US" sz="2400" dirty="0" smtClean="0"/>
              <a:t>start-up)</a:t>
            </a:r>
            <a:endParaRPr lang="el-GR" sz="2400" dirty="0" smtClean="0"/>
          </a:p>
        </p:txBody>
      </p:sp>
    </p:spTree>
    <p:extLst>
      <p:ext uri="{BB962C8B-B14F-4D97-AF65-F5344CB8AC3E}">
        <p14:creationId xmlns:p14="http://schemas.microsoft.com/office/powerpoint/2010/main" val="426180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1"/>
          <p:cNvSpPr txBox="1">
            <a:spLocks/>
          </p:cNvSpPr>
          <p:nvPr/>
        </p:nvSpPr>
        <p:spPr>
          <a:xfrm>
            <a:off x="5890606" y="2920329"/>
            <a:ext cx="6275728" cy="10173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l-GR" dirty="0" smtClean="0"/>
              <a:t>όλοι κερδίζουν</a:t>
            </a:r>
            <a:endParaRPr lang="el-GR" dirty="0"/>
          </a:p>
        </p:txBody>
      </p:sp>
      <p:pic>
        <p:nvPicPr>
          <p:cNvPr id="5" name="Picture 2" descr="Αποτέλεσμα εικόνας για i-ba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684" y="851359"/>
            <a:ext cx="2857143" cy="217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Εικόνα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684" y="3149499"/>
            <a:ext cx="2857143" cy="2857143"/>
          </a:xfrm>
          <a:prstGeom prst="rect">
            <a:avLst/>
          </a:prstGeom>
        </p:spPr>
      </p:pic>
      <p:pic>
        <p:nvPicPr>
          <p:cNvPr id="7" name="Εικόνα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10" y="851359"/>
            <a:ext cx="2585095" cy="51508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121153" y="411437"/>
            <a:ext cx="2070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 smtClean="0">
                <a:solidFill>
                  <a:srgbClr val="006666"/>
                </a:solidFill>
              </a:rPr>
              <a:t>i</a:t>
            </a:r>
            <a:r>
              <a:rPr lang="en-US" sz="1600" dirty="0" smtClean="0">
                <a:solidFill>
                  <a:srgbClr val="006666"/>
                </a:solidFill>
              </a:rPr>
              <a:t>-</a:t>
            </a:r>
            <a:r>
              <a:rPr lang="el-GR" sz="1600" dirty="0" smtClean="0">
                <a:solidFill>
                  <a:srgbClr val="006666"/>
                </a:solidFill>
              </a:rPr>
              <a:t>σορροπία κινήσεων</a:t>
            </a:r>
            <a:endParaRPr lang="el-GR" sz="1600" dirty="0">
              <a:solidFill>
                <a:srgbClr val="00666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44517" y="-1"/>
            <a:ext cx="1147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006666"/>
                </a:solidFill>
              </a:rPr>
              <a:t>i-tefteri</a:t>
            </a:r>
            <a:endParaRPr lang="el-GR" sz="2000" dirty="0">
              <a:solidFill>
                <a:srgbClr val="0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05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439</Words>
  <Application>Microsoft Office PowerPoint</Application>
  <PresentationFormat>Προσαρμογή</PresentationFormat>
  <Paragraphs>121</Paragraphs>
  <Slides>20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20</vt:i4>
      </vt:variant>
    </vt:vector>
  </HeadingPairs>
  <TitlesOfParts>
    <vt:vector size="21" baseType="lpstr">
      <vt:lpstr>Θέμα του Office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Company>NBG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NBG</dc:creator>
  <cp:lastModifiedBy>ΚΩΝΣΤΑΝΤΙΝΟΣ</cp:lastModifiedBy>
  <cp:revision>151</cp:revision>
  <dcterms:created xsi:type="dcterms:W3CDTF">2017-10-19T07:58:00Z</dcterms:created>
  <dcterms:modified xsi:type="dcterms:W3CDTF">2017-10-22T09:35:56Z</dcterms:modified>
</cp:coreProperties>
</file>