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7" r:id="rId3"/>
    <p:sldId id="264" r:id="rId4"/>
    <p:sldId id="265" r:id="rId5"/>
    <p:sldId id="268" r:id="rId6"/>
    <p:sldId id="273" r:id="rId7"/>
    <p:sldId id="272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78" d="100"/>
          <a:sy n="78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5AD42-3BAB-4902-9A70-AE3B27C6189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11352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35643-4B0A-411B-ABA5-C32E5C0708E1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59007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15AC6-5F58-402F-853D-0A8C9047243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18326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13C0-29D8-4576-873C-36825CC82C0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84602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E0BE3-0ADE-487E-A16F-D80D55F45CA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058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D9957-B550-4E74-B192-7BEDC9B7988E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52850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A3F3C-2EE8-4307-BFDC-74B4D707220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071585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A7338-55AE-4818-8BA6-737DA089F05B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4378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06B6C-88EB-4F22-B8DF-14E9E3417AD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66216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554FD-1515-4B31-8CA9-B0DF125BDA21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090017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22449-4CFE-4506-9D5C-E095C3ED0EA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2665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>
                <a:gamma/>
                <a:shade val="46275"/>
                <a:invGamma/>
              </a:srgbClr>
            </a:gs>
            <a:gs pos="50000">
              <a:srgbClr val="FFFF00"/>
            </a:gs>
            <a:gs pos="100000">
              <a:srgbClr val="FFFF00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Κάντε κλικ για επεξεργασία του τίτλου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altLang="el-GR"/>
              <a:t>Δεύτερου επιπέδου</a:t>
            </a:r>
          </a:p>
          <a:p>
            <a:pPr lvl="2"/>
            <a:r>
              <a:rPr lang="el-GR" altLang="el-GR"/>
              <a:t>Τρίτου επιπέδου</a:t>
            </a:r>
          </a:p>
          <a:p>
            <a:pPr lvl="3"/>
            <a:r>
              <a:rPr lang="el-GR" altLang="el-GR"/>
              <a:t>Τέταρτου επιπέδου</a:t>
            </a:r>
          </a:p>
          <a:p>
            <a:pPr lvl="4"/>
            <a:r>
              <a:rPr lang="el-GR" altLang="el-GR"/>
              <a:t>Πέμπτου επιπέδου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l-GR" altLang="el-G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l-GR" altLang="el-G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6264D2-D78C-4ACB-9595-AF9AD883B69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19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8.png"/><Relationship Id="rId3" Type="http://schemas.openxmlformats.org/officeDocument/2006/relationships/hyperlink" Target="https://www.linkedin.com/in/athinodoros-panagiotidis" TargetMode="External"/><Relationship Id="rId7" Type="http://schemas.openxmlformats.org/officeDocument/2006/relationships/image" Target="../media/image4.jpe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nikolaos-kovas-09a84513" TargetMode="External"/><Relationship Id="rId11" Type="http://schemas.openxmlformats.org/officeDocument/2006/relationships/hyperlink" Target="https://www.linkedin.com/in/nikoskovas" TargetMode="External"/><Relationship Id="rId5" Type="http://schemas.openxmlformats.org/officeDocument/2006/relationships/image" Target="../media/image3.jpeg"/><Relationship Id="rId10" Type="http://schemas.openxmlformats.org/officeDocument/2006/relationships/hyperlink" Target="https://www.linkedin.com/in/athinodoros-panagiotidis-6605b18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jpe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82575"/>
            <a:ext cx="7772400" cy="1470025"/>
          </a:xfrm>
        </p:spPr>
        <p:txBody>
          <a:bodyPr anchor="ctr"/>
          <a:lstStyle/>
          <a:p>
            <a:r>
              <a:rPr lang="en-US" altLang="el-GR" sz="4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InsuRangers</a:t>
            </a:r>
            <a:r>
              <a:rPr lang="en-US" altLang="el-GR" sz="4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Team</a:t>
            </a:r>
            <a:endParaRPr lang="el-GR" altLang="el-GR" sz="4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412875"/>
            <a:ext cx="8280400" cy="4248150"/>
          </a:xfrm>
        </p:spPr>
        <p:txBody>
          <a:bodyPr/>
          <a:lstStyle/>
          <a:p>
            <a:pPr algn="l">
              <a:lnSpc>
                <a:spcPct val="90000"/>
              </a:lnSpc>
            </a:pPr>
            <a:endParaRPr lang="en-US" altLang="el-GR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l-GR" altLang="el-GR" dirty="0">
                <a:solidFill>
                  <a:schemeClr val="bg1"/>
                </a:solidFill>
              </a:rPr>
              <a:t>	</a:t>
            </a:r>
            <a:r>
              <a:rPr lang="el-GR" altLang="el-GR" dirty="0" err="1">
                <a:solidFill>
                  <a:schemeClr val="bg1"/>
                </a:solidFill>
              </a:rPr>
              <a:t>Φεγγουδάκης</a:t>
            </a:r>
            <a:r>
              <a:rPr lang="el-GR" altLang="el-GR" dirty="0">
                <a:solidFill>
                  <a:schemeClr val="bg1"/>
                </a:solidFill>
              </a:rPr>
              <a:t> Γιώργος</a:t>
            </a:r>
            <a:r>
              <a:rPr lang="en-US" altLang="el-GR" dirty="0">
                <a:solidFill>
                  <a:schemeClr val="bg1"/>
                </a:solidFill>
              </a:rPr>
              <a:t> </a:t>
            </a:r>
            <a:r>
              <a:rPr lang="el-GR" altLang="el-GR" dirty="0">
                <a:solidFill>
                  <a:schemeClr val="bg1"/>
                </a:solidFill>
              </a:rPr>
              <a:t>-</a:t>
            </a:r>
            <a:r>
              <a:rPr lang="en-US" altLang="el-GR" dirty="0">
                <a:solidFill>
                  <a:schemeClr val="bg1"/>
                </a:solidFill>
              </a:rPr>
              <a:t> </a:t>
            </a:r>
            <a:r>
              <a:rPr lang="en-US" altLang="el-GR" sz="1400" i="1" dirty="0">
                <a:solidFill>
                  <a:schemeClr val="bg1"/>
                </a:solidFill>
              </a:rPr>
              <a:t>Web Developer</a:t>
            </a:r>
            <a:endParaRPr lang="el-GR" altLang="el-GR" sz="1400" i="1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l-GR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l-GR" altLang="el-GR" dirty="0">
                <a:solidFill>
                  <a:schemeClr val="bg1"/>
                </a:solidFill>
              </a:rPr>
              <a:t>	</a:t>
            </a:r>
            <a:r>
              <a:rPr lang="el-GR" altLang="el-GR" dirty="0" err="1">
                <a:solidFill>
                  <a:schemeClr val="bg1"/>
                </a:solidFill>
              </a:rPr>
              <a:t>Δεσύλλας</a:t>
            </a:r>
            <a:r>
              <a:rPr lang="el-GR" altLang="el-GR" dirty="0">
                <a:solidFill>
                  <a:schemeClr val="bg1"/>
                </a:solidFill>
              </a:rPr>
              <a:t> Δημήτριος</a:t>
            </a:r>
            <a:r>
              <a:rPr lang="en-US" altLang="el-GR" dirty="0">
                <a:solidFill>
                  <a:schemeClr val="bg1"/>
                </a:solidFill>
              </a:rPr>
              <a:t> - </a:t>
            </a:r>
            <a:r>
              <a:rPr lang="en-US" altLang="el-GR" sz="1400" i="1" dirty="0">
                <a:solidFill>
                  <a:schemeClr val="bg1"/>
                </a:solidFill>
              </a:rPr>
              <a:t>PHP Developer</a:t>
            </a:r>
            <a:endParaRPr lang="el-GR" altLang="el-GR" sz="1400" i="1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l-GR" i="1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l-GR" altLang="el-GR" dirty="0">
                <a:solidFill>
                  <a:schemeClr val="bg1"/>
                </a:solidFill>
              </a:rPr>
              <a:t>	Παναγιωτίδης Αθηνόδωρος</a:t>
            </a:r>
            <a:r>
              <a:rPr lang="en-US" altLang="el-GR" dirty="0">
                <a:solidFill>
                  <a:schemeClr val="bg1"/>
                </a:solidFill>
              </a:rPr>
              <a:t> - </a:t>
            </a:r>
            <a:r>
              <a:rPr lang="en-US" altLang="el-GR" sz="1400" i="1" dirty="0">
                <a:solidFill>
                  <a:schemeClr val="bg1"/>
                </a:solidFill>
              </a:rPr>
              <a:t>Electrical &amp; Computer Engineer</a:t>
            </a:r>
            <a:endParaRPr lang="el-GR" altLang="el-GR" sz="1400" i="1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l-GR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l-GR" altLang="el-GR" dirty="0">
                <a:solidFill>
                  <a:schemeClr val="bg1"/>
                </a:solidFill>
              </a:rPr>
              <a:t>	</a:t>
            </a:r>
            <a:r>
              <a:rPr lang="el-GR" altLang="el-GR" dirty="0" err="1">
                <a:solidFill>
                  <a:schemeClr val="bg1"/>
                </a:solidFill>
              </a:rPr>
              <a:t>Κόβας</a:t>
            </a:r>
            <a:r>
              <a:rPr lang="el-GR" altLang="el-GR" dirty="0">
                <a:solidFill>
                  <a:schemeClr val="bg1"/>
                </a:solidFill>
              </a:rPr>
              <a:t> Νίκος</a:t>
            </a:r>
            <a:r>
              <a:rPr lang="en-US" altLang="el-GR" dirty="0">
                <a:solidFill>
                  <a:schemeClr val="bg1"/>
                </a:solidFill>
              </a:rPr>
              <a:t> - </a:t>
            </a:r>
            <a:r>
              <a:rPr lang="en-US" altLang="el-GR" sz="1400" i="1" dirty="0">
                <a:solidFill>
                  <a:schemeClr val="bg1"/>
                </a:solidFill>
              </a:rPr>
              <a:t>Software Engineer</a:t>
            </a:r>
          </a:p>
          <a:p>
            <a:pPr algn="l">
              <a:lnSpc>
                <a:spcPct val="90000"/>
              </a:lnSpc>
            </a:pPr>
            <a:endParaRPr lang="el-GR" altLang="el-GR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l-GR" altLang="el-GR" dirty="0">
                <a:solidFill>
                  <a:schemeClr val="bg1"/>
                </a:solidFill>
              </a:rPr>
              <a:t>	</a:t>
            </a:r>
            <a:r>
              <a:rPr lang="el-GR" altLang="el-GR" dirty="0" err="1">
                <a:solidFill>
                  <a:schemeClr val="bg1"/>
                </a:solidFill>
              </a:rPr>
              <a:t>Γιακουμάτος</a:t>
            </a:r>
            <a:r>
              <a:rPr lang="el-GR" altLang="el-GR" dirty="0">
                <a:solidFill>
                  <a:schemeClr val="bg1"/>
                </a:solidFill>
              </a:rPr>
              <a:t> Μαρίνος</a:t>
            </a:r>
            <a:r>
              <a:rPr lang="en-US" altLang="el-GR" dirty="0">
                <a:solidFill>
                  <a:schemeClr val="bg1"/>
                </a:solidFill>
              </a:rPr>
              <a:t> -</a:t>
            </a:r>
            <a:r>
              <a:rPr lang="en-US" altLang="el-GR" sz="1400" dirty="0">
                <a:solidFill>
                  <a:schemeClr val="bg1"/>
                </a:solidFill>
              </a:rPr>
              <a:t> </a:t>
            </a:r>
            <a:r>
              <a:rPr lang="en-US" altLang="el-GR" sz="1400" i="1" dirty="0">
                <a:solidFill>
                  <a:schemeClr val="bg1"/>
                </a:solidFill>
              </a:rPr>
              <a:t>Undergraduate Student</a:t>
            </a:r>
            <a:endParaRPr lang="el-GR" altLang="el-GR" sz="1400" i="1" dirty="0">
              <a:solidFill>
                <a:schemeClr val="bg1"/>
              </a:solidFill>
            </a:endParaRPr>
          </a:p>
        </p:txBody>
      </p:sp>
      <p:pic>
        <p:nvPicPr>
          <p:cNvPr id="2053" name="Picture 5" descr="Παναγιωτίδης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41663"/>
            <a:ext cx="582612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68863"/>
            <a:ext cx="53975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Κοβας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76700"/>
            <a:ext cx="53975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Δεσυλλας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55245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14543360_10154518665352768_782146848_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576262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Παναγιωτίδης">
            <a:hlinkClick r:id="rId10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41663"/>
            <a:ext cx="582612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Κοβας">
            <a:hlinkClick r:id="rId1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76700"/>
            <a:ext cx="53975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4108450"/>
            <a:ext cx="2530475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8800" y="6324600"/>
            <a:ext cx="1186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9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624689"/>
              </p:ext>
            </p:extLst>
          </p:nvPr>
        </p:nvGraphicFramePr>
        <p:xfrm>
          <a:off x="152400" y="457200"/>
          <a:ext cx="8839200" cy="65339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</a:t>
                      </a:r>
                      <a:r>
                        <a:rPr lang="el-GR" sz="1200" b="1" dirty="0"/>
                        <a:t>Κρίσιμες</a:t>
                      </a:r>
                      <a:br>
                        <a:rPr lang="el-GR" sz="1200" b="1" dirty="0"/>
                      </a:br>
                      <a:r>
                        <a:rPr lang="el-GR" sz="1200" b="1" dirty="0"/>
                        <a:t>           συνεργασίες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dirty="0">
                          <a:latin typeface="Comic Sans MS" pitchFamily="66" charset="0"/>
                        </a:rPr>
                        <a:t>Ασφαλιστικές για πώληση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υπηρεσιών σε νέο τομέα.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Εταιρίες με ευαίσθητα δεδομένα για μείωση ζημιάς σε περίπτωση  κακού σεναρίου</a:t>
                      </a:r>
                    </a:p>
                    <a:p>
                      <a:endParaRPr lang="el-GR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Εταιρίες παροχής υπηρεσιών αποθήκευσης δεδομένων για αναβάθμιση του κυρούς των παρεχόμενων υπηρεσιών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dirty="0">
                          <a:latin typeface="Comic Sans MS" pitchFamily="66" charset="0"/>
                        </a:rPr>
                        <a:t>Εταιρίες παροχής υπηρεσιών διασφάλισης σωστής λειτουργίας υλικής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υποδομής για κάλυψη των αναγκών </a:t>
                      </a:r>
                    </a:p>
                    <a:p>
                      <a:endParaRPr lang="el-GR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Εταιρίες στατιστικών ερευνών για έγκυρη προσφορά στατιστικών στοιχείων 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</a:t>
                      </a:r>
                      <a:r>
                        <a:rPr lang="el-GR" sz="1200" b="1" dirty="0"/>
                        <a:t>Κυριότερες                                                                             _      Δραστηριότητες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Ενημέρωση της υπάρχουσας υλικής υποδομής από συνεργάτη.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Ενημέρωση στατιστικού κινδύνου από συνεργάτη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Καταχώρηση από χρήστη της αξίας και των στοιχείων της </a:t>
                      </a:r>
                      <a:r>
                        <a:rPr lang="en-US" sz="1100" b="0" baseline="0" dirty="0">
                          <a:latin typeface="Comic Sans MS" pitchFamily="66" charset="0"/>
                        </a:rPr>
                        <a:t>online 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οντότητας - εγγράφου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Υπολογισμός μηνιαίου ασφαλίστρου.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</a:t>
                      </a:r>
                      <a:r>
                        <a:rPr lang="el-GR" sz="1200" b="1" dirty="0"/>
                        <a:t>Αξία/Χρησιμότητα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Ανερχόμενος τομέας ασφάλισης με αποδέκτες στην παγκόσμια αγορά.</a:t>
                      </a:r>
                      <a:b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</a:b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Μείωση οικονομικής ζημίας σε περίπτωση κακού σεναρίου.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</a:b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Αναβάθμιση του κύρους των προσφερόμενων υπηρεσιών </a:t>
                      </a:r>
                      <a:b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</a:b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Κίνητρο για εφαρμογή υποδομής ασφαλούς λειτουργίας με τα χαμηλότερα ασφάλιστρα.</a:t>
                      </a:r>
                      <a:b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</a:br>
                      <a:endParaRPr kumimoji="0" lang="el-G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Εφαρμογή στοιχείων ερευνών στην εύρεση </a:t>
                      </a:r>
                      <a:r>
                        <a:rPr kumimoji="0" lang="el-G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σ</a:t>
                      </a:r>
                      <a:r>
                        <a:rPr lang="el-GR" sz="1100" b="0" baseline="0" dirty="0" err="1">
                          <a:latin typeface="Comic Sans MS" pitchFamily="66" charset="0"/>
                        </a:rPr>
                        <a:t>τατιστικού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ρίσκου.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</a:t>
                      </a:r>
                      <a:r>
                        <a:rPr lang="el-GR" sz="1200" b="1" dirty="0"/>
                        <a:t>Σχέσεις</a:t>
                      </a:r>
                      <a:r>
                        <a:rPr lang="el-GR" sz="1200" b="1" baseline="0" dirty="0"/>
                        <a:t> με πελάτες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br>
                        <a:rPr lang="el-GR" sz="1100" b="0" dirty="0">
                          <a:latin typeface="Comic Sans MS" pitchFamily="66" charset="0"/>
                        </a:rPr>
                      </a:br>
                      <a:br>
                        <a:rPr lang="el-GR" sz="1100" b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Δημιουργία ασφαλιστικών πακέτων.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Κατανάλωση ασφαλιστικών πακέτων.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Συνεργασία για εύρεση πιθανών πελατών.</a:t>
                      </a: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Συμβουλευτική και πιστοποίηση υπάρχοντος επιπέδου ασφαλείας.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Ενημέρωση Στατιστικού ρίσκου 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</a:t>
                      </a:r>
                      <a:r>
                        <a:rPr lang="el-GR" sz="1200" b="1" dirty="0"/>
                        <a:t>Τμήματα</a:t>
                      </a:r>
                      <a:r>
                        <a:rPr lang="el-GR" sz="1200" b="1" baseline="0" dirty="0"/>
                        <a:t> Αγοράς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dirty="0">
                          <a:latin typeface="Comic Sans MS" pitchFamily="66" charset="0"/>
                        </a:rPr>
                        <a:t>Ασφαλιστικές εταιρίες.</a:t>
                      </a:r>
                      <a:br>
                        <a:rPr lang="el-GR" sz="1100" b="0" dirty="0">
                          <a:latin typeface="Comic Sans MS" pitchFamily="66" charset="0"/>
                        </a:rPr>
                      </a:br>
                      <a:endParaRPr lang="el-GR" sz="1100" b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dirty="0">
                          <a:latin typeface="Comic Sans MS" pitchFamily="66" charset="0"/>
                        </a:rPr>
                        <a:t>Εταιρίες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με ευαίσθητα δεδομένα.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endParaRPr lang="el-GR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Εταιρίες παροχής υπηρεσιών αποθήκευσης δεδομένων.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endParaRPr lang="el-GR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dirty="0">
                          <a:latin typeface="Comic Sans MS" pitchFamily="66" charset="0"/>
                        </a:rPr>
                        <a:t>Εταιρίες παροχής υπηρεσιών διασφάλισης σωστής λειτουργίας υλικής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υποδομής.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Εταιρίες στατιστικών ερευνών.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</a:t>
                      </a:r>
                      <a:r>
                        <a:rPr lang="el-GR" sz="1200" b="1" dirty="0"/>
                        <a:t>Κρίσιμοι</a:t>
                      </a:r>
                      <a:r>
                        <a:rPr lang="el-GR" sz="1200" b="1" baseline="0" dirty="0"/>
                        <a:t> πόροι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dirty="0">
                          <a:latin typeface="Comic Sans MS" pitchFamily="66" charset="0"/>
                        </a:rPr>
                        <a:t>Χρηματικοί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πόροι ασφαλιστικών.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Γνώση βέλτιστων διαδικασιών αποθήκευσης δεδομένων.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r>
                        <a:rPr lang="el-GR" sz="1100" b="0" baseline="0" dirty="0">
                          <a:latin typeface="Comic Sans MS" pitchFamily="66" charset="0"/>
                        </a:rPr>
                        <a:t>Έγκυρη γνώση στατιστικών στοιχείων.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</a:t>
                      </a:r>
                      <a:r>
                        <a:rPr lang="el-GR" sz="1200" b="1" dirty="0"/>
                        <a:t>Κανάλια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Ηλεκτρονικά μέσα.</a:t>
                      </a:r>
                      <a:br>
                        <a:rPr lang="el-GR" sz="1100" b="0" baseline="0" dirty="0">
                          <a:latin typeface="Comic Sans MS" pitchFamily="66" charset="0"/>
                        </a:rPr>
                      </a:b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dirty="0">
                          <a:latin typeface="Comic Sans MS" pitchFamily="66" charset="0"/>
                        </a:rPr>
                        <a:t>Μέσω συνεργαζόμενων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εταιριών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</a:t>
                      </a:r>
                      <a:r>
                        <a:rPr lang="el-GR" sz="1200" b="1" dirty="0"/>
                        <a:t>Διάρθρωση του κόστους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l-GR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Δημιουργία πλήρους </a:t>
                      </a:r>
                      <a:r>
                        <a:rPr lang="el-GR" sz="1100" b="0" baseline="0" dirty="0" err="1">
                          <a:latin typeface="Comic Sans MS" pitchFamily="66" charset="0"/>
                        </a:rPr>
                        <a:t>διεπαφής</a:t>
                      </a:r>
                      <a:r>
                        <a:rPr lang="el-GR" sz="1100" b="0" baseline="0" dirty="0">
                          <a:latin typeface="Comic Sans MS" pitchFamily="66" charset="0"/>
                        </a:rPr>
                        <a:t> για σύνδεση συνεργατών. </a:t>
                      </a:r>
                    </a:p>
                    <a:p>
                      <a:r>
                        <a:rPr lang="el-GR" sz="1100" b="0" baseline="0" dirty="0">
                          <a:latin typeface="Comic Sans MS" pitchFamily="66" charset="0"/>
                        </a:rPr>
                        <a:t>Χτίσιμο πλήρους αλγορίθμου υπολογισμού μηνιαίου κόστους.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b="0" dirty="0"/>
                        <a:t>           </a:t>
                      </a:r>
                      <a:r>
                        <a:rPr lang="el-GR" sz="1200" b="0" baseline="0" dirty="0"/>
                        <a:t> </a:t>
                      </a:r>
                      <a:r>
                        <a:rPr lang="el-GR" sz="1200" b="0" dirty="0"/>
                        <a:t>Προμήθεια</a:t>
                      </a:r>
                      <a:r>
                        <a:rPr lang="el-GR" sz="1200" b="0" baseline="0" dirty="0"/>
                        <a:t> από κατανάλωση ασφαλιστικών πακέτων</a:t>
                      </a:r>
                      <a:r>
                        <a:rPr lang="en-US" sz="1200" b="0" baseline="0" dirty="0"/>
                        <a:t> </a:t>
                      </a:r>
                      <a:r>
                        <a:rPr lang="el-GR" sz="1200" b="0" baseline="0" dirty="0"/>
                        <a:t>από        ασφαλισμένους.</a:t>
                      </a:r>
                      <a:br>
                        <a:rPr lang="el-GR" sz="1200" b="0" baseline="0" dirty="0"/>
                      </a:br>
                      <a:r>
                        <a:rPr lang="el-GR" sz="1200" b="0" baseline="0" dirty="0"/>
                        <a:t>           Προμήθεια από κατανάλωση </a:t>
                      </a:r>
                      <a:r>
                        <a:rPr lang="el-GR" sz="1200" b="0" dirty="0">
                          <a:latin typeface="Comic Sans MS" pitchFamily="66" charset="0"/>
                        </a:rPr>
                        <a:t>υπηρεσιών διασφάλισης σωστής λειτουργίας υλικής</a:t>
                      </a:r>
                      <a:r>
                        <a:rPr lang="el-GR" sz="1200" b="0" baseline="0" dirty="0">
                          <a:latin typeface="Comic Sans MS" pitchFamily="66" charset="0"/>
                        </a:rPr>
                        <a:t> υποδομής.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12937"/>
            <a:ext cx="1676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omic Sans MS" panose="030F0702030302020204" pitchFamily="66" charset="0"/>
                <a:cs typeface="Times New Roman" panose="02020603050405020304" pitchFamily="18" charset="0"/>
              </a:rPr>
              <a:t>Ασφαλιστικές εταιρίες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2639499"/>
            <a:ext cx="19812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mic Sans MS" panose="030F0702030302020204" pitchFamily="66" charset="0"/>
              </a:rPr>
              <a:t>InsuRangers</a:t>
            </a:r>
            <a:endParaRPr lang="el-GR" sz="20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533400"/>
            <a:ext cx="2286000" cy="838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omic Sans MS" panose="030F0702030302020204" pitchFamily="66" charset="0"/>
              </a:rPr>
              <a:t>Εταιρίες με </a:t>
            </a:r>
            <a:r>
              <a:rPr lang="el-GR" dirty="0">
                <a:latin typeface="Comic Sans MS" panose="030F0702030302020204" pitchFamily="66" charset="0"/>
                <a:cs typeface="Times New Roman" panose="02020603050405020304" pitchFamily="18" charset="0"/>
              </a:rPr>
              <a:t>ευαίσθητα</a:t>
            </a:r>
            <a:r>
              <a:rPr lang="el-GR" dirty="0">
                <a:latin typeface="Comic Sans MS" pitchFamily="66" charset="0"/>
              </a:rPr>
              <a:t> δεδομένα.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0" y="4773098"/>
            <a:ext cx="5105400" cy="713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l-GR" sz="1800" dirty="0">
                <a:latin typeface="Comic Sans MS" pitchFamily="66" charset="0"/>
              </a:rPr>
              <a:t>Εταιρίες παροχής υπηρεσιών διασφάλισης σωστής λειτουργίας υλικής υποδομής.</a:t>
            </a:r>
            <a:endParaRPr lang="el-GR" sz="18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152400" y="4773098"/>
            <a:ext cx="3352800" cy="713301"/>
          </a:xfrm>
          <a:prstGeom prst="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1800" dirty="0">
                <a:latin typeface="Comic Sans MS" pitchFamily="66" charset="0"/>
              </a:rPr>
              <a:t>Εταιρίες στατιστικών ερευνών</a:t>
            </a:r>
            <a:endParaRPr lang="el-GR" sz="18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828800" y="3428999"/>
            <a:ext cx="1752600" cy="134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62600" y="3429000"/>
            <a:ext cx="1676400" cy="130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2600" y="1409863"/>
            <a:ext cx="1371600" cy="130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10200" y="1378915"/>
            <a:ext cx="1219200" cy="116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866900" y="1551137"/>
            <a:ext cx="1695450" cy="131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7400" y="1286195"/>
            <a:ext cx="1752600" cy="13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3716897"/>
            <a:ext cx="20574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πληροφόρηση υποδομής</a:t>
            </a:r>
          </a:p>
        </p:txBody>
      </p:sp>
      <p:sp>
        <p:nvSpPr>
          <p:cNvPr id="37" name="Oval 36"/>
          <p:cNvSpPr/>
          <p:nvPr/>
        </p:nvSpPr>
        <p:spPr>
          <a:xfrm>
            <a:off x="1676400" y="3733799"/>
            <a:ext cx="1981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πληροφόρηση στατιστικού κινδύνου</a:t>
            </a:r>
          </a:p>
        </p:txBody>
      </p:sp>
      <p:sp>
        <p:nvSpPr>
          <p:cNvPr id="40" name="Oval 39"/>
          <p:cNvSpPr/>
          <p:nvPr/>
        </p:nvSpPr>
        <p:spPr>
          <a:xfrm>
            <a:off x="1790700" y="1676399"/>
            <a:ext cx="2019300" cy="871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Υπολογισμός μηνιαίου ασφαλίστρου</a:t>
            </a:r>
          </a:p>
        </p:txBody>
      </p:sp>
      <p:sp>
        <p:nvSpPr>
          <p:cNvPr id="41" name="Oval 40"/>
          <p:cNvSpPr/>
          <p:nvPr/>
        </p:nvSpPr>
        <p:spPr>
          <a:xfrm>
            <a:off x="5181600" y="1676399"/>
            <a:ext cx="1981200" cy="871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Εισαγωγή στοιχείων εγγράφου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πιστοποίηση του προβλήματος της αλλαγής αρχείου με ευαίσθητα δεδομένα γίνεται διατηρώντας ιστορικό από </a:t>
            </a:r>
            <a:r>
              <a:rPr lang="en-US" dirty="0"/>
              <a:t>hash </a:t>
            </a:r>
            <a:r>
              <a:rPr lang="el-GR" dirty="0"/>
              <a:t>των αρχείων που ασφαλίζονται.</a:t>
            </a:r>
          </a:p>
        </p:txBody>
      </p:sp>
    </p:spTree>
    <p:extLst>
      <p:ext uri="{BB962C8B-B14F-4D97-AF65-F5344CB8AC3E}">
        <p14:creationId xmlns:p14="http://schemas.microsoft.com/office/powerpoint/2010/main" val="50028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συνάρτηση Η</a:t>
            </a:r>
            <a:r>
              <a:rPr lang="en-US" dirty="0"/>
              <a:t>ash</a:t>
            </a:r>
            <a:r>
              <a:rPr lang="el-GR" dirty="0"/>
              <a:t> παράγει από ένα αρχείο ένα σταθερού μήκους κειμένου. </a:t>
            </a:r>
          </a:p>
          <a:p>
            <a:r>
              <a:rPr lang="el-GR" dirty="0"/>
              <a:t>Δεν είναι δυνατο να αλλάξεις ένα αρχείο και να προκύψει μέσω </a:t>
            </a:r>
            <a:r>
              <a:rPr lang="en-US" dirty="0"/>
              <a:t>hash</a:t>
            </a:r>
            <a:r>
              <a:rPr lang="el-GR" dirty="0"/>
              <a:t> το ίδιο αποτέλεσμα</a:t>
            </a:r>
          </a:p>
        </p:txBody>
      </p:sp>
    </p:spTree>
    <p:extLst>
      <p:ext uri="{BB962C8B-B14F-4D97-AF65-F5344CB8AC3E}">
        <p14:creationId xmlns:p14="http://schemas.microsoft.com/office/powerpoint/2010/main" val="295346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/>
          <a:stretch/>
        </p:blipFill>
        <p:spPr>
          <a:xfrm>
            <a:off x="152400" y="676369"/>
            <a:ext cx="8839200" cy="45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pic>
        <p:nvPicPr>
          <p:cNvPr id="1026" name="Picture 2" descr="https://lh3.googleusercontent.com/2Q08NIuUQGGVpZAHuJg4b4qv14wx9X5LOl_msXZo11vbgm3Wp8VtLnVSv8VV_pzv_-lepFi0Ss6-b7kgyLvblcV-3I7Z-yI38CtwVbm5KR-sO8u3TspJb5EEYqamcRyktvyR2EM2taBGgeka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76369"/>
            <a:ext cx="8822099" cy="496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pic>
        <p:nvPicPr>
          <p:cNvPr id="4098" name="Picture 2" descr="https://lh4.googleusercontent.com/0p6sh-aiZXYtUYKn1-7HdMFlU2yVt8vY1PznzZRUJCNiQf9RT3A9i2x-YYmMAIw4UeR0PmaqIF9JQHy3Q4of7s3dnwSXtSkWy7Rw0T7ubtN_qfpmY0iK00dzpQfGAOSz4qYJB6oLHE5NgwmIB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88726"/>
            <a:ext cx="8800131" cy="49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91267" cy="676369"/>
          </a:xfrm>
          <a:prstGeom prst="rect">
            <a:avLst/>
          </a:prstGeom>
        </p:spPr>
      </p:pic>
      <p:pic>
        <p:nvPicPr>
          <p:cNvPr id="5122" name="Picture 2" descr="https://lh4.googleusercontent.com/dCtVTqBAL8gD1WACekco-ok4pePo0nchwPCQVyuI52abZ9XG9EL_21j9299aeLPabwfsiCm5ur7R9nINPt7HsOCU6_0ny-rYCOQE9gBvmVonaPv5Ow3tyh7L07zAAgAnCq6SHta2WrMe6l9gB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838200"/>
            <a:ext cx="880533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31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Προεπιλεγμένη σχεδίαση">
  <a:themeElements>
    <a:clrScheme name="Προεπιλεγμένη σχεδίασ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Προεπιλεγμένη σχεδίαση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Προεπιλεγμένη σχεδίασ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Προεπιλεγμένη σχεδίαση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Προεπιλεγμένη σχεδίαση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161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Times New Roman</vt:lpstr>
      <vt:lpstr>Office Theme</vt:lpstr>
      <vt:lpstr>Προεπιλεγμένη σχεδίαση</vt:lpstr>
      <vt:lpstr>InsuRangers Team</vt:lpstr>
      <vt:lpstr>Business Model 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Nikos Kovas</cp:lastModifiedBy>
  <cp:revision>74</cp:revision>
  <dcterms:created xsi:type="dcterms:W3CDTF">2011-03-15T01:24:59Z</dcterms:created>
  <dcterms:modified xsi:type="dcterms:W3CDTF">2016-10-02T14:44:49Z</dcterms:modified>
</cp:coreProperties>
</file>