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4" r:id="rId4"/>
    <p:sldId id="265" r:id="rId5"/>
    <p:sldId id="262" r:id="rId6"/>
    <p:sldId id="263" r:id="rId7"/>
    <p:sldId id="266" r:id="rId8"/>
    <p:sldId id="258" r:id="rId9"/>
    <p:sldId id="260" r:id="rId10"/>
    <p:sldId id="276" r:id="rId11"/>
    <p:sldId id="277" r:id="rId12"/>
    <p:sldId id="274" r:id="rId13"/>
    <p:sldId id="272" r:id="rId14"/>
    <p:sldId id="271" r:id="rId15"/>
    <p:sldId id="269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BA13-F3F5-49A4-B5DA-A2344BB81012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E889-EC87-4D2E-B4D1-2731BF7D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858113"/>
            <a:ext cx="9144000" cy="1187104"/>
          </a:xfrm>
        </p:spPr>
        <p:txBody>
          <a:bodyPr/>
          <a:lstStyle/>
          <a:p>
            <a:r>
              <a:rPr lang="en-US" b="1" dirty="0" smtClean="0"/>
              <a:t>R   SA</a:t>
            </a:r>
            <a:endParaRPr lang="en-GB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045217"/>
            <a:ext cx="9144000" cy="370331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ROad Safety Application</a:t>
            </a:r>
          </a:p>
          <a:p>
            <a:endParaRPr lang="en-US" sz="3200" dirty="0"/>
          </a:p>
          <a:p>
            <a:r>
              <a:rPr lang="el-GR" sz="3200" dirty="0" smtClean="0"/>
              <a:t>Ομάδα </a:t>
            </a:r>
            <a:r>
              <a:rPr lang="en-US" sz="3200" dirty="0" smtClean="0"/>
              <a:t>ASAP (As Safe As Possible):</a:t>
            </a:r>
          </a:p>
          <a:p>
            <a:r>
              <a:rPr lang="el-GR" dirty="0" smtClean="0"/>
              <a:t>Αλέξανδρος </a:t>
            </a:r>
            <a:r>
              <a:rPr lang="el-GR" dirty="0" err="1" smtClean="0"/>
              <a:t>Βούκενας</a:t>
            </a:r>
            <a:endParaRPr lang="el-GR" dirty="0" smtClean="0"/>
          </a:p>
          <a:p>
            <a:r>
              <a:rPr lang="el-GR" dirty="0" smtClean="0"/>
              <a:t>Κωνσταντίνος Κεχαγιάς</a:t>
            </a:r>
          </a:p>
          <a:p>
            <a:r>
              <a:rPr lang="el-GR" dirty="0" smtClean="0"/>
              <a:t>Νίκος </a:t>
            </a:r>
            <a:r>
              <a:rPr lang="el-GR" dirty="0" err="1" smtClean="0"/>
              <a:t>Κόβας</a:t>
            </a:r>
            <a:endParaRPr lang="el-GR" dirty="0" smtClean="0"/>
          </a:p>
          <a:p>
            <a:r>
              <a:rPr lang="el-GR" dirty="0" smtClean="0"/>
              <a:t>Γεώργιος </a:t>
            </a:r>
            <a:r>
              <a:rPr lang="el-GR" dirty="0" err="1" smtClean="0"/>
              <a:t>Μαϊσμάζης</a:t>
            </a:r>
            <a:endParaRPr lang="el-GR" dirty="0" smtClean="0"/>
          </a:p>
          <a:p>
            <a:r>
              <a:rPr lang="el-GR" dirty="0" smtClean="0"/>
              <a:t>Κωνσταντίνος </a:t>
            </a:r>
            <a:r>
              <a:rPr lang="el-GR" dirty="0" err="1" smtClean="0"/>
              <a:t>Τσιάκας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81" y="386612"/>
            <a:ext cx="4932637" cy="1471501"/>
          </a:xfrm>
          <a:prstGeom prst="rect">
            <a:avLst/>
          </a:prstGeom>
        </p:spPr>
      </p:pic>
      <p:pic>
        <p:nvPicPr>
          <p:cNvPr id="11268" name="Picture 4" descr="Image result for car wheel symbo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3418" r="3972" b="1270"/>
          <a:stretch/>
        </p:blipFill>
        <p:spPr bwMode="auto">
          <a:xfrm>
            <a:off x="5667602" y="2279147"/>
            <a:ext cx="531812" cy="5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Image result for c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997" y="3246086"/>
            <a:ext cx="367556" cy="3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 flipH="1">
            <a:off x="7649200" y="3291315"/>
            <a:ext cx="44735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Road accidents positions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mining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5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Police reports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2"/>
            <a:endCxn id="4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Statistics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17" idx="2"/>
            <a:endCxn id="4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Geocoding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04836" y="1246230"/>
            <a:ext cx="1040027" cy="5194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Clustering/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2" idx="3"/>
            <a:endCxn id="78" idx="5"/>
          </p:cNvCxnSpPr>
          <p:nvPr/>
        </p:nvCxnSpPr>
        <p:spPr>
          <a:xfrm flipV="1">
            <a:off x="5744863" y="1494907"/>
            <a:ext cx="417813" cy="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6094971" y="1224087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Map of dangerous zones</a:t>
            </a:r>
            <a:endParaRPr lang="en-US" sz="1200" b="1" dirty="0"/>
          </a:p>
        </p:txBody>
      </p:sp>
      <p:sp>
        <p:nvSpPr>
          <p:cNvPr id="85" name="Parallelogram 84"/>
          <p:cNvSpPr/>
          <p:nvPr/>
        </p:nvSpPr>
        <p:spPr>
          <a:xfrm>
            <a:off x="7613693" y="416783"/>
            <a:ext cx="1295657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808441" y="1313674"/>
            <a:ext cx="906162" cy="36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Overlay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4"/>
            <a:endCxn id="98" idx="0"/>
          </p:cNvCxnSpPr>
          <p:nvPr/>
        </p:nvCxnSpPr>
        <p:spPr>
          <a:xfrm>
            <a:off x="8261522" y="878101"/>
            <a:ext cx="0" cy="4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2"/>
            <a:endCxn id="98" idx="1"/>
          </p:cNvCxnSpPr>
          <p:nvPr/>
        </p:nvCxnSpPr>
        <p:spPr>
          <a:xfrm>
            <a:off x="7390628" y="1494907"/>
            <a:ext cx="417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2"/>
            <a:endCxn id="111" idx="0"/>
          </p:cNvCxnSpPr>
          <p:nvPr/>
        </p:nvCxnSpPr>
        <p:spPr>
          <a:xfrm>
            <a:off x="8261522" y="1676139"/>
            <a:ext cx="0" cy="33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Parallelogram 110"/>
          <p:cNvSpPr/>
          <p:nvPr/>
        </p:nvSpPr>
        <p:spPr>
          <a:xfrm>
            <a:off x="7579841" y="2013721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Notification</a:t>
            </a:r>
            <a:endParaRPr lang="en-US" sz="1200" b="1" dirty="0"/>
          </a:p>
        </p:txBody>
      </p:sp>
      <p:sp>
        <p:nvSpPr>
          <p:cNvPr id="115" name="Rectangle 114"/>
          <p:cNvSpPr/>
          <p:nvPr/>
        </p:nvSpPr>
        <p:spPr>
          <a:xfrm>
            <a:off x="5386517" y="182262"/>
            <a:ext cx="1390135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models from traffic engineering</a:t>
            </a:r>
            <a:endParaRPr lang="en-US" sz="1200" dirty="0"/>
          </a:p>
        </p:txBody>
      </p:sp>
      <p:cxnSp>
        <p:nvCxnSpPr>
          <p:cNvPr id="117" name="Elbow Connector 116"/>
          <p:cNvCxnSpPr>
            <a:stCxn id="115" idx="2"/>
            <a:endCxn id="78" idx="0"/>
          </p:cNvCxnSpPr>
          <p:nvPr/>
        </p:nvCxnSpPr>
        <p:spPr>
          <a:xfrm rot="16200000" flipH="1">
            <a:off x="6187262" y="634697"/>
            <a:ext cx="483712" cy="6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Insurance companies DBs</a:t>
            </a:r>
            <a:endParaRPr lang="en-US" sz="1200" dirty="0"/>
          </a:p>
        </p:txBody>
      </p:sp>
      <p:cxnSp>
        <p:nvCxnSpPr>
          <p:cNvPr id="15" name="Elbow Connector 14"/>
          <p:cNvCxnSpPr>
            <a:stCxn id="36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rallelogram 52"/>
          <p:cNvSpPr/>
          <p:nvPr/>
        </p:nvSpPr>
        <p:spPr>
          <a:xfrm>
            <a:off x="9137369" y="65552"/>
            <a:ext cx="1435113" cy="452292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Accelerometer</a:t>
            </a:r>
            <a:endParaRPr lang="en-US" dirty="0"/>
          </a:p>
        </p:txBody>
      </p:sp>
      <p:sp>
        <p:nvSpPr>
          <p:cNvPr id="54" name="Parallelogram 53"/>
          <p:cNvSpPr/>
          <p:nvPr/>
        </p:nvSpPr>
        <p:spPr>
          <a:xfrm>
            <a:off x="10572482" y="69868"/>
            <a:ext cx="1558050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Speed limits - Traffic signs </a:t>
            </a:r>
            <a:r>
              <a:rPr lang="en-US" sz="1200" dirty="0" err="1" smtClean="0"/>
              <a:t>etc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913711" y="1313674"/>
            <a:ext cx="1276412" cy="452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Profiling</a:t>
            </a:r>
            <a:endParaRPr lang="en-GB" sz="1200" dirty="0"/>
          </a:p>
        </p:txBody>
      </p:sp>
      <p:cxnSp>
        <p:nvCxnSpPr>
          <p:cNvPr id="63" name="Straight Arrow Connector 62"/>
          <p:cNvCxnSpPr>
            <a:stCxn id="4" idx="3"/>
            <a:endCxn id="44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11" idx="2"/>
          </p:cNvCxnSpPr>
          <p:nvPr/>
        </p:nvCxnSpPr>
        <p:spPr>
          <a:xfrm flipV="1">
            <a:off x="8875498" y="1660589"/>
            <a:ext cx="1038213" cy="623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2"/>
          </p:cNvCxnSpPr>
          <p:nvPr/>
        </p:nvCxnSpPr>
        <p:spPr>
          <a:xfrm>
            <a:off x="8851685" y="647442"/>
            <a:ext cx="1062026" cy="784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3" idx="4"/>
          </p:cNvCxnSpPr>
          <p:nvPr/>
        </p:nvCxnSpPr>
        <p:spPr>
          <a:xfrm rot="16200000" flipH="1">
            <a:off x="9716139" y="656631"/>
            <a:ext cx="795829" cy="518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4" idx="4"/>
          </p:cNvCxnSpPr>
          <p:nvPr/>
        </p:nvCxnSpPr>
        <p:spPr>
          <a:xfrm rot="5400000">
            <a:off x="10714153" y="676320"/>
            <a:ext cx="782489" cy="492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/>
          <p:cNvGrpSpPr/>
          <p:nvPr/>
        </p:nvGrpSpPr>
        <p:grpSpPr>
          <a:xfrm>
            <a:off x="9382698" y="2837572"/>
            <a:ext cx="2328530" cy="928121"/>
            <a:chOff x="9382698" y="3595436"/>
            <a:chExt cx="2328530" cy="928121"/>
          </a:xfrm>
        </p:grpSpPr>
        <p:sp>
          <p:nvSpPr>
            <p:cNvPr id="118" name="Parallelogram 117"/>
            <p:cNvSpPr/>
            <p:nvPr/>
          </p:nvSpPr>
          <p:spPr>
            <a:xfrm>
              <a:off x="9382698" y="3595436"/>
              <a:ext cx="2328530" cy="928121"/>
            </a:xfrm>
            <a:prstGeom prst="parallelogra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Driver profile - score</a:t>
              </a:r>
              <a:endParaRPr lang="en-US" dirty="0"/>
            </a:p>
          </p:txBody>
        </p:sp>
        <p:pic>
          <p:nvPicPr>
            <p:cNvPr id="1030" name="Picture 6" descr="Image result for ethere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6584" y="3982799"/>
              <a:ext cx="540758" cy="54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Parallelogram 118"/>
          <p:cNvSpPr/>
          <p:nvPr/>
        </p:nvSpPr>
        <p:spPr>
          <a:xfrm>
            <a:off x="6974170" y="2713519"/>
            <a:ext cx="2085890" cy="798950"/>
          </a:xfrm>
          <a:prstGeom prst="parallelogram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>
                <a:solidFill>
                  <a:schemeClr val="tx1"/>
                </a:solidFill>
              </a:rPr>
              <a:t>Crowdsourcing (user recommendations)</a:t>
            </a:r>
            <a:endParaRPr lang="en-US" sz="1250" dirty="0">
              <a:solidFill>
                <a:schemeClr val="tx1"/>
              </a:solidFill>
            </a:endParaRPr>
          </a:p>
        </p:txBody>
      </p:sp>
      <p:cxnSp>
        <p:nvCxnSpPr>
          <p:cNvPr id="1031" name="Straight Arrow Connector 1030"/>
          <p:cNvCxnSpPr>
            <a:stCxn id="31" idx="2"/>
            <a:endCxn id="118" idx="0"/>
          </p:cNvCxnSpPr>
          <p:nvPr/>
        </p:nvCxnSpPr>
        <p:spPr>
          <a:xfrm flipH="1">
            <a:off x="10546963" y="1765727"/>
            <a:ext cx="4954" cy="107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/>
          <p:cNvSpPr/>
          <p:nvPr/>
        </p:nvSpPr>
        <p:spPr>
          <a:xfrm>
            <a:off x="8273002" y="4120871"/>
            <a:ext cx="1397032" cy="57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Competition process</a:t>
            </a:r>
            <a:endParaRPr lang="en-GB" sz="1200" dirty="0"/>
          </a:p>
        </p:txBody>
      </p:sp>
      <p:sp>
        <p:nvSpPr>
          <p:cNvPr id="143" name="Rectangle 142"/>
          <p:cNvSpPr/>
          <p:nvPr/>
        </p:nvSpPr>
        <p:spPr>
          <a:xfrm>
            <a:off x="10755874" y="4126953"/>
            <a:ext cx="1374658" cy="569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Awarding – Share on social media</a:t>
            </a:r>
            <a:endParaRPr lang="en-GB" sz="1200" dirty="0"/>
          </a:p>
        </p:txBody>
      </p:sp>
      <p:cxnSp>
        <p:nvCxnSpPr>
          <p:cNvPr id="1041" name="Straight Arrow Connector 1040"/>
          <p:cNvCxnSpPr>
            <a:endCxn id="154" idx="0"/>
          </p:cNvCxnSpPr>
          <p:nvPr/>
        </p:nvCxnSpPr>
        <p:spPr>
          <a:xfrm flipH="1">
            <a:off x="10251893" y="3765693"/>
            <a:ext cx="7212" cy="130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endCxn id="1038" idx="3"/>
          </p:cNvCxnSpPr>
          <p:nvPr/>
        </p:nvCxnSpPr>
        <p:spPr>
          <a:xfrm rot="5400000">
            <a:off x="9503937" y="3938139"/>
            <a:ext cx="633929" cy="301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/>
          <p:cNvCxnSpPr>
            <a:stCxn id="118" idx="4"/>
            <a:endCxn id="143" idx="1"/>
          </p:cNvCxnSpPr>
          <p:nvPr/>
        </p:nvCxnSpPr>
        <p:spPr>
          <a:xfrm rot="16200000" flipH="1">
            <a:off x="10328347" y="3984308"/>
            <a:ext cx="646142" cy="20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Parallelogram 153"/>
          <p:cNvSpPr/>
          <p:nvPr/>
        </p:nvSpPr>
        <p:spPr>
          <a:xfrm>
            <a:off x="9394906" y="5071730"/>
            <a:ext cx="1713973" cy="438452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Insurance discount</a:t>
            </a:r>
            <a:endParaRPr lang="en-US" b="1" dirty="0"/>
          </a:p>
        </p:txBody>
      </p:sp>
      <p:cxnSp>
        <p:nvCxnSpPr>
          <p:cNvPr id="1052" name="Elbow Connector 1051"/>
          <p:cNvCxnSpPr>
            <a:stCxn id="119" idx="5"/>
            <a:endCxn id="78" idx="3"/>
          </p:cNvCxnSpPr>
          <p:nvPr/>
        </p:nvCxnSpPr>
        <p:spPr>
          <a:xfrm rot="10800000">
            <a:off x="6708947" y="1765728"/>
            <a:ext cx="365092" cy="1347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endCxn id="56" idx="5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6" idx="0"/>
          </p:cNvCxnSpPr>
          <p:nvPr/>
        </p:nvCxnSpPr>
        <p:spPr>
          <a:xfrm rot="5400000" flipH="1" flipV="1">
            <a:off x="4047239" y="1722706"/>
            <a:ext cx="874323" cy="440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9" idx="2"/>
            <a:endCxn id="118" idx="5"/>
          </p:cNvCxnSpPr>
          <p:nvPr/>
        </p:nvCxnSpPr>
        <p:spPr>
          <a:xfrm>
            <a:off x="8960191" y="3112994"/>
            <a:ext cx="538522" cy="188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/>
              <a:t>Χρησιμοποιούμενες τεχνολογίες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5" y="1592068"/>
            <a:ext cx="3953282" cy="13218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29" y="3019013"/>
            <a:ext cx="5086350" cy="89535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23" y="5420914"/>
            <a:ext cx="4000500" cy="1143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69" y="1443828"/>
            <a:ext cx="3022606" cy="18572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3" y="3851779"/>
            <a:ext cx="4240906" cy="156913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1026" name="Picture 2" descr="Image result for spark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26" y="4379739"/>
            <a:ext cx="1702691" cy="9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1569" y="2833352"/>
            <a:ext cx="14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VIDEO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Business plan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pPr marL="0" indent="0">
              <a:buNone/>
            </a:pPr>
            <a:r>
              <a:rPr lang="el-GR" sz="2400" u="sng" dirty="0" smtClean="0"/>
              <a:t>Στοιχεία καινοτομίας:</a:t>
            </a:r>
          </a:p>
          <a:p>
            <a:r>
              <a:rPr lang="el-GR" sz="2400" dirty="0" smtClean="0"/>
              <a:t>Εφαρμογή διαδικασίας </a:t>
            </a:r>
            <a:r>
              <a:rPr lang="el-GR" sz="2400" i="1" dirty="0" smtClean="0"/>
              <a:t>πρόληψης</a:t>
            </a:r>
            <a:r>
              <a:rPr lang="el-GR" sz="2400" dirty="0" smtClean="0"/>
              <a:t> κινδύνου:</a:t>
            </a:r>
          </a:p>
          <a:p>
            <a:pPr marL="0" indent="0">
              <a:buNone/>
            </a:pPr>
            <a:r>
              <a:rPr lang="el-GR" sz="2400" dirty="0"/>
              <a:t>	</a:t>
            </a:r>
            <a:r>
              <a:rPr lang="el-GR" sz="2400" dirty="0" smtClean="0"/>
              <a:t>Δράση σε περίπτωση ατυχήματος 		Πρόληψη Ατυχήματος</a:t>
            </a:r>
          </a:p>
          <a:p>
            <a:r>
              <a:rPr lang="el-GR" sz="2400" dirty="0" smtClean="0"/>
              <a:t>Χρήση τεχνολογίας</a:t>
            </a:r>
            <a:r>
              <a:rPr lang="en-US" sz="2400" dirty="0"/>
              <a:t>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l-GR" sz="2400" dirty="0" smtClean="0"/>
              <a:t>για αποθήκευση των προφίλ των οδηγών:</a:t>
            </a:r>
          </a:p>
          <a:p>
            <a:pPr lvl="1"/>
            <a:r>
              <a:rPr lang="el-GR" sz="2000" dirty="0" smtClean="0"/>
              <a:t>Ανωνυμία και ασφάλεια δεδομένων</a:t>
            </a:r>
          </a:p>
          <a:p>
            <a:pPr lvl="1"/>
            <a:r>
              <a:rPr lang="el-GR" sz="2000" dirty="0" smtClean="0"/>
              <a:t>Ευελιξία στις επιλογές του τελικού χρήστη (μεταφορά από μία ασφαλιστική εταιρία σε μια άλλη)</a:t>
            </a:r>
          </a:p>
          <a:p>
            <a:r>
              <a:rPr lang="el-GR" sz="2400" dirty="0" smtClean="0"/>
              <a:t>Απλότητα στην υλοποίηση (Δεν απαιτείται ειδικό </a:t>
            </a:r>
            <a:r>
              <a:rPr lang="en-US" sz="2400" dirty="0" smtClean="0"/>
              <a:t>hardware </a:t>
            </a:r>
            <a:r>
              <a:rPr lang="el-GR" sz="2400" dirty="0" smtClean="0"/>
              <a:t>ή αλγόριθμοι)</a:t>
            </a:r>
          </a:p>
          <a:p>
            <a:r>
              <a:rPr lang="el-GR" sz="2400" dirty="0" smtClean="0"/>
              <a:t>Εφαρμογή </a:t>
            </a:r>
            <a:r>
              <a:rPr lang="en-US" sz="2400" dirty="0" smtClean="0"/>
              <a:t>gamification – </a:t>
            </a:r>
            <a:r>
              <a:rPr lang="el-GR" sz="2400" dirty="0" smtClean="0"/>
              <a:t>πρόγραμμα ανταμοιβής σε θέματα οδικής συμπεριφοράς 	  Κοινωνική συνεισφορά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71680" y="2807594"/>
            <a:ext cx="323179" cy="268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33" y="2781031"/>
            <a:ext cx="345851" cy="3217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90930" y="5615189"/>
            <a:ext cx="60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376" y="429419"/>
            <a:ext cx="298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Business plan</a:t>
            </a:r>
            <a:endParaRPr lang="en-GB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1777" y="2672913"/>
            <a:ext cx="319396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1600" u="sng" dirty="0" smtClean="0"/>
              <a:t>ΑΣΦΑΛΙΣΤΙΚΟΣ ΚΛΑΔΟΣ</a:t>
            </a:r>
            <a:endParaRPr lang="en-US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Πρόληψη </a:t>
            </a:r>
            <a:r>
              <a:rPr lang="el-GR" sz="1600" dirty="0"/>
              <a:t>κινδύνου τροχαίου και μείωση ρίσκου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Μείωση </a:t>
            </a:r>
            <a:r>
              <a:rPr lang="el-GR" sz="1600" dirty="0" smtClean="0"/>
              <a:t>κόστους από τροχαία ατυχήματα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Φιλικότερες σχέσεις ασφαλιστικής εταιρίας με πελάτη (αίσθημα «σε προστατεύω</a:t>
            </a:r>
            <a:r>
              <a:rPr lang="el-GR" sz="1600" dirty="0" smtClean="0"/>
              <a:t>»)</a:t>
            </a:r>
            <a:r>
              <a:rPr lang="en-US" sz="1600" dirty="0" smtClean="0"/>
              <a:t> – </a:t>
            </a:r>
            <a:r>
              <a:rPr lang="en-US" sz="1600" dirty="0" smtClean="0"/>
              <a:t>Engagement </a:t>
            </a:r>
            <a:r>
              <a:rPr lang="el-GR" sz="1600" dirty="0" smtClean="0"/>
              <a:t>και </a:t>
            </a:r>
            <a:r>
              <a:rPr lang="en-US" sz="1600" dirty="0" err="1" smtClean="0"/>
              <a:t>loalty</a:t>
            </a:r>
            <a:r>
              <a:rPr lang="en-US" sz="1600" dirty="0" smtClean="0"/>
              <a:t> </a:t>
            </a:r>
            <a:r>
              <a:rPr lang="el-GR" sz="1600" dirty="0" smtClean="0"/>
              <a:t>από τον πελάτη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9040" y="2672913"/>
            <a:ext cx="2959201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1600" u="sng" dirty="0" smtClean="0"/>
              <a:t>ΕΥΡΥΤΕΡΗ ΚΟΙΝΩΝΙΑ</a:t>
            </a:r>
            <a:endParaRPr lang="en-US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Ασφαλέστερο οδικό δίκτυο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Βελτίωση οδικής συμπεριφοράς και απόκτηση οδικής παιδείας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Μείωση θανάτων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Οικονομικό όφελος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8077" y="2131831"/>
            <a:ext cx="433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VALUE PROPOSITION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839787" y="1862438"/>
            <a:ext cx="10863913" cy="475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8171544" y="2672913"/>
            <a:ext cx="3358532" cy="276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1600" u="sng" dirty="0" smtClean="0"/>
              <a:t>ΥΠΟΛΟΙΠΗ ΒΙΟΜΗΧΑΝΙΑ</a:t>
            </a:r>
            <a:endParaRPr lang="en-US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Καλύτερη πληροφόρηση: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Έλεγχος στόλου για εταιρίες </a:t>
            </a:r>
            <a:r>
              <a:rPr lang="en-US" sz="1600" dirty="0" smtClean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Εντοπισμός σημείων βελτιώσεων στο οδικό δίκτυο για τεχνικές εταιρίες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Ταυτοποίηση προβληματικών μοντέλων για αυτοκινητοβιομηχανία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76" y="429419"/>
            <a:ext cx="2981325" cy="8858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6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Business plan</a:t>
            </a:r>
            <a:endParaRPr lang="en-GB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264413" y="1729121"/>
            <a:ext cx="2178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Customer segments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846557" y="2140385"/>
            <a:ext cx="301425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Ασφαλιστικές εταιρίες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Βιομηχανία αυτοκινήτων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Άλλοι κλάδοι (τεχνικές εταιρίες, υπηρεσίες </a:t>
            </a:r>
            <a:r>
              <a:rPr lang="en-US" sz="1600" dirty="0" smtClean="0"/>
              <a:t>Logistics)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58555" y="3047310"/>
            <a:ext cx="24780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ROSA</a:t>
            </a:r>
          </a:p>
          <a:p>
            <a:pPr algn="ctr"/>
            <a:r>
              <a:rPr lang="en-US" dirty="0" smtClean="0"/>
              <a:t>ROad Safety Application</a:t>
            </a:r>
          </a:p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526523" y="1729121"/>
            <a:ext cx="1360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Partners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47258" y="2154794"/>
            <a:ext cx="356998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 smtClean="0"/>
              <a:t>Παροχή δεδομένων: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Ασφαλιστικές εταιρίες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Τροχαία</a:t>
            </a:r>
          </a:p>
          <a:p>
            <a:r>
              <a:rPr lang="el-GR" sz="1600" dirty="0" smtClean="0"/>
              <a:t>Συμμετοχή σε πρόγραμμα ανταμοιβών: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Συνεργεία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ΚΤΕΟ</a:t>
            </a:r>
          </a:p>
          <a:p>
            <a:r>
              <a:rPr lang="el-GR" sz="1600" dirty="0" smtClean="0"/>
              <a:t>Πληροφορίες οδικού δικτύου (π.χ., όρια ταχύτητας):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Google (API)</a:t>
            </a:r>
          </a:p>
        </p:txBody>
      </p:sp>
      <p:cxnSp>
        <p:nvCxnSpPr>
          <p:cNvPr id="51" name="Elbow Connector 50"/>
          <p:cNvCxnSpPr>
            <a:stCxn id="22" idx="3"/>
            <a:endCxn id="18" idx="2"/>
          </p:cNvCxnSpPr>
          <p:nvPr/>
        </p:nvCxnSpPr>
        <p:spPr>
          <a:xfrm flipV="1">
            <a:off x="7336615" y="3217603"/>
            <a:ext cx="2017069" cy="291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6268" y="4032213"/>
            <a:ext cx="1482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activities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590460" y="4463118"/>
            <a:ext cx="301425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Χαρτογράφηση σημείων επικινδυνότητας και παροχή ειδοποιήσεων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Δημιουργία προφίλ οδηγών και οδικής συμπεριφοράς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Gamefication</a:t>
            </a:r>
            <a:r>
              <a:rPr lang="en-US" sz="1600" dirty="0" smtClean="0"/>
              <a:t> </a:t>
            </a:r>
            <a:r>
              <a:rPr lang="el-GR" sz="1600" dirty="0" smtClean="0"/>
              <a:t>μέσω προγράμματος ανταμοιβής, με σκοπό την έκπτωση στα ασφάλιστρα </a:t>
            </a:r>
            <a:endParaRPr lang="en-US" sz="1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76" y="429419"/>
            <a:ext cx="2981325" cy="8858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Elbow Connector 9"/>
          <p:cNvCxnSpPr>
            <a:stCxn id="45" idx="3"/>
            <a:endCxn id="22" idx="1"/>
          </p:cNvCxnSpPr>
          <p:nvPr/>
        </p:nvCxnSpPr>
        <p:spPr>
          <a:xfrm>
            <a:off x="4117238" y="3308956"/>
            <a:ext cx="741317" cy="200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34747" y="3118367"/>
            <a:ext cx="39436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Συνδρομή πελατών (εξαμηνιαία/ετήσια)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Διαφημίσεις εντός εφαρμογής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Χρηματοδότηση από κυβερνητικούς – Ευρωπαϊκούς φορείς (π.χ., </a:t>
            </a:r>
            <a:r>
              <a:rPr lang="en-US" sz="1600" dirty="0" smtClean="0"/>
              <a:t>DG Transport)</a:t>
            </a:r>
            <a:endParaRPr lang="el-G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Business plan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43360" y="2646919"/>
            <a:ext cx="1906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Cost Structure (</a:t>
            </a:r>
            <a:r>
              <a:rPr lang="el-GR" dirty="0" smtClean="0"/>
              <a:t>€)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53650" y="2662733"/>
            <a:ext cx="23058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Revenue Streams (</a:t>
            </a:r>
            <a:r>
              <a:rPr lang="el-GR" dirty="0" smtClean="0"/>
              <a:t>€€)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689271" y="3141485"/>
            <a:ext cx="301425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Προώθηση – </a:t>
            </a:r>
            <a:r>
              <a:rPr lang="en-US" sz="1600" dirty="0" smtClean="0"/>
              <a:t>Digital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Cloud services</a:t>
            </a:r>
            <a:r>
              <a:rPr lang="el-GR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Κόστος τελικής υλοποίησης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76" y="429419"/>
            <a:ext cx="2981325" cy="8858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146629" y="1754982"/>
            <a:ext cx="9173028" cy="317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33371" y="1910108"/>
            <a:ext cx="359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Cost/Revenue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059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Ευχαριστούμε για την προσοχή σας!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270974" y="4202907"/>
            <a:ext cx="77230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800" dirty="0"/>
              <a:t>Ομάδα </a:t>
            </a:r>
            <a:r>
              <a:rPr lang="en-US" sz="2800" dirty="0"/>
              <a:t>ASAP (As Safe As Possible):</a:t>
            </a:r>
          </a:p>
          <a:p>
            <a:pPr algn="ctr"/>
            <a:r>
              <a:rPr lang="el-GR" sz="2000" dirty="0"/>
              <a:t>Αλέξανδρος </a:t>
            </a:r>
            <a:r>
              <a:rPr lang="el-GR" sz="2000" dirty="0" err="1"/>
              <a:t>Βούκενας</a:t>
            </a:r>
            <a:endParaRPr lang="el-GR" sz="2000" dirty="0"/>
          </a:p>
          <a:p>
            <a:pPr algn="ctr"/>
            <a:r>
              <a:rPr lang="el-GR" sz="2000" dirty="0"/>
              <a:t>Κωνσταντίνος Κεχαγιάς</a:t>
            </a:r>
          </a:p>
          <a:p>
            <a:pPr algn="ctr"/>
            <a:r>
              <a:rPr lang="el-GR" sz="2000" dirty="0"/>
              <a:t>Νίκος </a:t>
            </a:r>
            <a:r>
              <a:rPr lang="el-GR" sz="2000" dirty="0" err="1"/>
              <a:t>Κόβας</a:t>
            </a:r>
            <a:endParaRPr lang="el-GR" sz="2000" dirty="0"/>
          </a:p>
          <a:p>
            <a:pPr algn="ctr"/>
            <a:r>
              <a:rPr lang="el-GR" sz="2000" dirty="0"/>
              <a:t>Γεώργιος </a:t>
            </a:r>
            <a:r>
              <a:rPr lang="el-GR" sz="2000" dirty="0" err="1"/>
              <a:t>Μαϊσμάζης</a:t>
            </a:r>
            <a:endParaRPr lang="el-GR" sz="2000" dirty="0"/>
          </a:p>
          <a:p>
            <a:pPr algn="ctr"/>
            <a:r>
              <a:rPr lang="el-GR" sz="2000" dirty="0"/>
              <a:t>Κωνσταντίνος </a:t>
            </a:r>
            <a:r>
              <a:rPr lang="el-GR" sz="2000" dirty="0" err="1"/>
              <a:t>Τσιάκας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76" y="429419"/>
            <a:ext cx="2981325" cy="8858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b="1" dirty="0" smtClean="0"/>
              <a:t>Το πρόβλημα: </a:t>
            </a:r>
            <a:r>
              <a:rPr lang="el-GR" sz="3200" dirty="0" smtClean="0"/>
              <a:t>Τροχαία ατυχήματα και το κόστος τους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 smtClean="0"/>
              <a:t>Παγκοσμίως, πάνω από </a:t>
            </a:r>
            <a:r>
              <a:rPr lang="el-GR" b="1" dirty="0" smtClean="0"/>
              <a:t>1 εκ</a:t>
            </a:r>
            <a:r>
              <a:rPr lang="el-GR" dirty="0" smtClean="0"/>
              <a:t>. θάνατοι τον χρόνο από τροχαία ατυχήματα. </a:t>
            </a:r>
            <a:endParaRPr lang="en-US" dirty="0" smtClean="0"/>
          </a:p>
          <a:p>
            <a:pPr algn="just"/>
            <a:r>
              <a:rPr lang="el-GR" dirty="0" smtClean="0"/>
              <a:t>Στις περισσότερες χώρες κοστίζουν </a:t>
            </a:r>
            <a:r>
              <a:rPr lang="el-GR" b="1" dirty="0" smtClean="0"/>
              <a:t>3% του ΑΕΠ </a:t>
            </a:r>
            <a:r>
              <a:rPr lang="el-GR" dirty="0" smtClean="0"/>
              <a:t>τους τον χρόνο</a:t>
            </a:r>
            <a:r>
              <a:rPr lang="en-US" dirty="0" smtClean="0"/>
              <a:t>.</a:t>
            </a:r>
            <a:endParaRPr lang="el-GR" dirty="0" smtClean="0"/>
          </a:p>
          <a:p>
            <a:pPr algn="just"/>
            <a:r>
              <a:rPr lang="el-GR" dirty="0" smtClean="0"/>
              <a:t>Στην Ελλάδα: </a:t>
            </a:r>
            <a:r>
              <a:rPr lang="el-GR" b="1" dirty="0" smtClean="0"/>
              <a:t>Πρώτη αιτία θανάτου</a:t>
            </a:r>
            <a:r>
              <a:rPr lang="el-GR" dirty="0" smtClean="0"/>
              <a:t> για άτομα έως 40 ετών.</a:t>
            </a:r>
          </a:p>
          <a:p>
            <a:pPr algn="just"/>
            <a:r>
              <a:rPr lang="el-GR" dirty="0" smtClean="0"/>
              <a:t>Κόστος οδικών </a:t>
            </a:r>
            <a:r>
              <a:rPr lang="el-GR" dirty="0"/>
              <a:t>ατυχημάτων στην </a:t>
            </a:r>
            <a:r>
              <a:rPr lang="el-GR" dirty="0" smtClean="0"/>
              <a:t>Ελλάδα: Πάνω από </a:t>
            </a:r>
            <a:r>
              <a:rPr lang="el-GR" b="1" dirty="0"/>
              <a:t>3 δις ευρώ</a:t>
            </a:r>
            <a:r>
              <a:rPr lang="el-GR" dirty="0"/>
              <a:t> </a:t>
            </a:r>
            <a:r>
              <a:rPr lang="el-GR" dirty="0" smtClean="0"/>
              <a:t>ετησίως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0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362" y="2884868"/>
            <a:ext cx="25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</a:t>
            </a:r>
            <a:r>
              <a:rPr lang="en-US" dirty="0" err="1" smtClean="0"/>
              <a:t>screenschot</a:t>
            </a:r>
            <a:r>
              <a:rPr lang="en-US" dirty="0" smtClean="0"/>
              <a:t> - Logo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Road accidents positions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mining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5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Police reports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2"/>
            <a:endCxn id="4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Statistics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17" idx="2"/>
            <a:endCxn id="4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Geocoding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3"/>
            <a:endCxn id="43" idx="5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Insurance companies DBs</a:t>
            </a:r>
            <a:endParaRPr lang="en-US" sz="1200" dirty="0"/>
          </a:p>
        </p:txBody>
      </p:sp>
      <p:cxnSp>
        <p:nvCxnSpPr>
          <p:cNvPr id="15" name="Elbow Connector 14"/>
          <p:cNvCxnSpPr>
            <a:stCxn id="36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3"/>
            <a:endCxn id="44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  <a:solidFill>
            <a:schemeClr val="lt1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Road accidents positions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Web mining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8" name="Elbow Connector 7"/>
          <p:cNvCxnSpPr>
            <a:stCxn id="5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Police reports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  <a:endCxn id="4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Statistics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7" idx="2"/>
            <a:endCxn id="4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Geocoding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4" idx="3"/>
            <a:endCxn id="43" idx="5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Insurance companies DBs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15" name="Elbow Connector 14"/>
          <p:cNvCxnSpPr>
            <a:stCxn id="36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3"/>
            <a:endCxn id="44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516" y="2170666"/>
            <a:ext cx="3644338" cy="23062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97" y="3051648"/>
            <a:ext cx="895350" cy="3619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rallelogram 42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704836" y="1246230"/>
            <a:ext cx="1040027" cy="5194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Clustering/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43" idx="0"/>
            <a:endCxn id="62" idx="1"/>
          </p:cNvCxnSpPr>
          <p:nvPr/>
        </p:nvCxnSpPr>
        <p:spPr>
          <a:xfrm rot="5400000" flipH="1" flipV="1">
            <a:off x="4047239" y="1722706"/>
            <a:ext cx="874323" cy="440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78" idx="5"/>
          </p:cNvCxnSpPr>
          <p:nvPr/>
        </p:nvCxnSpPr>
        <p:spPr>
          <a:xfrm flipV="1">
            <a:off x="5744863" y="1494907"/>
            <a:ext cx="417813" cy="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6094971" y="1224087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Map of dangerous zones</a:t>
            </a:r>
            <a:endParaRPr lang="en-US" sz="1200" b="1" dirty="0"/>
          </a:p>
        </p:txBody>
      </p:sp>
      <p:sp>
        <p:nvSpPr>
          <p:cNvPr id="115" name="Rectangle 114"/>
          <p:cNvSpPr/>
          <p:nvPr/>
        </p:nvSpPr>
        <p:spPr>
          <a:xfrm>
            <a:off x="5386517" y="182262"/>
            <a:ext cx="1390135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models from traffic engineering</a:t>
            </a:r>
            <a:endParaRPr lang="en-US" sz="1200" dirty="0"/>
          </a:p>
        </p:txBody>
      </p:sp>
      <p:cxnSp>
        <p:nvCxnSpPr>
          <p:cNvPr id="117" name="Elbow Connector 116"/>
          <p:cNvCxnSpPr>
            <a:stCxn id="115" idx="2"/>
            <a:endCxn id="78" idx="0"/>
          </p:cNvCxnSpPr>
          <p:nvPr/>
        </p:nvCxnSpPr>
        <p:spPr>
          <a:xfrm rot="16200000" flipH="1">
            <a:off x="6187262" y="634697"/>
            <a:ext cx="483712" cy="6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06" y="2146908"/>
            <a:ext cx="3660848" cy="23299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410297" y="3051648"/>
            <a:ext cx="895350" cy="1400253"/>
            <a:chOff x="4410297" y="3051648"/>
            <a:chExt cx="895350" cy="140025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0297" y="3051648"/>
              <a:ext cx="895350" cy="3619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3753" y="3470826"/>
              <a:ext cx="885825" cy="98107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0" name="TextBox 29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  <p:sp>
        <p:nvSpPr>
          <p:cNvPr id="33" name="Flowchart: Magnetic Disk 32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  <a:solidFill>
            <a:schemeClr val="lt1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Road accidents positions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Web mining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37" name="Elbow Connector 36"/>
          <p:cNvCxnSpPr>
            <a:stCxn id="34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Police reports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39" idx="2"/>
            <a:endCxn id="33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Statistics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47" name="Elbow Connector 46"/>
          <p:cNvCxnSpPr>
            <a:stCxn id="46" idx="2"/>
            <a:endCxn id="33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Geocoding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Insurance companies DBs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57" name="Elbow Connector 56"/>
          <p:cNvCxnSpPr>
            <a:stCxn id="56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3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rallelogram 42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704836" y="1246230"/>
            <a:ext cx="1040027" cy="5194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Clustering/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43" idx="0"/>
            <a:endCxn id="62" idx="1"/>
          </p:cNvCxnSpPr>
          <p:nvPr/>
        </p:nvCxnSpPr>
        <p:spPr>
          <a:xfrm rot="5400000" flipH="1" flipV="1">
            <a:off x="4047239" y="1722706"/>
            <a:ext cx="874323" cy="440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78" idx="5"/>
          </p:cNvCxnSpPr>
          <p:nvPr/>
        </p:nvCxnSpPr>
        <p:spPr>
          <a:xfrm flipV="1">
            <a:off x="5744863" y="1494907"/>
            <a:ext cx="417813" cy="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6094971" y="1224087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Map of dangerous zones</a:t>
            </a:r>
            <a:endParaRPr lang="en-US" sz="1200" b="1" dirty="0"/>
          </a:p>
        </p:txBody>
      </p:sp>
      <p:sp>
        <p:nvSpPr>
          <p:cNvPr id="85" name="Parallelogram 84"/>
          <p:cNvSpPr/>
          <p:nvPr/>
        </p:nvSpPr>
        <p:spPr>
          <a:xfrm>
            <a:off x="7613693" y="416783"/>
            <a:ext cx="1295657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808441" y="1313674"/>
            <a:ext cx="906162" cy="36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Overlay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4"/>
            <a:endCxn id="98" idx="0"/>
          </p:cNvCxnSpPr>
          <p:nvPr/>
        </p:nvCxnSpPr>
        <p:spPr>
          <a:xfrm>
            <a:off x="8261522" y="878101"/>
            <a:ext cx="0" cy="4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2"/>
            <a:endCxn id="98" idx="1"/>
          </p:cNvCxnSpPr>
          <p:nvPr/>
        </p:nvCxnSpPr>
        <p:spPr>
          <a:xfrm>
            <a:off x="7390628" y="1494907"/>
            <a:ext cx="417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2"/>
            <a:endCxn id="111" idx="0"/>
          </p:cNvCxnSpPr>
          <p:nvPr/>
        </p:nvCxnSpPr>
        <p:spPr>
          <a:xfrm>
            <a:off x="8261522" y="1676139"/>
            <a:ext cx="0" cy="33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386517" y="182262"/>
            <a:ext cx="1390135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models from traffic engineering</a:t>
            </a:r>
            <a:endParaRPr lang="en-US" sz="1200" dirty="0"/>
          </a:p>
        </p:txBody>
      </p:sp>
      <p:cxnSp>
        <p:nvCxnSpPr>
          <p:cNvPr id="117" name="Elbow Connector 116"/>
          <p:cNvCxnSpPr>
            <a:stCxn id="115" idx="2"/>
            <a:endCxn id="78" idx="0"/>
          </p:cNvCxnSpPr>
          <p:nvPr/>
        </p:nvCxnSpPr>
        <p:spPr>
          <a:xfrm rot="16200000" flipH="1">
            <a:off x="6187262" y="634697"/>
            <a:ext cx="483712" cy="6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06" y="2146908"/>
            <a:ext cx="3660848" cy="232997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Image result for c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997" y="3246086"/>
            <a:ext cx="367556" cy="3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649200" y="3291315"/>
            <a:ext cx="44735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Image result for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69" y="3564912"/>
            <a:ext cx="701050" cy="6106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410297" y="3051648"/>
            <a:ext cx="895350" cy="1400253"/>
            <a:chOff x="4410297" y="3051648"/>
            <a:chExt cx="895350" cy="140025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0297" y="3051648"/>
              <a:ext cx="895350" cy="3619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3753" y="3470826"/>
              <a:ext cx="885825" cy="98107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11" name="Parallelogram 110"/>
          <p:cNvSpPr/>
          <p:nvPr/>
        </p:nvSpPr>
        <p:spPr>
          <a:xfrm>
            <a:off x="7579841" y="2013721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Notification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  <p:sp>
        <p:nvSpPr>
          <p:cNvPr id="66" name="Flowchart: Magnetic Disk 65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  <a:solidFill>
            <a:schemeClr val="lt1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Road accidents positions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Web mining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68" name="Elbow Connector 67"/>
          <p:cNvCxnSpPr>
            <a:stCxn id="67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Police reports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66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Statistics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3" name="Elbow Connector 72"/>
          <p:cNvCxnSpPr>
            <a:stCxn id="72" idx="2"/>
            <a:endCxn id="66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Geocoding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Insurance companies DBs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83" name="Elbow Connector 82"/>
          <p:cNvCxnSpPr>
            <a:stCxn id="82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6" idx="3"/>
            <a:endCxn id="79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704836" y="1246230"/>
            <a:ext cx="1040027" cy="5194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Clustering/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2" idx="3"/>
            <a:endCxn id="78" idx="5"/>
          </p:cNvCxnSpPr>
          <p:nvPr/>
        </p:nvCxnSpPr>
        <p:spPr>
          <a:xfrm flipV="1">
            <a:off x="5744863" y="1494907"/>
            <a:ext cx="417813" cy="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6094971" y="1224087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Map of dangerous zones</a:t>
            </a:r>
            <a:endParaRPr lang="en-US" sz="1200" b="1" dirty="0"/>
          </a:p>
        </p:txBody>
      </p:sp>
      <p:sp>
        <p:nvSpPr>
          <p:cNvPr id="85" name="Parallelogram 84"/>
          <p:cNvSpPr/>
          <p:nvPr/>
        </p:nvSpPr>
        <p:spPr>
          <a:xfrm>
            <a:off x="7613693" y="416783"/>
            <a:ext cx="1295657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808441" y="1313674"/>
            <a:ext cx="906162" cy="36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Overlay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4"/>
            <a:endCxn id="98" idx="0"/>
          </p:cNvCxnSpPr>
          <p:nvPr/>
        </p:nvCxnSpPr>
        <p:spPr>
          <a:xfrm>
            <a:off x="8261522" y="878101"/>
            <a:ext cx="0" cy="4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2"/>
            <a:endCxn id="98" idx="1"/>
          </p:cNvCxnSpPr>
          <p:nvPr/>
        </p:nvCxnSpPr>
        <p:spPr>
          <a:xfrm>
            <a:off x="7390628" y="1494907"/>
            <a:ext cx="417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2"/>
            <a:endCxn id="111" idx="0"/>
          </p:cNvCxnSpPr>
          <p:nvPr/>
        </p:nvCxnSpPr>
        <p:spPr>
          <a:xfrm>
            <a:off x="8261522" y="1676139"/>
            <a:ext cx="0" cy="33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386517" y="182262"/>
            <a:ext cx="1390135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models from traffic engineering</a:t>
            </a:r>
            <a:endParaRPr lang="en-US" sz="1200" dirty="0"/>
          </a:p>
        </p:txBody>
      </p:sp>
      <p:cxnSp>
        <p:nvCxnSpPr>
          <p:cNvPr id="117" name="Elbow Connector 116"/>
          <p:cNvCxnSpPr>
            <a:stCxn id="115" idx="2"/>
            <a:endCxn id="78" idx="0"/>
          </p:cNvCxnSpPr>
          <p:nvPr/>
        </p:nvCxnSpPr>
        <p:spPr>
          <a:xfrm rot="16200000" flipH="1">
            <a:off x="6187262" y="634697"/>
            <a:ext cx="483712" cy="6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Parallelogram 52"/>
          <p:cNvSpPr/>
          <p:nvPr/>
        </p:nvSpPr>
        <p:spPr>
          <a:xfrm>
            <a:off x="9137369" y="65552"/>
            <a:ext cx="1435113" cy="452292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Accelerometer</a:t>
            </a:r>
            <a:endParaRPr lang="en-US" dirty="0"/>
          </a:p>
        </p:txBody>
      </p:sp>
      <p:sp>
        <p:nvSpPr>
          <p:cNvPr id="54" name="Parallelogram 53"/>
          <p:cNvSpPr/>
          <p:nvPr/>
        </p:nvSpPr>
        <p:spPr>
          <a:xfrm>
            <a:off x="10572482" y="69868"/>
            <a:ext cx="1558050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Speed limits - Traffic signs </a:t>
            </a:r>
            <a:r>
              <a:rPr lang="en-US" sz="1200" dirty="0" err="1" smtClean="0"/>
              <a:t>etc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913711" y="1313674"/>
            <a:ext cx="1276412" cy="452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Profiling</a:t>
            </a:r>
            <a:endParaRPr lang="en-GB" sz="1200" dirty="0"/>
          </a:p>
        </p:txBody>
      </p:sp>
      <p:cxnSp>
        <p:nvCxnSpPr>
          <p:cNvPr id="82" name="Elbow Connector 81"/>
          <p:cNvCxnSpPr>
            <a:stCxn id="111" idx="2"/>
          </p:cNvCxnSpPr>
          <p:nvPr/>
        </p:nvCxnSpPr>
        <p:spPr>
          <a:xfrm flipV="1">
            <a:off x="8875498" y="1660589"/>
            <a:ext cx="1038213" cy="623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2"/>
          </p:cNvCxnSpPr>
          <p:nvPr/>
        </p:nvCxnSpPr>
        <p:spPr>
          <a:xfrm>
            <a:off x="8851685" y="647442"/>
            <a:ext cx="1062026" cy="784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3" idx="4"/>
          </p:cNvCxnSpPr>
          <p:nvPr/>
        </p:nvCxnSpPr>
        <p:spPr>
          <a:xfrm rot="16200000" flipH="1">
            <a:off x="9716139" y="656631"/>
            <a:ext cx="795829" cy="518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4" idx="4"/>
          </p:cNvCxnSpPr>
          <p:nvPr/>
        </p:nvCxnSpPr>
        <p:spPr>
          <a:xfrm rot="5400000">
            <a:off x="10714153" y="676320"/>
            <a:ext cx="782489" cy="492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56" idx="0"/>
          </p:cNvCxnSpPr>
          <p:nvPr/>
        </p:nvCxnSpPr>
        <p:spPr>
          <a:xfrm rot="5400000" flipH="1" flipV="1">
            <a:off x="4047239" y="1722706"/>
            <a:ext cx="874323" cy="440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166006" y="2146908"/>
            <a:ext cx="3660848" cy="2329979"/>
            <a:chOff x="5166006" y="2146908"/>
            <a:chExt cx="3660848" cy="232997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006" y="2146908"/>
              <a:ext cx="3660848" cy="232997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5" name="Picture 2" descr="Image result for ca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997" y="3246086"/>
              <a:ext cx="367556" cy="36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Straight Arrow Connector 65"/>
            <p:cNvCxnSpPr/>
            <p:nvPr/>
          </p:nvCxnSpPr>
          <p:spPr>
            <a:xfrm flipH="1">
              <a:off x="7649200" y="3291315"/>
              <a:ext cx="447353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10297" y="3051648"/>
            <a:ext cx="895350" cy="1400253"/>
            <a:chOff x="4410297" y="3051648"/>
            <a:chExt cx="895350" cy="1400253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0297" y="3051648"/>
              <a:ext cx="895350" cy="3619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3753" y="3470826"/>
              <a:ext cx="885825" cy="98107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11" name="Parallelogram 110"/>
          <p:cNvSpPr/>
          <p:nvPr/>
        </p:nvSpPr>
        <p:spPr>
          <a:xfrm>
            <a:off x="7579841" y="2013721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Notification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  <p:sp>
        <p:nvSpPr>
          <p:cNvPr id="49" name="Flowchart: Magnetic Disk 48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  <a:solidFill>
            <a:schemeClr val="lt1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Road accidents positions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Web mining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51" name="Elbow Connector 50"/>
          <p:cNvCxnSpPr>
            <a:stCxn id="50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Police reports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2" idx="2"/>
            <a:endCxn id="49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Statistics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2" name="Elbow Connector 71"/>
          <p:cNvCxnSpPr>
            <a:stCxn id="69" idx="2"/>
            <a:endCxn id="49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Geocoding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76" idx="3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Insurance companies DBs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83" name="Elbow Connector 82"/>
          <p:cNvCxnSpPr>
            <a:stCxn id="81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3"/>
            <a:endCxn id="76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4" descr="Image result for cau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69" y="3564912"/>
            <a:ext cx="701050" cy="6106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1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Image result for c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997" y="3246086"/>
            <a:ext cx="367556" cy="3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 flipH="1">
            <a:off x="7649200" y="3291315"/>
            <a:ext cx="44735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04836" y="1246230"/>
            <a:ext cx="1040027" cy="5194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Clustering/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2" idx="3"/>
            <a:endCxn id="78" idx="5"/>
          </p:cNvCxnSpPr>
          <p:nvPr/>
        </p:nvCxnSpPr>
        <p:spPr>
          <a:xfrm flipV="1">
            <a:off x="5744863" y="1494907"/>
            <a:ext cx="417813" cy="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6094971" y="1224087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Map of dangerous zones</a:t>
            </a:r>
            <a:endParaRPr lang="en-US" sz="1200" b="1" dirty="0"/>
          </a:p>
        </p:txBody>
      </p:sp>
      <p:sp>
        <p:nvSpPr>
          <p:cNvPr id="85" name="Parallelogram 84"/>
          <p:cNvSpPr/>
          <p:nvPr/>
        </p:nvSpPr>
        <p:spPr>
          <a:xfrm>
            <a:off x="7613693" y="416783"/>
            <a:ext cx="1295657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808441" y="1313674"/>
            <a:ext cx="906162" cy="36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Overlay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4"/>
            <a:endCxn id="98" idx="0"/>
          </p:cNvCxnSpPr>
          <p:nvPr/>
        </p:nvCxnSpPr>
        <p:spPr>
          <a:xfrm>
            <a:off x="8261522" y="878101"/>
            <a:ext cx="0" cy="4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2"/>
            <a:endCxn id="98" idx="1"/>
          </p:cNvCxnSpPr>
          <p:nvPr/>
        </p:nvCxnSpPr>
        <p:spPr>
          <a:xfrm>
            <a:off x="7390628" y="1494907"/>
            <a:ext cx="417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2"/>
            <a:endCxn id="111" idx="0"/>
          </p:cNvCxnSpPr>
          <p:nvPr/>
        </p:nvCxnSpPr>
        <p:spPr>
          <a:xfrm>
            <a:off x="8261522" y="1676139"/>
            <a:ext cx="0" cy="33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Parallelogram 110"/>
          <p:cNvSpPr/>
          <p:nvPr/>
        </p:nvSpPr>
        <p:spPr>
          <a:xfrm>
            <a:off x="7579841" y="2013721"/>
            <a:ext cx="1363362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Notification</a:t>
            </a:r>
            <a:endParaRPr lang="en-US" sz="1200" b="1" dirty="0"/>
          </a:p>
        </p:txBody>
      </p:sp>
      <p:sp>
        <p:nvSpPr>
          <p:cNvPr id="115" name="Rectangle 114"/>
          <p:cNvSpPr/>
          <p:nvPr/>
        </p:nvSpPr>
        <p:spPr>
          <a:xfrm>
            <a:off x="5386517" y="182262"/>
            <a:ext cx="1390135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models from traffic engineering</a:t>
            </a:r>
            <a:endParaRPr lang="en-US" sz="1200" dirty="0"/>
          </a:p>
        </p:txBody>
      </p:sp>
      <p:cxnSp>
        <p:nvCxnSpPr>
          <p:cNvPr id="117" name="Elbow Connector 116"/>
          <p:cNvCxnSpPr>
            <a:stCxn id="115" idx="2"/>
            <a:endCxn id="78" idx="0"/>
          </p:cNvCxnSpPr>
          <p:nvPr/>
        </p:nvCxnSpPr>
        <p:spPr>
          <a:xfrm rot="16200000" flipH="1">
            <a:off x="6187262" y="634697"/>
            <a:ext cx="483712" cy="6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Parallelogram 52"/>
          <p:cNvSpPr/>
          <p:nvPr/>
        </p:nvSpPr>
        <p:spPr>
          <a:xfrm>
            <a:off x="9137369" y="65552"/>
            <a:ext cx="1435113" cy="452292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Accelerometer</a:t>
            </a:r>
            <a:endParaRPr lang="en-US" dirty="0"/>
          </a:p>
        </p:txBody>
      </p:sp>
      <p:sp>
        <p:nvSpPr>
          <p:cNvPr id="54" name="Parallelogram 53"/>
          <p:cNvSpPr/>
          <p:nvPr/>
        </p:nvSpPr>
        <p:spPr>
          <a:xfrm>
            <a:off x="10572482" y="69868"/>
            <a:ext cx="1558050" cy="46131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Speed limits - Traffic signs </a:t>
            </a:r>
            <a:r>
              <a:rPr lang="en-US" sz="1200" dirty="0" err="1" smtClean="0"/>
              <a:t>etc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913711" y="1313674"/>
            <a:ext cx="1276412" cy="452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Profiling</a:t>
            </a:r>
            <a:endParaRPr lang="en-GB" sz="1200" dirty="0"/>
          </a:p>
        </p:txBody>
      </p:sp>
      <p:cxnSp>
        <p:nvCxnSpPr>
          <p:cNvPr id="82" name="Elbow Connector 81"/>
          <p:cNvCxnSpPr>
            <a:stCxn id="111" idx="2"/>
          </p:cNvCxnSpPr>
          <p:nvPr/>
        </p:nvCxnSpPr>
        <p:spPr>
          <a:xfrm flipV="1">
            <a:off x="8875498" y="1660589"/>
            <a:ext cx="1038213" cy="623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2"/>
          </p:cNvCxnSpPr>
          <p:nvPr/>
        </p:nvCxnSpPr>
        <p:spPr>
          <a:xfrm>
            <a:off x="8851685" y="647442"/>
            <a:ext cx="1062026" cy="784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3" idx="4"/>
          </p:cNvCxnSpPr>
          <p:nvPr/>
        </p:nvCxnSpPr>
        <p:spPr>
          <a:xfrm rot="16200000" flipH="1">
            <a:off x="9716139" y="656631"/>
            <a:ext cx="795829" cy="518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4" idx="4"/>
          </p:cNvCxnSpPr>
          <p:nvPr/>
        </p:nvCxnSpPr>
        <p:spPr>
          <a:xfrm rot="5400000">
            <a:off x="10714153" y="676320"/>
            <a:ext cx="782489" cy="492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/>
          <p:cNvGrpSpPr/>
          <p:nvPr/>
        </p:nvGrpSpPr>
        <p:grpSpPr>
          <a:xfrm>
            <a:off x="9382698" y="2837572"/>
            <a:ext cx="2328530" cy="928121"/>
            <a:chOff x="9382698" y="3595436"/>
            <a:chExt cx="2328530" cy="928121"/>
          </a:xfrm>
        </p:grpSpPr>
        <p:sp>
          <p:nvSpPr>
            <p:cNvPr id="118" name="Parallelogram 117"/>
            <p:cNvSpPr/>
            <p:nvPr/>
          </p:nvSpPr>
          <p:spPr>
            <a:xfrm>
              <a:off x="9382698" y="3595436"/>
              <a:ext cx="2328530" cy="928121"/>
            </a:xfrm>
            <a:prstGeom prst="parallelogra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Driver profile - score</a:t>
              </a:r>
              <a:endParaRPr lang="en-US" dirty="0"/>
            </a:p>
          </p:txBody>
        </p:sp>
        <p:pic>
          <p:nvPicPr>
            <p:cNvPr id="1030" name="Picture 6" descr="Image result for ethere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6584" y="3982799"/>
              <a:ext cx="540758" cy="54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Parallelogram 118"/>
          <p:cNvSpPr/>
          <p:nvPr/>
        </p:nvSpPr>
        <p:spPr>
          <a:xfrm>
            <a:off x="6974170" y="2713519"/>
            <a:ext cx="2085890" cy="798950"/>
          </a:xfrm>
          <a:prstGeom prst="parallelogram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50" dirty="0" smtClean="0">
                <a:solidFill>
                  <a:schemeClr val="tx1"/>
                </a:solidFill>
              </a:rPr>
              <a:t>Crowdsourcing (user recommendations)</a:t>
            </a:r>
            <a:endParaRPr lang="en-US" sz="1250" dirty="0">
              <a:solidFill>
                <a:schemeClr val="tx1"/>
              </a:solidFill>
            </a:endParaRPr>
          </a:p>
        </p:txBody>
      </p:sp>
      <p:cxnSp>
        <p:nvCxnSpPr>
          <p:cNvPr id="1031" name="Straight Arrow Connector 1030"/>
          <p:cNvCxnSpPr>
            <a:stCxn id="31" idx="2"/>
            <a:endCxn id="118" idx="0"/>
          </p:cNvCxnSpPr>
          <p:nvPr/>
        </p:nvCxnSpPr>
        <p:spPr>
          <a:xfrm flipH="1">
            <a:off x="10546963" y="1765727"/>
            <a:ext cx="4954" cy="107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19" idx="5"/>
            <a:endCxn id="78" idx="3"/>
          </p:cNvCxnSpPr>
          <p:nvPr/>
        </p:nvCxnSpPr>
        <p:spPr>
          <a:xfrm rot="10800000">
            <a:off x="6708947" y="1765728"/>
            <a:ext cx="365092" cy="1347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>
            <a:off x="3508255" y="2380302"/>
            <a:ext cx="1511419" cy="541640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Locations </a:t>
            </a:r>
            <a:r>
              <a:rPr lang="en-US" sz="1200" dirty="0" smtClean="0"/>
              <a:t>of </a:t>
            </a:r>
            <a:r>
              <a:rPr lang="en-US" sz="1200" dirty="0" smtClean="0"/>
              <a:t>road accidents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56" idx="0"/>
          </p:cNvCxnSpPr>
          <p:nvPr/>
        </p:nvCxnSpPr>
        <p:spPr>
          <a:xfrm rot="5400000" flipH="1" flipV="1">
            <a:off x="4047239" y="1722706"/>
            <a:ext cx="874323" cy="440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9" idx="2"/>
            <a:endCxn id="118" idx="5"/>
          </p:cNvCxnSpPr>
          <p:nvPr/>
        </p:nvCxnSpPr>
        <p:spPr>
          <a:xfrm>
            <a:off x="8960191" y="3112994"/>
            <a:ext cx="538522" cy="188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2688" y="5213968"/>
            <a:ext cx="39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/>
              <a:t>Η ΛΥΣΗ ΜΑΣ</a:t>
            </a:r>
            <a:endParaRPr lang="en-GB" sz="28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440" y="5737188"/>
            <a:ext cx="2981325" cy="885825"/>
          </a:xfrm>
          <a:prstGeom prst="rect">
            <a:avLst/>
          </a:prstGeom>
        </p:spPr>
      </p:pic>
      <p:sp>
        <p:nvSpPr>
          <p:cNvPr id="72" name="Flowchart: Magnetic Disk 71"/>
          <p:cNvSpPr/>
          <p:nvPr/>
        </p:nvSpPr>
        <p:spPr>
          <a:xfrm>
            <a:off x="1676663" y="1017281"/>
            <a:ext cx="964602" cy="1153385"/>
          </a:xfrm>
          <a:prstGeom prst="flowChartMagneticDisk">
            <a:avLst/>
          </a:prstGeom>
          <a:solidFill>
            <a:schemeClr val="lt1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Road accidents positions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0545" y="247135"/>
            <a:ext cx="963828" cy="428368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Web mining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73" idx="2"/>
          </p:cNvCxnSpPr>
          <p:nvPr/>
        </p:nvCxnSpPr>
        <p:spPr>
          <a:xfrm rot="16200000" flipH="1">
            <a:off x="981792" y="536170"/>
            <a:ext cx="555539" cy="834204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635986" y="47275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Police reports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75" idx="2"/>
            <a:endCxn id="72" idx="1"/>
          </p:cNvCxnSpPr>
          <p:nvPr/>
        </p:nvCxnSpPr>
        <p:spPr>
          <a:xfrm>
            <a:off x="2150851" y="475643"/>
            <a:ext cx="8113" cy="54163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3253819" y="284773"/>
            <a:ext cx="1029730" cy="428368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Statistics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80" name="Elbow Connector 79"/>
          <p:cNvCxnSpPr>
            <a:stCxn id="79" idx="2"/>
            <a:endCxn id="72" idx="4"/>
          </p:cNvCxnSpPr>
          <p:nvPr/>
        </p:nvCxnSpPr>
        <p:spPr>
          <a:xfrm rot="5400000">
            <a:off x="2764559" y="589848"/>
            <a:ext cx="880833" cy="1127419"/>
          </a:xfrm>
          <a:prstGeom prst="bentConnector2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737087" y="2460624"/>
            <a:ext cx="852617" cy="380997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Geocoding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stCxn id="86" idx="3"/>
          </p:cNvCxnSpPr>
          <p:nvPr/>
        </p:nvCxnSpPr>
        <p:spPr>
          <a:xfrm flipV="1">
            <a:off x="2589704" y="2651122"/>
            <a:ext cx="986256" cy="1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26665" y="1647051"/>
            <a:ext cx="1029730" cy="523617"/>
          </a:xfrm>
          <a:prstGeom prst="roundRect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alpha val="50000"/>
                  </a:schemeClr>
                </a:solidFill>
              </a:rPr>
              <a:t>Insurance companies DBs</a:t>
            </a:r>
            <a:endParaRPr lang="en-US" sz="1200" dirty="0">
              <a:solidFill>
                <a:schemeClr val="tx1">
                  <a:alpha val="50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89" idx="3"/>
          </p:cNvCxnSpPr>
          <p:nvPr/>
        </p:nvCxnSpPr>
        <p:spPr>
          <a:xfrm flipV="1">
            <a:off x="1156395" y="1505979"/>
            <a:ext cx="520268" cy="402881"/>
          </a:xfrm>
          <a:prstGeom prst="bentConnector3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86" idx="0"/>
          </p:cNvCxnSpPr>
          <p:nvPr/>
        </p:nvCxnSpPr>
        <p:spPr>
          <a:xfrm>
            <a:off x="2158964" y="2170666"/>
            <a:ext cx="4432" cy="289958"/>
          </a:xfrm>
          <a:prstGeom prst="straightConnector1">
            <a:avLst/>
          </a:prstGeom>
          <a:ln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585</TotalTime>
  <Words>579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   SA</vt:lpstr>
      <vt:lpstr>Το πρόβλημα: Τροχαία ατυχήματα και το κόστος τους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Χρησιμοποιούμενες τεχνολογίες</vt:lpstr>
      <vt:lpstr>PowerPoint Presentation</vt:lpstr>
      <vt:lpstr>Business plan</vt:lpstr>
      <vt:lpstr>Business plan</vt:lpstr>
      <vt:lpstr>Business plan</vt:lpstr>
      <vt:lpstr>Business plan</vt:lpstr>
      <vt:lpstr>Ευχαριστούμε για την προσοχή σας!</vt:lpstr>
    </vt:vector>
  </TitlesOfParts>
  <Company>PlanetekItalia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Voukenas</dc:creator>
  <cp:lastModifiedBy>Alexandros V</cp:lastModifiedBy>
  <cp:revision>49</cp:revision>
  <dcterms:created xsi:type="dcterms:W3CDTF">2017-11-24T16:10:05Z</dcterms:created>
  <dcterms:modified xsi:type="dcterms:W3CDTF">2017-11-26T13:47:38Z</dcterms:modified>
</cp:coreProperties>
</file>