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5" r:id="rId4"/>
    <p:sldId id="276" r:id="rId5"/>
    <p:sldId id="278" r:id="rId6"/>
    <p:sldId id="277" r:id="rId7"/>
    <p:sldId id="279" r:id="rId8"/>
    <p:sldId id="273" r:id="rId9"/>
    <p:sldId id="280" r:id="rId10"/>
    <p:sldId id="283" r:id="rId11"/>
    <p:sldId id="281" r:id="rId12"/>
    <p:sldId id="282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94" autoAdjust="0"/>
  </p:normalViewPr>
  <p:slideViewPr>
    <p:cSldViewPr>
      <p:cViewPr varScale="1">
        <p:scale>
          <a:sx n="84" d="100"/>
          <a:sy n="84" d="100"/>
        </p:scale>
        <p:origin x="222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26-Nov-17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26-Nov-17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26-Nov-17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26-Nov-17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26-Nov-17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26-Nov-17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26-Nov-17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26-Nov-17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26-Nov-17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26-Nov-17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26-Nov-17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26-Nov-17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bg1"/>
            </a:gs>
            <a:gs pos="100000">
              <a:schemeClr val="bg1"/>
            </a:gs>
            <a:gs pos="4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26-Nov-17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2" y="4145771"/>
            <a:ext cx="2057400" cy="502429"/>
          </a:xfrm>
        </p:spPr>
        <p:txBody>
          <a:bodyPr/>
          <a:lstStyle/>
          <a:p>
            <a:r>
              <a:rPr lang="en-US" dirty="0"/>
              <a:t>Internet Of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A9A3C-1CB6-4C60-9A63-F2AD8E54BC93}"/>
              </a:ext>
            </a:extLst>
          </p:cNvPr>
          <p:cNvSpPr txBox="1"/>
          <p:nvPr/>
        </p:nvSpPr>
        <p:spPr>
          <a:xfrm>
            <a:off x="684212" y="2828835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dirty="0" err="1">
                <a:solidFill>
                  <a:srgbClr val="0070C0"/>
                </a:solidFill>
                <a:latin typeface="Calisto MT" panose="02040603050505030304" pitchFamily="18" charset="0"/>
              </a:rPr>
              <a:t>InOuT</a:t>
            </a:r>
            <a:endParaRPr lang="en-US" sz="8000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932820-3903-4744-AA45-3623253AD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755" y1="18009" x2="45755" y2="18009"/>
                        <a14:backgroundMark x1="39151" y1="71564" x2="39151" y2="71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1066800"/>
            <a:ext cx="4191000" cy="3856383"/>
          </a:xfrm>
          <a:prstGeom prst="rect">
            <a:avLst/>
          </a:prstGeom>
        </p:spPr>
      </p:pic>
      <p:pic>
        <p:nvPicPr>
          <p:cNvPr id="14" name="Graphic 13" descr="Marker">
            <a:extLst>
              <a:ext uri="{FF2B5EF4-FFF2-40B4-BE49-F238E27FC236}">
                <a16:creationId xmlns:a16="http://schemas.microsoft.com/office/drawing/2014/main" id="{B204E861-85A7-439B-8149-FD28FD8A0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4628" y="2122531"/>
            <a:ext cx="436230" cy="436230"/>
          </a:xfrm>
          <a:prstGeom prst="rect">
            <a:avLst/>
          </a:prstGeom>
        </p:spPr>
      </p:pic>
      <p:pic>
        <p:nvPicPr>
          <p:cNvPr id="16" name="Graphic 15" descr="Car">
            <a:extLst>
              <a:ext uri="{FF2B5EF4-FFF2-40B4-BE49-F238E27FC236}">
                <a16:creationId xmlns:a16="http://schemas.microsoft.com/office/drawing/2014/main" id="{E0B1DC3A-B6E7-412E-909F-4B9F7057B6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1929" y="1437315"/>
            <a:ext cx="436230" cy="436230"/>
          </a:xfrm>
          <a:prstGeom prst="rect">
            <a:avLst/>
          </a:prstGeom>
        </p:spPr>
      </p:pic>
      <p:pic>
        <p:nvPicPr>
          <p:cNvPr id="18" name="Graphic 17" descr="Truck">
            <a:extLst>
              <a:ext uri="{FF2B5EF4-FFF2-40B4-BE49-F238E27FC236}">
                <a16:creationId xmlns:a16="http://schemas.microsoft.com/office/drawing/2014/main" id="{F70010F5-0EFB-4F65-89B2-07BA9C2A9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76735" y="4257885"/>
            <a:ext cx="436230" cy="436230"/>
          </a:xfrm>
          <a:prstGeom prst="rect">
            <a:avLst/>
          </a:prstGeom>
        </p:spPr>
      </p:pic>
      <p:pic>
        <p:nvPicPr>
          <p:cNvPr id="19" name="Graphic 18" descr="Marker">
            <a:extLst>
              <a:ext uri="{FF2B5EF4-FFF2-40B4-BE49-F238E27FC236}">
                <a16:creationId xmlns:a16="http://schemas.microsoft.com/office/drawing/2014/main" id="{BF4BDDA2-0130-43EB-9D16-6C212D73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1429" y="2994991"/>
            <a:ext cx="436230" cy="436230"/>
          </a:xfrm>
          <a:prstGeom prst="rect">
            <a:avLst/>
          </a:prstGeom>
        </p:spPr>
      </p:pic>
      <p:pic>
        <p:nvPicPr>
          <p:cNvPr id="20" name="Graphic 19" descr="Marker">
            <a:extLst>
              <a:ext uri="{FF2B5EF4-FFF2-40B4-BE49-F238E27FC236}">
                <a16:creationId xmlns:a16="http://schemas.microsoft.com/office/drawing/2014/main" id="{8E079EAC-CABA-4444-A346-CE18386D6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0412" y="1219200"/>
            <a:ext cx="436230" cy="436230"/>
          </a:xfrm>
          <a:prstGeom prst="rect">
            <a:avLst/>
          </a:prstGeom>
        </p:spPr>
      </p:pic>
      <p:pic>
        <p:nvPicPr>
          <p:cNvPr id="21" name="Graphic 20" descr="Marker">
            <a:extLst>
              <a:ext uri="{FF2B5EF4-FFF2-40B4-BE49-F238E27FC236}">
                <a16:creationId xmlns:a16="http://schemas.microsoft.com/office/drawing/2014/main" id="{D0ACAC1B-E986-4DF0-9456-84E24B4EE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7659" y="2558761"/>
            <a:ext cx="436230" cy="436230"/>
          </a:xfrm>
          <a:prstGeom prst="rect">
            <a:avLst/>
          </a:prstGeom>
        </p:spPr>
      </p:pic>
      <p:pic>
        <p:nvPicPr>
          <p:cNvPr id="22" name="Graphic 21" descr="Marker">
            <a:extLst>
              <a:ext uri="{FF2B5EF4-FFF2-40B4-BE49-F238E27FC236}">
                <a16:creationId xmlns:a16="http://schemas.microsoft.com/office/drawing/2014/main" id="{D9762786-21DC-4B01-820E-5040B5FE4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3012" y="4648200"/>
            <a:ext cx="436230" cy="436230"/>
          </a:xfrm>
          <a:prstGeom prst="rect">
            <a:avLst/>
          </a:prstGeom>
        </p:spPr>
      </p:pic>
      <p:pic>
        <p:nvPicPr>
          <p:cNvPr id="23" name="Graphic 22" descr="Car">
            <a:extLst>
              <a:ext uri="{FF2B5EF4-FFF2-40B4-BE49-F238E27FC236}">
                <a16:creationId xmlns:a16="http://schemas.microsoft.com/office/drawing/2014/main" id="{6254AED8-ADF2-42CC-AA32-E348CC5C2F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7612" y="2866954"/>
            <a:ext cx="436230" cy="436230"/>
          </a:xfrm>
          <a:prstGeom prst="rect">
            <a:avLst/>
          </a:prstGeom>
        </p:spPr>
      </p:pic>
      <p:pic>
        <p:nvPicPr>
          <p:cNvPr id="24" name="Graphic 23" descr="Car">
            <a:extLst>
              <a:ext uri="{FF2B5EF4-FFF2-40B4-BE49-F238E27FC236}">
                <a16:creationId xmlns:a16="http://schemas.microsoft.com/office/drawing/2014/main" id="{0D0CF4EC-1F5A-47D0-93D1-8AB752FA0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669" y="5100995"/>
            <a:ext cx="436230" cy="436230"/>
          </a:xfrm>
          <a:prstGeom prst="rect">
            <a:avLst/>
          </a:prstGeom>
        </p:spPr>
      </p:pic>
      <p:pic>
        <p:nvPicPr>
          <p:cNvPr id="25" name="Graphic 24" descr="Truck">
            <a:extLst>
              <a:ext uri="{FF2B5EF4-FFF2-40B4-BE49-F238E27FC236}">
                <a16:creationId xmlns:a16="http://schemas.microsoft.com/office/drawing/2014/main" id="{B428F1A6-2F02-4F81-9A20-C24FD484A6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90822" y="2075680"/>
            <a:ext cx="436230" cy="436230"/>
          </a:xfrm>
          <a:prstGeom prst="rect">
            <a:avLst/>
          </a:prstGeom>
        </p:spPr>
      </p:pic>
      <p:pic>
        <p:nvPicPr>
          <p:cNvPr id="26" name="Graphic 25" descr="Marker">
            <a:extLst>
              <a:ext uri="{FF2B5EF4-FFF2-40B4-BE49-F238E27FC236}">
                <a16:creationId xmlns:a16="http://schemas.microsoft.com/office/drawing/2014/main" id="{C4AA446E-D1DB-4A4B-A57E-F7A70DF98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4967" y="3462675"/>
            <a:ext cx="436230" cy="436230"/>
          </a:xfrm>
          <a:prstGeom prst="rect">
            <a:avLst/>
          </a:prstGeom>
        </p:spPr>
      </p:pic>
      <p:pic>
        <p:nvPicPr>
          <p:cNvPr id="27" name="Graphic 26" descr="Marker">
            <a:extLst>
              <a:ext uri="{FF2B5EF4-FFF2-40B4-BE49-F238E27FC236}">
                <a16:creationId xmlns:a16="http://schemas.microsoft.com/office/drawing/2014/main" id="{769572F8-A9C6-41EE-9606-F03D6A005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0635" y="2714045"/>
            <a:ext cx="436230" cy="436230"/>
          </a:xfrm>
          <a:prstGeom prst="rect">
            <a:avLst/>
          </a:prstGeom>
        </p:spPr>
      </p:pic>
      <p:pic>
        <p:nvPicPr>
          <p:cNvPr id="28" name="Graphic 27" descr="Marker">
            <a:extLst>
              <a:ext uri="{FF2B5EF4-FFF2-40B4-BE49-F238E27FC236}">
                <a16:creationId xmlns:a16="http://schemas.microsoft.com/office/drawing/2014/main" id="{3F77428B-A10D-4163-95EE-1A0CB3F4E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6964" y="2150127"/>
            <a:ext cx="436230" cy="436230"/>
          </a:xfrm>
          <a:prstGeom prst="rect">
            <a:avLst/>
          </a:prstGeom>
        </p:spPr>
      </p:pic>
      <p:pic>
        <p:nvPicPr>
          <p:cNvPr id="29" name="Graphic 28" descr="Marker">
            <a:extLst>
              <a:ext uri="{FF2B5EF4-FFF2-40B4-BE49-F238E27FC236}">
                <a16:creationId xmlns:a16="http://schemas.microsoft.com/office/drawing/2014/main" id="{E9CC6491-E75D-4A30-ADC9-5F3CAE012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6964" y="4029164"/>
            <a:ext cx="436230" cy="43623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3807C2-DA05-43B3-A361-7586D933F47B}"/>
              </a:ext>
            </a:extLst>
          </p:cNvPr>
          <p:cNvCxnSpPr/>
          <p:nvPr/>
        </p:nvCxnSpPr>
        <p:spPr>
          <a:xfrm flipH="1">
            <a:off x="7417427" y="1524000"/>
            <a:ext cx="909625" cy="7697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A397B8-DD3B-4DC7-8C93-079DB1B6D66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874147" y="2558761"/>
            <a:ext cx="378596" cy="870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253843-CE0F-4D38-A75C-B92AA02C064B}"/>
              </a:ext>
            </a:extLst>
          </p:cNvPr>
          <p:cNvCxnSpPr>
            <a:cxnSpLocks/>
          </p:cNvCxnSpPr>
          <p:nvPr/>
        </p:nvCxnSpPr>
        <p:spPr>
          <a:xfrm flipH="1">
            <a:off x="6236419" y="2503298"/>
            <a:ext cx="892950" cy="273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FA89F-5E6F-416B-8EC3-ECB05FD35F54}"/>
              </a:ext>
            </a:extLst>
          </p:cNvPr>
          <p:cNvCxnSpPr>
            <a:cxnSpLocks/>
          </p:cNvCxnSpPr>
          <p:nvPr/>
        </p:nvCxnSpPr>
        <p:spPr>
          <a:xfrm>
            <a:off x="7368129" y="2495930"/>
            <a:ext cx="504110" cy="332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F3045A-21F0-4F22-8909-152876625FA5}"/>
              </a:ext>
            </a:extLst>
          </p:cNvPr>
          <p:cNvCxnSpPr>
            <a:stCxn id="19" idx="3"/>
          </p:cNvCxnSpPr>
          <p:nvPr/>
        </p:nvCxnSpPr>
        <p:spPr>
          <a:xfrm>
            <a:off x="5847659" y="3213106"/>
            <a:ext cx="808373" cy="467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DDA555-FFB3-4A84-9882-E83F3AF998D4}"/>
              </a:ext>
            </a:extLst>
          </p:cNvPr>
          <p:cNvCxnSpPr/>
          <p:nvPr/>
        </p:nvCxnSpPr>
        <p:spPr>
          <a:xfrm flipH="1">
            <a:off x="5965793" y="2558761"/>
            <a:ext cx="1131710" cy="544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1DE81F3-7AC2-48E6-8BBE-5E68B6527B21}"/>
              </a:ext>
            </a:extLst>
          </p:cNvPr>
          <p:cNvCxnSpPr>
            <a:cxnSpLocks/>
          </p:cNvCxnSpPr>
          <p:nvPr/>
        </p:nvCxnSpPr>
        <p:spPr>
          <a:xfrm>
            <a:off x="8230412" y="2558761"/>
            <a:ext cx="1519801" cy="1688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A54FEA-E2AA-4EC6-8EB3-70B22EDDED04}"/>
              </a:ext>
            </a:extLst>
          </p:cNvPr>
          <p:cNvCxnSpPr>
            <a:stCxn id="20" idx="2"/>
            <a:endCxn id="28" idx="1"/>
          </p:cNvCxnSpPr>
          <p:nvPr/>
        </p:nvCxnSpPr>
        <p:spPr>
          <a:xfrm>
            <a:off x="8448527" y="1655430"/>
            <a:ext cx="1108437" cy="712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BBC5B6-919D-4893-91D0-AD9A81E495D0}"/>
              </a:ext>
            </a:extLst>
          </p:cNvPr>
          <p:cNvCxnSpPr>
            <a:cxnSpLocks/>
          </p:cNvCxnSpPr>
          <p:nvPr/>
        </p:nvCxnSpPr>
        <p:spPr>
          <a:xfrm flipV="1">
            <a:off x="8186865" y="1771071"/>
            <a:ext cx="1292762" cy="502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ideo-1511708143">
            <a:hlinkClick r:id="" action="ppaction://media"/>
            <a:extLst>
              <a:ext uri="{FF2B5EF4-FFF2-40B4-BE49-F238E27FC236}">
                <a16:creationId xmlns:a16="http://schemas.microsoft.com/office/drawing/2014/main" id="{914B1453-AF27-43FC-BEEE-7DBF59C2977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90737" y="1141186"/>
            <a:ext cx="8007349" cy="45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2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37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271FF4F-6B08-44FB-8E35-B970D930E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" y="-152400"/>
            <a:ext cx="12188825" cy="68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3932EA-0E08-44F6-9AE4-F21E93050DE0}"/>
              </a:ext>
            </a:extLst>
          </p:cNvPr>
          <p:cNvSpPr txBox="1"/>
          <p:nvPr/>
        </p:nvSpPr>
        <p:spPr>
          <a:xfrm>
            <a:off x="4696433" y="3004268"/>
            <a:ext cx="27959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l-GR" sz="2400" dirty="0"/>
              <a:t>Σας ευχαριστούμε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8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056A87-B2C3-46E1-A337-4E01E0466840}"/>
              </a:ext>
            </a:extLst>
          </p:cNvPr>
          <p:cNvSpPr txBox="1"/>
          <p:nvPr/>
        </p:nvSpPr>
        <p:spPr>
          <a:xfrm>
            <a:off x="247152" y="228600"/>
            <a:ext cx="11694519" cy="9541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0070C0"/>
                </a:solidFill>
              </a:rPr>
              <a:t>InOuT</a:t>
            </a:r>
            <a:r>
              <a:rPr lang="en-US" sz="4400" b="1" dirty="0">
                <a:solidFill>
                  <a:srgbClr val="0070C0"/>
                </a:solidFill>
              </a:rPr>
              <a:t> personalized </a:t>
            </a:r>
            <a:r>
              <a:rPr lang="el-GR" sz="4400" b="1" dirty="0">
                <a:solidFill>
                  <a:srgbClr val="0070C0"/>
                </a:solidFill>
              </a:rPr>
              <a:t>ασφάλιση</a:t>
            </a:r>
            <a:endParaRPr lang="en-US" sz="4400" b="1" dirty="0">
              <a:solidFill>
                <a:srgbClr val="0070C0"/>
              </a:solidFill>
            </a:endParaRPr>
          </a:p>
          <a:p>
            <a:pPr algn="ctr"/>
            <a:endParaRPr lang="el-G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D72C1-6019-450D-A765-C6BD0378720C}"/>
              </a:ext>
            </a:extLst>
          </p:cNvPr>
          <p:cNvSpPr txBox="1"/>
          <p:nvPr/>
        </p:nvSpPr>
        <p:spPr>
          <a:xfrm>
            <a:off x="797929" y="3429000"/>
            <a:ext cx="1059296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l-GR" sz="2400" dirty="0"/>
              <a:t>Οι πληροφορίες που παρέχεις στους ασφαλιστές δουλεύουν για εσένα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4ACA9B-65F2-4874-BE9B-AFB340317508}"/>
              </a:ext>
            </a:extLst>
          </p:cNvPr>
          <p:cNvSpPr txBox="1"/>
          <p:nvPr/>
        </p:nvSpPr>
        <p:spPr>
          <a:xfrm>
            <a:off x="4951412" y="2422571"/>
            <a:ext cx="22860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l-GR" sz="6600" dirty="0"/>
              <a:t>Πως</a:t>
            </a:r>
            <a:r>
              <a:rPr lang="en-US" sz="6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71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4D12C1-3999-4065-A249-DCDD94847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1788" y="-76200"/>
            <a:ext cx="6858000" cy="701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8A0D74-3382-4C87-B6F1-8628D827A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-76200"/>
            <a:ext cx="6858000" cy="701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F17504-AA64-4819-96AE-9CBB272A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-76200"/>
            <a:ext cx="6858000" cy="701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9DCA3A-8D60-4E98-B5A6-49193924DB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8" y="1066801"/>
            <a:ext cx="2630069" cy="4701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F322EE-9D47-4B11-9BDA-E5439F111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96" y="1066800"/>
            <a:ext cx="2630069" cy="4701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B976B3-B14E-4AE5-BCB1-7A596997D4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77" y="1066800"/>
            <a:ext cx="2630069" cy="47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16F42F-2E49-4F15-893C-B966587418BF}"/>
              </a:ext>
            </a:extLst>
          </p:cNvPr>
          <p:cNvPicPr/>
          <p:nvPr/>
        </p:nvPicPr>
        <p:blipFill rotWithShape="1">
          <a:blip r:embed="rId2"/>
          <a:srcRect l="28441" t="11628" r="26938" b="4070"/>
          <a:stretch/>
        </p:blipFill>
        <p:spPr bwMode="auto">
          <a:xfrm>
            <a:off x="1674812" y="301022"/>
            <a:ext cx="8839200" cy="6255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4BC5E-2861-4930-B267-C2BBC7C54038}"/>
              </a:ext>
            </a:extLst>
          </p:cNvPr>
          <p:cNvSpPr txBox="1"/>
          <p:nvPr/>
        </p:nvSpPr>
        <p:spPr>
          <a:xfrm>
            <a:off x="2819333" y="264579"/>
            <a:ext cx="6550158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InOuT</a:t>
            </a:r>
            <a:r>
              <a:rPr lang="en-US" b="1" dirty="0">
                <a:solidFill>
                  <a:srgbClr val="0070C0"/>
                </a:solidFill>
              </a:rPr>
              <a:t> personalized </a:t>
            </a:r>
            <a:r>
              <a:rPr lang="el-GR" b="1" dirty="0">
                <a:solidFill>
                  <a:srgbClr val="0070C0"/>
                </a:solidFill>
              </a:rPr>
              <a:t>ασφάλιση</a:t>
            </a:r>
            <a:endParaRPr lang="en-US" b="1" dirty="0">
              <a:solidFill>
                <a:srgbClr val="0070C0"/>
              </a:solidFill>
            </a:endParaRPr>
          </a:p>
          <a:p>
            <a:pPr algn="ctr"/>
            <a:r>
              <a:rPr lang="en-US" sz="1400" dirty="0"/>
              <a:t>The information you provide to insurers is appreciated and works for you</a:t>
            </a:r>
          </a:p>
          <a:p>
            <a:pPr algn="ctr"/>
            <a:endParaRPr lang="el-GR" sz="12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3F59F2-9552-4DB3-AF64-02C2B604C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0" t="37790" r="53748" b="37791"/>
          <a:stretch/>
        </p:blipFill>
        <p:spPr bwMode="auto">
          <a:xfrm>
            <a:off x="2983352" y="1331843"/>
            <a:ext cx="912959" cy="52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390840D8-EC11-4CE3-AD3A-FF7282DD2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3548363"/>
            <a:ext cx="482037" cy="55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76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result for ασφαλιστική ταχυπληρωμή αυτοκινήτου">
            <a:extLst>
              <a:ext uri="{FF2B5EF4-FFF2-40B4-BE49-F238E27FC236}">
                <a16:creationId xmlns:a16="http://schemas.microsoft.com/office/drawing/2014/main" id="{B75D871F-C54F-4CB2-9A27-E2E66CAAB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-13252"/>
            <a:ext cx="6989535" cy="64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458FB9A-83DA-4148-8C61-B07FE25C6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" y="2162676"/>
            <a:ext cx="9671424" cy="4511842"/>
          </a:xfrm>
          <a:prstGeom prst="rect">
            <a:avLst/>
          </a:prstGeom>
        </p:spPr>
      </p:pic>
      <p:sp>
        <p:nvSpPr>
          <p:cNvPr id="25" name="Cloud 24">
            <a:extLst>
              <a:ext uri="{FF2B5EF4-FFF2-40B4-BE49-F238E27FC236}">
                <a16:creationId xmlns:a16="http://schemas.microsoft.com/office/drawing/2014/main" id="{02466C6C-20A1-4037-897F-62EE6F520791}"/>
              </a:ext>
            </a:extLst>
          </p:cNvPr>
          <p:cNvSpPr/>
          <p:nvPr/>
        </p:nvSpPr>
        <p:spPr>
          <a:xfrm>
            <a:off x="3128211" y="103737"/>
            <a:ext cx="4957010" cy="225797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InOuT</a:t>
            </a:r>
            <a:r>
              <a:rPr lang="en-US" dirty="0"/>
              <a:t> Insurance cloud</a:t>
            </a:r>
            <a:endParaRPr lang="el-G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A141B0-9095-4AE0-8BC9-084418B676C8}"/>
              </a:ext>
            </a:extLst>
          </p:cNvPr>
          <p:cNvSpPr/>
          <p:nvPr/>
        </p:nvSpPr>
        <p:spPr>
          <a:xfrm>
            <a:off x="4776537" y="3613328"/>
            <a:ext cx="2545757" cy="17431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l-GR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CEC4B9-662D-4BD6-999C-A179D53692C5}"/>
              </a:ext>
            </a:extLst>
          </p:cNvPr>
          <p:cNvSpPr/>
          <p:nvPr/>
        </p:nvSpPr>
        <p:spPr>
          <a:xfrm>
            <a:off x="4983573" y="4638173"/>
            <a:ext cx="2163169" cy="3248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ResinIO</a:t>
            </a:r>
            <a:endParaRPr lang="el-G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A92EED-7EF9-4FBF-9C4A-C9DB25318694}"/>
              </a:ext>
            </a:extLst>
          </p:cNvPr>
          <p:cNvSpPr/>
          <p:nvPr/>
        </p:nvSpPr>
        <p:spPr>
          <a:xfrm>
            <a:off x="1932433" y="4292265"/>
            <a:ext cx="619626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OBD</a:t>
            </a:r>
            <a:endParaRPr lang="el-GR" sz="1400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5424126A-3D9D-4229-8094-203FBA9D02D5}"/>
              </a:ext>
            </a:extLst>
          </p:cNvPr>
          <p:cNvSpPr/>
          <p:nvPr/>
        </p:nvSpPr>
        <p:spPr>
          <a:xfrm>
            <a:off x="2622883" y="4418597"/>
            <a:ext cx="2246825" cy="150395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F50D54-35C9-4D1C-B064-581F01EA26A8}"/>
              </a:ext>
            </a:extLst>
          </p:cNvPr>
          <p:cNvSpPr txBox="1"/>
          <p:nvPr/>
        </p:nvSpPr>
        <p:spPr>
          <a:xfrm>
            <a:off x="2871447" y="4553951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</a:t>
            </a:r>
            <a:endParaRPr lang="el-G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CC9D6B-B748-41B4-8A17-E8ECBE89055F}"/>
              </a:ext>
            </a:extLst>
          </p:cNvPr>
          <p:cNvSpPr/>
          <p:nvPr/>
        </p:nvSpPr>
        <p:spPr>
          <a:xfrm>
            <a:off x="4990838" y="3765886"/>
            <a:ext cx="595386" cy="8602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OBD service</a:t>
            </a:r>
            <a:endParaRPr lang="el-GR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31F579-A935-4FCF-8C57-D9977C7EBEA5}"/>
              </a:ext>
            </a:extLst>
          </p:cNvPr>
          <p:cNvSpPr/>
          <p:nvPr/>
        </p:nvSpPr>
        <p:spPr>
          <a:xfrm>
            <a:off x="3358550" y="4144164"/>
            <a:ext cx="966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Car data</a:t>
            </a:r>
            <a:endParaRPr lang="el-G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6236B1-0A5A-48A2-A6F8-750E4EC52A80}"/>
              </a:ext>
            </a:extLst>
          </p:cNvPr>
          <p:cNvSpPr/>
          <p:nvPr/>
        </p:nvSpPr>
        <p:spPr>
          <a:xfrm>
            <a:off x="8773434" y="631937"/>
            <a:ext cx="1905040" cy="100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panel</a:t>
            </a:r>
            <a:endParaRPr lang="el-G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6E0FEF-0DF3-4A40-8F19-25B1F04C7372}"/>
              </a:ext>
            </a:extLst>
          </p:cNvPr>
          <p:cNvSpPr/>
          <p:nvPr/>
        </p:nvSpPr>
        <p:spPr>
          <a:xfrm>
            <a:off x="3685221" y="917907"/>
            <a:ext cx="1576300" cy="617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broker</a:t>
            </a:r>
            <a:endParaRPr lang="el-GR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0992BE1-8EB1-4ED2-AF2A-D9EC338A69FB}"/>
              </a:ext>
            </a:extLst>
          </p:cNvPr>
          <p:cNvSpPr/>
          <p:nvPr/>
        </p:nvSpPr>
        <p:spPr>
          <a:xfrm rot="14014745">
            <a:off x="3918605" y="2353807"/>
            <a:ext cx="2717570" cy="35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1DABE43-6A5D-4442-9C02-AB1E62210751}"/>
              </a:ext>
            </a:extLst>
          </p:cNvPr>
          <p:cNvSpPr/>
          <p:nvPr/>
        </p:nvSpPr>
        <p:spPr>
          <a:xfrm>
            <a:off x="5362156" y="967686"/>
            <a:ext cx="3204327" cy="35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18F7A5D3-E557-4848-A58A-7E281E73ED6E}"/>
              </a:ext>
            </a:extLst>
          </p:cNvPr>
          <p:cNvSpPr/>
          <p:nvPr/>
        </p:nvSpPr>
        <p:spPr>
          <a:xfrm>
            <a:off x="5488540" y="1501545"/>
            <a:ext cx="514086" cy="7400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BDC620-7665-4890-8A2D-DF4298074909}"/>
              </a:ext>
            </a:extLst>
          </p:cNvPr>
          <p:cNvCxnSpPr>
            <a:endCxn id="37" idx="2"/>
          </p:cNvCxnSpPr>
          <p:nvPr/>
        </p:nvCxnSpPr>
        <p:spPr>
          <a:xfrm>
            <a:off x="5054796" y="1401563"/>
            <a:ext cx="433744" cy="47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EF7F24-C295-46F2-839B-5253F5160901}"/>
              </a:ext>
            </a:extLst>
          </p:cNvPr>
          <p:cNvSpPr txBox="1"/>
          <p:nvPr/>
        </p:nvSpPr>
        <p:spPr>
          <a:xfrm>
            <a:off x="5157817" y="247096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4G</a:t>
            </a:r>
            <a:endParaRPr lang="el-GR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7096036-27BD-44A0-949B-C4E1FDCCF095}"/>
              </a:ext>
            </a:extLst>
          </p:cNvPr>
          <p:cNvSpPr/>
          <p:nvPr/>
        </p:nvSpPr>
        <p:spPr>
          <a:xfrm>
            <a:off x="4869708" y="4987123"/>
            <a:ext cx="2390901" cy="357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RaspBerry</a:t>
            </a:r>
            <a:r>
              <a:rPr lang="en-US" dirty="0"/>
              <a:t> Pi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BEA7C-468F-4AF9-9336-4CD270745B14}"/>
              </a:ext>
            </a:extLst>
          </p:cNvPr>
          <p:cNvSpPr/>
          <p:nvPr/>
        </p:nvSpPr>
        <p:spPr>
          <a:xfrm>
            <a:off x="5605375" y="3923482"/>
            <a:ext cx="1547571" cy="6968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7B325F8-86FD-40C1-A739-DF69D7F52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142" y="3959268"/>
            <a:ext cx="700834" cy="62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524000"/>
            <a:ext cx="5942013" cy="2971800"/>
          </a:xfrm>
        </p:spPr>
        <p:txBody>
          <a:bodyPr/>
          <a:lstStyle/>
          <a:p>
            <a:r>
              <a:rPr lang="el-GR" dirty="0"/>
              <a:t>Ο χρήστης επιλέγει τους παραλήπτες των πληροφοριών που ο ίδιος παρέχει</a:t>
            </a:r>
            <a:endParaRPr lang="en-US" dirty="0"/>
          </a:p>
          <a:p>
            <a:r>
              <a:rPr lang="en-US" dirty="0"/>
              <a:t>Upload </a:t>
            </a:r>
            <a:r>
              <a:rPr lang="el-GR" dirty="0"/>
              <a:t>δεδομένων στο </a:t>
            </a:r>
            <a:r>
              <a:rPr lang="en-US" dirty="0"/>
              <a:t>Liquid, sidechain </a:t>
            </a:r>
            <a:r>
              <a:rPr lang="el-GR" dirty="0"/>
              <a:t>του </a:t>
            </a:r>
            <a:r>
              <a:rPr lang="en-US" dirty="0"/>
              <a:t>Ethereum</a:t>
            </a:r>
          </a:p>
          <a:p>
            <a:r>
              <a:rPr lang="el-GR" dirty="0"/>
              <a:t>Χρηματικά οφέλη για το χρήστη και τις ασφαλιστικές εταιρίες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0D0C7C-688D-4CFC-8339-1E04962DB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151790"/>
            <a:ext cx="4054191" cy="45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E6EB88-A657-45C7-8A54-69C4F450E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6"/>
            <a:ext cx="12188825" cy="68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2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75</TotalTime>
  <Words>80</Words>
  <Application>Microsoft Office PowerPoint</Application>
  <PresentationFormat>Custom</PresentationFormat>
  <Paragraphs>21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Century Gothic</vt:lpstr>
      <vt:lpstr>World Presentation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ΧΑΡΑΛΑΜΠΟΣ ΤΟΥΛΟΥΠΑΣ</dc:creator>
  <cp:lastModifiedBy>ΧΑΡΑΛΑΜΠΟΣ ΤΟΥΛΟΥΠΑΣ</cp:lastModifiedBy>
  <cp:revision>11</cp:revision>
  <dcterms:created xsi:type="dcterms:W3CDTF">2017-11-26T12:10:02Z</dcterms:created>
  <dcterms:modified xsi:type="dcterms:W3CDTF">2017-11-26T15:03:07Z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