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Sniglet"/>
      <p:regular r:id="rId16"/>
    </p:embeddedFont>
    <p:embeddedFont>
      <p:font typeface="Walter Turncoat"/>
      <p:regular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WalterTurncoat-regular.fntdata"/><Relationship Id="rId16" Type="http://schemas.openxmlformats.org/officeDocument/2006/relationships/font" Target="fonts/Sniglet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2180900" y="2285488"/>
            <a:ext cx="77724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 insurhelp</a:t>
            </a:r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1074826" y="3041031"/>
            <a:ext cx="1014485" cy="642684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-9269861">
            <a:off x="5848521" y="1492187"/>
            <a:ext cx="750220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2497627" y="2497075"/>
            <a:ext cx="1442481" cy="102978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161275" y="2600050"/>
            <a:ext cx="2058017" cy="1015968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045614" y="719848"/>
            <a:ext cx="1052762" cy="922444"/>
          </a:xfrm>
          <a:custGeom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/>
        </p:nvSpPr>
        <p:spPr>
          <a:xfrm>
            <a:off x="6485975" y="2722775"/>
            <a:ext cx="1521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No Code Scheduled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4294967295" type="ctrTitle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    5,028,125 </a:t>
            </a:r>
            <a:r>
              <a:rPr lang="en" sz="2400"/>
              <a:t>euros </a:t>
            </a:r>
            <a:r>
              <a:rPr lang="en" sz="7200"/>
              <a:t> </a:t>
            </a:r>
          </a:p>
        </p:txBody>
      </p:sp>
      <p:sp>
        <p:nvSpPr>
          <p:cNvPr id="135" name="Shape 135"/>
          <p:cNvSpPr txBox="1"/>
          <p:nvPr>
            <p:ph idx="4294967295" type="subTitle"/>
          </p:nvPr>
        </p:nvSpPr>
        <p:spPr>
          <a:xfrm>
            <a:off x="946350" y="1182684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Walter Turncoat"/>
                <a:ea typeface="Walter Turncoat"/>
                <a:cs typeface="Walter Turncoat"/>
                <a:sym typeface="Walter Turncoat"/>
              </a:rPr>
              <a:t>Profit</a:t>
            </a:r>
          </a:p>
        </p:txBody>
      </p:sp>
      <p:sp>
        <p:nvSpPr>
          <p:cNvPr id="136" name="Shape 136"/>
          <p:cNvSpPr txBox="1"/>
          <p:nvPr>
            <p:ph idx="4294967295" type="ctrTitle"/>
          </p:nvPr>
        </p:nvSpPr>
        <p:spPr>
          <a:xfrm>
            <a:off x="685800" y="3429300"/>
            <a:ext cx="7772400" cy="89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100%</a:t>
            </a:r>
          </a:p>
        </p:txBody>
      </p:sp>
      <p:sp>
        <p:nvSpPr>
          <p:cNvPr id="137" name="Shape 137"/>
          <p:cNvSpPr txBox="1"/>
          <p:nvPr>
            <p:ph idx="4294967295" type="subTitle"/>
          </p:nvPr>
        </p:nvSpPr>
        <p:spPr>
          <a:xfrm>
            <a:off x="685800" y="4268809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Walter Turncoat"/>
                <a:ea typeface="Walter Turncoat"/>
                <a:cs typeface="Walter Turncoat"/>
                <a:sym typeface="Walter Turncoat"/>
              </a:rPr>
              <a:t>Total success!</a:t>
            </a:r>
          </a:p>
        </p:txBody>
      </p:sp>
      <p:sp>
        <p:nvSpPr>
          <p:cNvPr id="138" name="Shape 138"/>
          <p:cNvSpPr txBox="1"/>
          <p:nvPr>
            <p:ph idx="4294967295" type="ctrTitle"/>
          </p:nvPr>
        </p:nvSpPr>
        <p:spPr>
          <a:xfrm>
            <a:off x="685800" y="1934212"/>
            <a:ext cx="7772400" cy="89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18,244</a:t>
            </a:r>
            <a:r>
              <a:rPr lang="en" sz="4800"/>
              <a:t> users</a:t>
            </a:r>
          </a:p>
        </p:txBody>
      </p:sp>
      <p:sp>
        <p:nvSpPr>
          <p:cNvPr id="139" name="Shape 139"/>
          <p:cNvSpPr/>
          <p:nvPr/>
        </p:nvSpPr>
        <p:spPr>
          <a:xfrm>
            <a:off x="5569828" y="2905850"/>
            <a:ext cx="1668121" cy="102978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4984000" y="3683825"/>
            <a:ext cx="807529" cy="772460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4294967295" type="ctrTitle"/>
          </p:nvPr>
        </p:nvSpPr>
        <p:spPr>
          <a:xfrm>
            <a:off x="1822513" y="1991850"/>
            <a:ext cx="54570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thanks!</a:t>
            </a:r>
          </a:p>
        </p:txBody>
      </p:sp>
      <p:sp>
        <p:nvSpPr>
          <p:cNvPr id="146" name="Shape 146"/>
          <p:cNvSpPr txBox="1"/>
          <p:nvPr>
            <p:ph idx="4294967295" type="subTitle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4207299" y="1035275"/>
            <a:ext cx="687464" cy="691590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850752" y="2762775"/>
            <a:ext cx="1442481" cy="102978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Developing </a:t>
            </a:r>
          </a:p>
        </p:txBody>
      </p:sp>
      <p:sp>
        <p:nvSpPr>
          <p:cNvPr id="54" name="Shape 54"/>
          <p:cNvSpPr/>
          <p:nvPr/>
        </p:nvSpPr>
        <p:spPr>
          <a:xfrm>
            <a:off x="4141750" y="281249"/>
            <a:ext cx="788694" cy="805193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345990" y="520319"/>
            <a:ext cx="380233" cy="327060"/>
          </a:xfrm>
          <a:custGeom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823925" y="171920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●"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Idea: Application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●"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Platform : iOS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Sniglet"/>
              <a:buChar char="●"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Programming Language: Swift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6466046" y="967986"/>
            <a:ext cx="1863608" cy="3921828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6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Where it is </a:t>
            </a:r>
            <a:r>
              <a:rPr lang="en"/>
              <a:t>referred</a:t>
            </a:r>
            <a:r>
              <a:rPr lang="en"/>
              <a:t> to? </a:t>
            </a:r>
          </a:p>
        </p:txBody>
      </p:sp>
      <p:sp>
        <p:nvSpPr>
          <p:cNvPr id="63" name="Shape 63"/>
          <p:cNvSpPr/>
          <p:nvPr/>
        </p:nvSpPr>
        <p:spPr>
          <a:xfrm>
            <a:off x="3617075" y="256025"/>
            <a:ext cx="1824693" cy="1702276"/>
          </a:xfrm>
          <a:custGeom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4283342" y="749995"/>
            <a:ext cx="492169" cy="714322"/>
          </a:xfrm>
          <a:custGeom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685800" y="2966138"/>
            <a:ext cx="77724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Insurance companies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People who are willing to buy an insurance contract (Vehicles, properties and health)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People who are already in  insurance package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905375" y="317200"/>
            <a:ext cx="1260793" cy="1019650"/>
          </a:xfrm>
          <a:custGeom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4294967295" type="ctrTitle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What it does?</a:t>
            </a:r>
          </a:p>
        </p:txBody>
      </p:sp>
      <p:grpSp>
        <p:nvGrpSpPr>
          <p:cNvPr id="76" name="Shape 76"/>
          <p:cNvGrpSpPr/>
          <p:nvPr/>
        </p:nvGrpSpPr>
        <p:grpSpPr>
          <a:xfrm rot="-7230029">
            <a:off x="6706665" y="1669736"/>
            <a:ext cx="1516808" cy="960909"/>
            <a:chOff x="238125" y="1918825"/>
            <a:chExt cx="1042450" cy="660400"/>
          </a:xfrm>
        </p:grpSpPr>
        <p:sp>
          <p:nvSpPr>
            <p:cNvPr id="77" name="Shape 77"/>
            <p:cNvSpPr/>
            <p:nvPr/>
          </p:nvSpPr>
          <p:spPr>
            <a:xfrm>
              <a:off x="238125" y="1918825"/>
              <a:ext cx="966975" cy="660400"/>
            </a:xfrm>
            <a:custGeom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091875" y="1951850"/>
              <a:ext cx="188700" cy="136800"/>
            </a:xfrm>
            <a:custGeom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Shape 79"/>
          <p:cNvGrpSpPr/>
          <p:nvPr/>
        </p:nvGrpSpPr>
        <p:grpSpPr>
          <a:xfrm flipH="1" rot="4843939">
            <a:off x="1398517" y="1722228"/>
            <a:ext cx="1168140" cy="1292605"/>
            <a:chOff x="1113100" y="2199475"/>
            <a:chExt cx="801900" cy="709925"/>
          </a:xfrm>
        </p:grpSpPr>
        <p:sp>
          <p:nvSpPr>
            <p:cNvPr id="80" name="Shape 80"/>
            <p:cNvSpPr/>
            <p:nvPr/>
          </p:nvSpPr>
          <p:spPr>
            <a:xfrm>
              <a:off x="1113100" y="2291450"/>
              <a:ext cx="735850" cy="617950"/>
            </a:xfrm>
            <a:custGeom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745175" y="2199475"/>
              <a:ext cx="169825" cy="162775"/>
            </a:xfrm>
            <a:custGeom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Shape 82"/>
          <p:cNvGrpSpPr/>
          <p:nvPr/>
        </p:nvGrpSpPr>
        <p:grpSpPr>
          <a:xfrm rot="2011211">
            <a:off x="2475029" y="336931"/>
            <a:ext cx="1046869" cy="269659"/>
            <a:chOff x="271125" y="812725"/>
            <a:chExt cx="766525" cy="221725"/>
          </a:xfrm>
        </p:grpSpPr>
        <p:sp>
          <p:nvSpPr>
            <p:cNvPr id="83" name="Shape 83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Shape 85"/>
          <p:cNvSpPr/>
          <p:nvPr/>
        </p:nvSpPr>
        <p:spPr>
          <a:xfrm>
            <a:off x="4043778" y="873224"/>
            <a:ext cx="1056458" cy="1676726"/>
          </a:xfrm>
          <a:custGeom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it does ? 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21300" y="1669475"/>
            <a:ext cx="8229600" cy="250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alter Turncoat"/>
            </a:pPr>
            <a:r>
              <a:rPr lang="en" sz="15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Reminds to  the user important events about his insured objects (example: KTEO)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alter Turncoat"/>
            </a:pPr>
            <a:r>
              <a:rPr lang="en" sz="15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The user can get informed for the insurance world.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alter Turncoat"/>
            </a:pPr>
            <a:r>
              <a:rPr lang="en" sz="15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The user through,a vast aggregation, can select which contract suits them better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alter Turncoat"/>
            </a:pPr>
            <a:r>
              <a:rPr lang="en" sz="15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The user  is able to make notes about any their contracts.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alter Turncoat"/>
            </a:pPr>
            <a:r>
              <a:rPr lang="en" sz="15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The user can make emergency calls and calls to the insurance companies with a click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Walter Turncoat"/>
            </a:pPr>
            <a:r>
              <a:rPr lang="en" sz="15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The user can earn points that will be added as discounts on their contract.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92" name="Shape 92"/>
          <p:cNvSpPr/>
          <p:nvPr/>
        </p:nvSpPr>
        <p:spPr>
          <a:xfrm>
            <a:off x="4141750" y="281249"/>
            <a:ext cx="788694" cy="805193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4325785" y="484688"/>
            <a:ext cx="492437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Idea’s key functions</a:t>
            </a:r>
          </a:p>
        </p:txBody>
      </p:sp>
      <p:sp>
        <p:nvSpPr>
          <p:cNvPr id="99" name="Shape 99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Helps</a:t>
            </a:r>
          </a:p>
        </p:txBody>
      </p:sp>
      <p:sp>
        <p:nvSpPr>
          <p:cNvPr id="100" name="Shape 100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Informs</a:t>
            </a:r>
          </a:p>
        </p:txBody>
      </p:sp>
      <p:sp>
        <p:nvSpPr>
          <p:cNvPr id="101" name="Shape 101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Sales</a:t>
            </a:r>
          </a:p>
        </p:txBody>
      </p:sp>
      <p:sp>
        <p:nvSpPr>
          <p:cNvPr id="102" name="Shape 102"/>
          <p:cNvSpPr/>
          <p:nvPr/>
        </p:nvSpPr>
        <p:spPr>
          <a:xfrm>
            <a:off x="4141750" y="281249"/>
            <a:ext cx="788694" cy="805193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694600" y="1835825"/>
            <a:ext cx="2138978" cy="2050273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3513800" y="1782975"/>
            <a:ext cx="2138892" cy="2158411"/>
          </a:xfrm>
          <a:custGeom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5335863" y="1835825"/>
            <a:ext cx="2138977" cy="2050273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353428" y="500379"/>
            <a:ext cx="365350" cy="366945"/>
          </a:xfrm>
          <a:custGeom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-41900" y="1114113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Economic point of view</a:t>
            </a:r>
          </a:p>
        </p:txBody>
      </p:sp>
      <p:sp>
        <p:nvSpPr>
          <p:cNvPr id="112" name="Shape 112"/>
          <p:cNvSpPr/>
          <p:nvPr/>
        </p:nvSpPr>
        <p:spPr>
          <a:xfrm>
            <a:off x="4141750" y="281249"/>
            <a:ext cx="788694" cy="805193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4339000" y="487822"/>
            <a:ext cx="394202" cy="392055"/>
          </a:xfrm>
          <a:custGeom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963892" y="1673910"/>
            <a:ext cx="1709810" cy="1691491"/>
          </a:xfrm>
          <a:custGeom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3776318" y="3365406"/>
            <a:ext cx="1426031" cy="1250266"/>
          </a:xfrm>
          <a:custGeom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6718300" y="2205755"/>
            <a:ext cx="1474024" cy="1295605"/>
          </a:xfrm>
          <a:custGeom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/>
              <a:t>5,028,125</a:t>
            </a:r>
          </a:p>
        </p:txBody>
      </p:sp>
      <p:sp>
        <p:nvSpPr>
          <p:cNvPr id="122" name="Shape 122"/>
          <p:cNvSpPr txBox="1"/>
          <p:nvPr>
            <p:ph idx="4294967295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Annual profit of an insurance company</a:t>
            </a:r>
          </a:p>
        </p:txBody>
      </p:sp>
      <p:sp>
        <p:nvSpPr>
          <p:cNvPr id="123" name="Shape 123"/>
          <p:cNvSpPr/>
          <p:nvPr/>
        </p:nvSpPr>
        <p:spPr>
          <a:xfrm rot="231374">
            <a:off x="2662148" y="2994784"/>
            <a:ext cx="3491296" cy="326027"/>
          </a:xfrm>
          <a:custGeom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4" name="Shape 124"/>
          <p:cNvGrpSpPr/>
          <p:nvPr/>
        </p:nvGrpSpPr>
        <p:grpSpPr>
          <a:xfrm rot="-8273672">
            <a:off x="7095801" y="1108847"/>
            <a:ext cx="1166676" cy="1032863"/>
            <a:chOff x="1113100" y="2199475"/>
            <a:chExt cx="801900" cy="709925"/>
          </a:xfrm>
        </p:grpSpPr>
        <p:sp>
          <p:nvSpPr>
            <p:cNvPr id="125" name="Shape 125"/>
            <p:cNvSpPr/>
            <p:nvPr/>
          </p:nvSpPr>
          <p:spPr>
            <a:xfrm>
              <a:off x="1113100" y="2291450"/>
              <a:ext cx="735850" cy="617950"/>
            </a:xfrm>
            <a:custGeom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745175" y="2199475"/>
              <a:ext cx="169825" cy="162775"/>
            </a:xfrm>
            <a:custGeom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Shape 127"/>
          <p:cNvGrpSpPr/>
          <p:nvPr/>
        </p:nvGrpSpPr>
        <p:grpSpPr>
          <a:xfrm rot="2272540">
            <a:off x="1155376" y="1114071"/>
            <a:ext cx="1115297" cy="322611"/>
            <a:chOff x="271125" y="812725"/>
            <a:chExt cx="766525" cy="221725"/>
          </a:xfrm>
        </p:grpSpPr>
        <p:sp>
          <p:nvSpPr>
            <p:cNvPr id="128" name="Shape 128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