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8" r:id="rId1"/>
  </p:sldMasterIdLst>
  <p:notesMasterIdLst>
    <p:notesMasterId r:id="rId7"/>
  </p:notesMasterIdLst>
  <p:handoutMasterIdLst>
    <p:handoutMasterId r:id="rId8"/>
  </p:handoutMasterIdLst>
  <p:sldIdLst>
    <p:sldId id="284" r:id="rId2"/>
    <p:sldId id="259" r:id="rId3"/>
    <p:sldId id="289" r:id="rId4"/>
    <p:sldId id="260" r:id="rId5"/>
    <p:sldId id="290" r:id="rId6"/>
  </p:sldIdLst>
  <p:sldSz cx="9144000" cy="5143500" type="screen16x9"/>
  <p:notesSz cx="6858000" cy="9144000"/>
  <p:embeddedFontLst>
    <p:embeddedFont>
      <p:font typeface="Oswald"/>
      <p:regular r:id="rId9"/>
      <p:bold r:id="rId10"/>
    </p:embeddedFont>
    <p:embeddedFont>
      <p:font typeface="Roboto Condensed" panose="020B0604020202020204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79E2A"/>
    <a:srgbClr val="5F9127"/>
    <a:srgbClr val="72AF2F"/>
    <a:srgbClr val="49701E"/>
    <a:srgbClr val="1BA559"/>
    <a:srgbClr val="DC4434"/>
    <a:srgbClr val="E36659"/>
    <a:srgbClr val="D235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743BD73-2AF7-4C34-A773-B8C3D776E95D}">
  <a:tblStyle styleId="{5743BD73-2AF7-4C34-A773-B8C3D776E95D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8830" autoAdjust="0"/>
  </p:normalViewPr>
  <p:slideViewPr>
    <p:cSldViewPr snapToGrid="0">
      <p:cViewPr varScale="1">
        <p:scale>
          <a:sx n="81" d="100"/>
          <a:sy n="81" d="100"/>
        </p:scale>
        <p:origin x="92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72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font" Target="fonts/font5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4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2.fntdata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κεφαλίδας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3" name="Θέση ημερομηνίας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C73E11-3783-456A-9671-E92AA0F07EEB}" type="datetimeFigureOut">
              <a:rPr lang="el-GR" smtClean="0"/>
              <a:t>14/5/2017</a:t>
            </a:fld>
            <a:endParaRPr lang="el-GR"/>
          </a:p>
        </p:txBody>
      </p:sp>
      <p:sp>
        <p:nvSpPr>
          <p:cNvPr id="4" name="Θέση υποσέλιδου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5" name="Θέση αριθμού διαφάνειας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A83E93-FA38-4554-9BE7-6881E99D03CD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8832212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dirty="0"/>
              <a:t>ΕΙΜΑΣΤΕ ΑΠΌ ΤΗΝ ΞΑΝΘΗ- ΘΕΣΣΑΛΟΝΙΚΗ</a:t>
            </a:r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9723176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Shape 1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FEATURES</a:t>
            </a:r>
          </a:p>
          <a:p>
            <a:pPr marL="228600" lvl="0" indent="-228600">
              <a:spcBef>
                <a:spcPts val="0"/>
              </a:spcBef>
              <a:buAutoNum type="arabicPeriod"/>
            </a:pPr>
            <a:r>
              <a:rPr lang="el-GR" dirty="0"/>
              <a:t>ΣΥΓΚΕΝΤΡΩΣΗ ΔΕΔΟΜΕΝΩΝ</a:t>
            </a:r>
          </a:p>
          <a:p>
            <a:pPr marL="228600" lvl="0" indent="-228600">
              <a:spcBef>
                <a:spcPts val="0"/>
              </a:spcBef>
              <a:buAutoNum type="arabicPeriod"/>
            </a:pPr>
            <a:r>
              <a:rPr lang="el-GR" dirty="0"/>
              <a:t>ΕΜΦΑΝΙΣΗ ΔΕΔΟΜΕΝΩΝ ΣΕ </a:t>
            </a:r>
            <a:r>
              <a:rPr lang="en-US" dirty="0"/>
              <a:t>DASHBOARD </a:t>
            </a:r>
            <a:r>
              <a:rPr lang="el-GR" dirty="0"/>
              <a:t>ΚΑΙ ΟΘΟΝΕΣ ΠΡΟΒΟΛΗΣ (ΓΙΑ ΠΟΛΙΤΕΣ/ΤΟΥΡΙΣΤΕΣ/ΥΠΑΛΛΗΛΟΥΣ)</a:t>
            </a:r>
          </a:p>
          <a:p>
            <a:pPr marL="228600" lvl="0" indent="-228600">
              <a:spcBef>
                <a:spcPts val="0"/>
              </a:spcBef>
              <a:buAutoNum type="arabicPeriod"/>
            </a:pPr>
            <a:r>
              <a:rPr lang="el-GR" dirty="0"/>
              <a:t>ΕΝΕΡΓΕΙΕΣ / ΡΟΛΟΙ / </a:t>
            </a:r>
            <a:r>
              <a:rPr lang="en-US" dirty="0"/>
              <a:t>ALERT / </a:t>
            </a:r>
            <a:endParaRPr lang="el-GR" dirty="0"/>
          </a:p>
          <a:p>
            <a:pPr marL="228600" lvl="0" indent="-228600">
              <a:spcBef>
                <a:spcPts val="0"/>
              </a:spcBef>
              <a:buAutoNum type="arabicPeriod"/>
            </a:pPr>
            <a:r>
              <a:rPr lang="el-GR" dirty="0"/>
              <a:t>ΥΠΑΡΧΩΝ Ή ΜΕΛΟΝΤΙΚΟ ΣΥΣΤΗΜΑ ΜΠΟΡΕΙ ΝΑ ΣΥΝΔΕΘΕΙ ΧΩΡΙΣ ΠΡΟΒΛΗΜΑ ΜΕ </a:t>
            </a:r>
            <a:r>
              <a:rPr lang="en-US" dirty="0"/>
              <a:t>API</a:t>
            </a: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dirty="0"/>
              <a:t>ΠΕΡΑΝ ΤΟΥ ΔΕΔΟΜΕΝΟΥ ΚΟΙΝΩΝΙΚΟΥ ΠΡΟΣΑΝΑΤΟΛΙΣΜΟΥ</a:t>
            </a:r>
          </a:p>
          <a:p>
            <a:r>
              <a:rPr lang="el-GR" dirty="0"/>
              <a:t>ΚΕΝΤΡΟ ΕΛΕΓΧΟΥ</a:t>
            </a:r>
          </a:p>
          <a:p>
            <a:r>
              <a:rPr lang="el-GR" dirty="0"/>
              <a:t>ΜΗ ΚΑΤΑΡΤΗΣΜΕΝΟΙ ΥΠΑΛΛΗΛΟΙ</a:t>
            </a:r>
          </a:p>
          <a:p>
            <a:r>
              <a:rPr lang="el-GR" dirty="0"/>
              <a:t>ΤΟΥΡΙΣΤΙΚΑ ΟΦΕΛΗ </a:t>
            </a:r>
          </a:p>
          <a:p>
            <a:r>
              <a:rPr lang="el-GR" dirty="0"/>
              <a:t>1. Όλες οι ενημερώσεις ή η εποπτείες γίνονται άμεσα από ένα κέντρο ελέγχου και διαχείρισης</a:t>
            </a:r>
          </a:p>
          <a:p>
            <a:r>
              <a:rPr lang="el-GR" dirty="0"/>
              <a:t>2. Η χρήση και ενημέρωση μπορεί να γίνει από οποιοδήποτε υπάλληλο του δήμου μη </a:t>
            </a:r>
            <a:r>
              <a:rPr lang="el-GR" dirty="0" err="1"/>
              <a:t>εξιδεικικευμένου</a:t>
            </a:r>
            <a:endParaRPr lang="el-GR" dirty="0"/>
          </a:p>
          <a:p>
            <a:r>
              <a:rPr lang="el-GR" dirty="0"/>
              <a:t>3. Τουριστική αξιοποίηση με την πώληση </a:t>
            </a:r>
            <a:r>
              <a:rPr lang="en-US" dirty="0"/>
              <a:t>banner </a:t>
            </a:r>
            <a:r>
              <a:rPr lang="el-GR" dirty="0"/>
              <a:t>για χορηγίες</a:t>
            </a:r>
          </a:p>
        </p:txBody>
      </p:sp>
    </p:spTree>
    <p:extLst>
      <p:ext uri="{BB962C8B-B14F-4D97-AF65-F5344CB8AC3E}">
        <p14:creationId xmlns:p14="http://schemas.microsoft.com/office/powerpoint/2010/main" val="32187245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Shape 3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07519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solidFill>
          <a:srgbClr val="92D050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Shape 9"/>
          <p:cNvGrpSpPr/>
          <p:nvPr/>
        </p:nvGrpSpPr>
        <p:grpSpPr>
          <a:xfrm>
            <a:off x="5609396" y="2197231"/>
            <a:ext cx="3534604" cy="3432787"/>
            <a:chOff x="6172200" y="2656117"/>
            <a:chExt cx="2971754" cy="2886150"/>
          </a:xfrm>
        </p:grpSpPr>
        <p:sp>
          <p:nvSpPr>
            <p:cNvPr id="10" name="Shape 10"/>
            <p:cNvSpPr/>
            <p:nvPr/>
          </p:nvSpPr>
          <p:spPr>
            <a:xfrm rot="9208626" flipH="1">
              <a:off x="6704903" y="4110434"/>
              <a:ext cx="484232" cy="1204006"/>
            </a:xfrm>
            <a:prstGeom prst="flowChartManualInput">
              <a:avLst/>
            </a:prstGeom>
            <a:solidFill>
              <a:srgbClr val="72AF2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" name="Shape 11"/>
            <p:cNvSpPr/>
            <p:nvPr/>
          </p:nvSpPr>
          <p:spPr>
            <a:xfrm rot="9208633" flipH="1">
              <a:off x="7804300" y="3279012"/>
              <a:ext cx="877623" cy="2182136"/>
            </a:xfrm>
            <a:prstGeom prst="flowChartManualInput">
              <a:avLst/>
            </a:prstGeom>
            <a:solidFill>
              <a:srgbClr val="679E2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 rot="9208606" flipH="1">
              <a:off x="7481789" y="4276912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9208678" flipH="1">
              <a:off x="6287617" y="4657701"/>
              <a:ext cx="229659" cy="571018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>
              <a:off x="8289303" y="2656117"/>
              <a:ext cx="854651" cy="1929079"/>
            </a:xfrm>
            <a:custGeom>
              <a:avLst/>
              <a:gdLst/>
              <a:ahLst/>
              <a:cxnLst/>
              <a:rect l="0" t="0" r="0" b="0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</p:grpSp>
      <p:grpSp>
        <p:nvGrpSpPr>
          <p:cNvPr id="15" name="Shape 15"/>
          <p:cNvGrpSpPr/>
          <p:nvPr/>
        </p:nvGrpSpPr>
        <p:grpSpPr>
          <a:xfrm>
            <a:off x="0" y="-313255"/>
            <a:ext cx="3068579" cy="1910875"/>
            <a:chOff x="-32" y="-215963"/>
            <a:chExt cx="2163561" cy="1347300"/>
          </a:xfrm>
        </p:grpSpPr>
        <p:sp>
          <p:nvSpPr>
            <p:cNvPr id="16" name="Shape 16"/>
            <p:cNvSpPr/>
            <p:nvPr/>
          </p:nvSpPr>
          <p:spPr>
            <a:xfrm rot="-1591408" flipH="1">
              <a:off x="1362168" y="-63166"/>
              <a:ext cx="205102" cy="509980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" name="Shape 17"/>
            <p:cNvSpPr/>
            <p:nvPr/>
          </p:nvSpPr>
          <p:spPr>
            <a:xfrm rot="-1591371" flipH="1">
              <a:off x="239462" y="-151890"/>
              <a:ext cx="434753" cy="1080979"/>
            </a:xfrm>
            <a:prstGeom prst="flowChartManualInput">
              <a:avLst/>
            </a:prstGeom>
            <a:solidFill>
              <a:srgbClr val="FFC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" name="Shape 18"/>
            <p:cNvSpPr/>
            <p:nvPr/>
          </p:nvSpPr>
          <p:spPr>
            <a:xfrm rot="-1591339" flipH="1">
              <a:off x="892400" y="-169346"/>
              <a:ext cx="504373" cy="1254067"/>
            </a:xfrm>
            <a:prstGeom prst="flowChartManualInput">
              <a:avLst/>
            </a:prstGeom>
            <a:solidFill>
              <a:srgbClr val="679E2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" name="Shape 19"/>
            <p:cNvSpPr/>
            <p:nvPr/>
          </p:nvSpPr>
          <p:spPr>
            <a:xfrm rot="-1591322" flipH="1">
              <a:off x="1818452" y="-76291"/>
              <a:ext cx="229659" cy="571018"/>
            </a:xfrm>
            <a:prstGeom prst="flowChartManualInput">
              <a:avLst/>
            </a:prstGeom>
            <a:solidFill>
              <a:srgbClr val="72AF2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 rot="10800000">
              <a:off x="-32" y="70724"/>
              <a:ext cx="380283" cy="858146"/>
            </a:xfrm>
            <a:custGeom>
              <a:avLst/>
              <a:gdLst/>
              <a:ahLst/>
              <a:cxnLst/>
              <a:rect l="0" t="0" r="0" b="0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</p:grpSp>
      <p:sp>
        <p:nvSpPr>
          <p:cNvPr id="21" name="Shape 21"/>
          <p:cNvSpPr txBox="1">
            <a:spLocks noGrp="1"/>
          </p:cNvSpPr>
          <p:nvPr>
            <p:ph type="ctrTitle"/>
          </p:nvPr>
        </p:nvSpPr>
        <p:spPr>
          <a:xfrm>
            <a:off x="685800" y="2753825"/>
            <a:ext cx="5671500" cy="1159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rgbClr val="FFFFFF"/>
              </a:buClr>
              <a:buSzPct val="100000"/>
              <a:defRPr sz="5000">
                <a:solidFill>
                  <a:srgbClr val="FFFFFF"/>
                </a:solidFill>
                <a:latin typeface="+mj-lt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defRPr sz="50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defRPr sz="50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defRPr sz="50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defRPr sz="50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defRPr sz="50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defRPr sz="50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defRPr sz="50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defRPr sz="5000">
                <a:solidFill>
                  <a:srgbClr val="FFFFFF"/>
                </a:solidFill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bg>
      <p:bgPr>
        <a:solidFill>
          <a:srgbClr val="FF9900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Shape 23"/>
          <p:cNvGrpSpPr/>
          <p:nvPr/>
        </p:nvGrpSpPr>
        <p:grpSpPr>
          <a:xfrm>
            <a:off x="6172200" y="2656117"/>
            <a:ext cx="2971754" cy="2886150"/>
            <a:chOff x="6172200" y="2656117"/>
            <a:chExt cx="2971754" cy="2886150"/>
          </a:xfrm>
        </p:grpSpPr>
        <p:sp>
          <p:nvSpPr>
            <p:cNvPr id="24" name="Shape 24"/>
            <p:cNvSpPr/>
            <p:nvPr/>
          </p:nvSpPr>
          <p:spPr>
            <a:xfrm rot="9208626" flipH="1">
              <a:off x="6704903" y="4110434"/>
              <a:ext cx="484232" cy="1204006"/>
            </a:xfrm>
            <a:prstGeom prst="flowChartManualInput">
              <a:avLst/>
            </a:prstGeom>
            <a:solidFill>
              <a:srgbClr val="72AF2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9208633" flipH="1">
              <a:off x="7804300" y="3279012"/>
              <a:ext cx="877623" cy="2182136"/>
            </a:xfrm>
            <a:prstGeom prst="flowChartManualInput">
              <a:avLst/>
            </a:prstGeom>
            <a:solidFill>
              <a:srgbClr val="679E2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 rot="9208606" flipH="1">
              <a:off x="7481789" y="4276912"/>
              <a:ext cx="408796" cy="1016449"/>
            </a:xfrm>
            <a:prstGeom prst="flowChartManualInpu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9208678" flipH="1">
              <a:off x="6287617" y="4657701"/>
              <a:ext cx="229659" cy="571018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>
              <a:off x="8289303" y="2656117"/>
              <a:ext cx="854651" cy="1929079"/>
            </a:xfrm>
            <a:custGeom>
              <a:avLst/>
              <a:gdLst/>
              <a:ahLst/>
              <a:cxnLst/>
              <a:rect l="0" t="0" r="0" b="0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grpSp>
        <p:nvGrpSpPr>
          <p:cNvPr id="29" name="Shape 29"/>
          <p:cNvGrpSpPr/>
          <p:nvPr/>
        </p:nvGrpSpPr>
        <p:grpSpPr>
          <a:xfrm>
            <a:off x="-32" y="-228026"/>
            <a:ext cx="2163561" cy="1347300"/>
            <a:chOff x="-32" y="-215963"/>
            <a:chExt cx="2163561" cy="1347300"/>
          </a:xfrm>
        </p:grpSpPr>
        <p:sp>
          <p:nvSpPr>
            <p:cNvPr id="30" name="Shape 30"/>
            <p:cNvSpPr/>
            <p:nvPr/>
          </p:nvSpPr>
          <p:spPr>
            <a:xfrm rot="-1591408" flipH="1">
              <a:off x="1362168" y="-63166"/>
              <a:ext cx="205102" cy="509980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rot="-1591371" flipH="1">
              <a:off x="239462" y="-151890"/>
              <a:ext cx="434753" cy="1080979"/>
            </a:xfrm>
            <a:prstGeom prst="flowChartManualInput">
              <a:avLst/>
            </a:prstGeom>
            <a:solidFill>
              <a:srgbClr val="72AF2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 rot="-1591339" flipH="1">
              <a:off x="892400" y="-169346"/>
              <a:ext cx="504373" cy="1254067"/>
            </a:xfrm>
            <a:prstGeom prst="flowChartManualInput">
              <a:avLst/>
            </a:prstGeom>
            <a:solidFill>
              <a:srgbClr val="679E2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rot="-1591322" flipH="1">
              <a:off x="1818452" y="-76291"/>
              <a:ext cx="229659" cy="571018"/>
            </a:xfrm>
            <a:prstGeom prst="flowChartManualInpu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 rot="10800000">
              <a:off x="-32" y="70724"/>
              <a:ext cx="380283" cy="858146"/>
            </a:xfrm>
            <a:custGeom>
              <a:avLst/>
              <a:gdLst/>
              <a:ahLst/>
              <a:cxnLst/>
              <a:rect l="0" t="0" r="0" b="0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</p:grpSp>
      <p:sp>
        <p:nvSpPr>
          <p:cNvPr id="35" name="Shape 35"/>
          <p:cNvSpPr txBox="1">
            <a:spLocks noGrp="1"/>
          </p:cNvSpPr>
          <p:nvPr>
            <p:ph type="ctrTitle"/>
          </p:nvPr>
        </p:nvSpPr>
        <p:spPr>
          <a:xfrm>
            <a:off x="685800" y="2421550"/>
            <a:ext cx="5074500" cy="1159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  <a:latin typeface="+mj-lt"/>
              </a:defRPr>
            </a:lvl1pPr>
            <a:lvl2pPr lvl="1" rtl="0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9pPr>
          </a:lstStyle>
          <a:p>
            <a:endParaRPr dirty="0"/>
          </a:p>
        </p:txBody>
      </p:sp>
      <p:sp>
        <p:nvSpPr>
          <p:cNvPr id="36" name="Shape 36"/>
          <p:cNvSpPr txBox="1">
            <a:spLocks noGrp="1"/>
          </p:cNvSpPr>
          <p:nvPr>
            <p:ph type="subTitle" idx="1"/>
          </p:nvPr>
        </p:nvSpPr>
        <p:spPr>
          <a:xfrm>
            <a:off x="685800" y="3449654"/>
            <a:ext cx="5074500" cy="78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FFFFFF"/>
              </a:buClr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3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3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3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3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3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3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3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3000">
                <a:solidFill>
                  <a:srgbClr val="FFFFFF"/>
                </a:solidFill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2822775" y="2161800"/>
            <a:ext cx="3498300" cy="8199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marL="342900" lvl="0" indent="-342900" algn="ctr" rtl="0">
              <a:spcBef>
                <a:spcPts val="0"/>
              </a:spcBef>
              <a:buClr>
                <a:srgbClr val="679E2A"/>
              </a:buClr>
              <a:buSzPct val="100000"/>
              <a:buFont typeface="Wingdings" panose="05000000000000000000" pitchFamily="2" charset="2"/>
              <a:buChar char="v"/>
              <a:defRPr sz="2400" b="1">
                <a:solidFill>
                  <a:srgbClr val="679E2A"/>
                </a:solidFill>
                <a:latin typeface="+mj-lt"/>
                <a:ea typeface="Oswald"/>
                <a:cs typeface="Oswald"/>
                <a:sym typeface="Oswald"/>
              </a:defRPr>
            </a:lvl1pPr>
            <a:lvl2pPr lvl="1" algn="ctr" rtl="0">
              <a:spcBef>
                <a:spcPts val="0"/>
              </a:spcBef>
              <a:buClr>
                <a:srgbClr val="3796BF"/>
              </a:buClr>
              <a:buSzPct val="100000"/>
              <a:buFont typeface="Oswald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buClr>
                <a:srgbClr val="3796BF"/>
              </a:buClr>
              <a:buSzPct val="100000"/>
              <a:buFont typeface="Oswald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buClr>
                <a:srgbClr val="3796BF"/>
              </a:buClr>
              <a:buSzPct val="100000"/>
              <a:buFont typeface="Oswald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buClr>
                <a:srgbClr val="3796BF"/>
              </a:buClr>
              <a:buSzPct val="100000"/>
              <a:buFont typeface="Oswald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buClr>
                <a:srgbClr val="3796BF"/>
              </a:buClr>
              <a:buSzPct val="100000"/>
              <a:buFont typeface="Oswald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buClr>
                <a:srgbClr val="3796BF"/>
              </a:buClr>
              <a:buSzPct val="100000"/>
              <a:buFont typeface="Oswald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buClr>
                <a:srgbClr val="3796BF"/>
              </a:buClr>
              <a:buSzPct val="100000"/>
              <a:buFont typeface="Oswald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spcBef>
                <a:spcPts val="0"/>
              </a:spcBef>
              <a:buClr>
                <a:srgbClr val="3796BF"/>
              </a:buClr>
              <a:buSzPct val="100000"/>
              <a:buFont typeface="Oswald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 dirty="0"/>
          </a:p>
        </p:txBody>
      </p:sp>
      <p:grpSp>
        <p:nvGrpSpPr>
          <p:cNvPr id="39" name="Shape 39"/>
          <p:cNvGrpSpPr/>
          <p:nvPr/>
        </p:nvGrpSpPr>
        <p:grpSpPr>
          <a:xfrm>
            <a:off x="5609666" y="2185857"/>
            <a:ext cx="3534604" cy="3432787"/>
            <a:chOff x="6172200" y="2656117"/>
            <a:chExt cx="2971754" cy="2886150"/>
          </a:xfrm>
        </p:grpSpPr>
        <p:sp>
          <p:nvSpPr>
            <p:cNvPr id="40" name="Shape 40"/>
            <p:cNvSpPr/>
            <p:nvPr/>
          </p:nvSpPr>
          <p:spPr>
            <a:xfrm rot="9208626" flipH="1">
              <a:off x="6704903" y="4110434"/>
              <a:ext cx="484232" cy="1204006"/>
            </a:xfrm>
            <a:prstGeom prst="flowChartManualInpu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 rot="9208633" flipH="1">
              <a:off x="7804300" y="3279012"/>
              <a:ext cx="877623" cy="2182136"/>
            </a:xfrm>
            <a:prstGeom prst="flowChartManualInput">
              <a:avLst/>
            </a:prstGeom>
            <a:solidFill>
              <a:srgbClr val="679E2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 rot="9208606" flipH="1">
              <a:off x="7481789" y="4276912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 rot="9208678" flipH="1">
              <a:off x="6287617" y="4657701"/>
              <a:ext cx="229659" cy="571018"/>
            </a:xfrm>
            <a:prstGeom prst="flowChartManualInput">
              <a:avLst/>
            </a:prstGeom>
            <a:solidFill>
              <a:srgbClr val="72AF2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8289303" y="2656117"/>
              <a:ext cx="854651" cy="1929079"/>
            </a:xfrm>
            <a:custGeom>
              <a:avLst/>
              <a:gdLst/>
              <a:ahLst/>
              <a:cxnLst/>
              <a:rect l="0" t="0" r="0" b="0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</p:sp>
      </p:grpSp>
      <p:grpSp>
        <p:nvGrpSpPr>
          <p:cNvPr id="45" name="Shape 45"/>
          <p:cNvGrpSpPr/>
          <p:nvPr/>
        </p:nvGrpSpPr>
        <p:grpSpPr>
          <a:xfrm>
            <a:off x="-22" y="-324543"/>
            <a:ext cx="3068579" cy="1910875"/>
            <a:chOff x="-32" y="-215963"/>
            <a:chExt cx="2163561" cy="1347300"/>
          </a:xfrm>
        </p:grpSpPr>
        <p:sp>
          <p:nvSpPr>
            <p:cNvPr id="46" name="Shape 46"/>
            <p:cNvSpPr/>
            <p:nvPr/>
          </p:nvSpPr>
          <p:spPr>
            <a:xfrm rot="-1591408" flipH="1">
              <a:off x="1362168" y="-63166"/>
              <a:ext cx="205102" cy="509980"/>
            </a:xfrm>
            <a:prstGeom prst="flowChartManualInpu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" name="Shape 47"/>
            <p:cNvSpPr/>
            <p:nvPr/>
          </p:nvSpPr>
          <p:spPr>
            <a:xfrm rot="-1591371" flipH="1">
              <a:off x="239462" y="-151890"/>
              <a:ext cx="434753" cy="108097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" name="Shape 48"/>
            <p:cNvSpPr/>
            <p:nvPr/>
          </p:nvSpPr>
          <p:spPr>
            <a:xfrm rot="-1591339" flipH="1">
              <a:off x="892400" y="-169346"/>
              <a:ext cx="504373" cy="1254067"/>
            </a:xfrm>
            <a:prstGeom prst="flowChartManualInput">
              <a:avLst/>
            </a:prstGeom>
            <a:solidFill>
              <a:srgbClr val="679E2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" name="Shape 49"/>
            <p:cNvSpPr/>
            <p:nvPr/>
          </p:nvSpPr>
          <p:spPr>
            <a:xfrm rot="-1591322" flipH="1">
              <a:off x="1818452" y="-76291"/>
              <a:ext cx="229659" cy="571018"/>
            </a:xfrm>
            <a:prstGeom prst="flowChartManualInput">
              <a:avLst/>
            </a:prstGeom>
            <a:solidFill>
              <a:srgbClr val="72AF2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" name="Shape 50"/>
            <p:cNvSpPr/>
            <p:nvPr/>
          </p:nvSpPr>
          <p:spPr>
            <a:xfrm rot="10800000">
              <a:off x="-32" y="70724"/>
              <a:ext cx="380283" cy="858146"/>
            </a:xfrm>
            <a:custGeom>
              <a:avLst/>
              <a:gdLst/>
              <a:ahLst/>
              <a:cxnLst/>
              <a:rect l="0" t="0" r="0" b="0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72AF2F"/>
            </a:solidFill>
            <a:ln>
              <a:noFill/>
            </a:ln>
          </p:spPr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ransparent Shapes">
    <p:bg>
      <p:bgPr>
        <a:solidFill>
          <a:srgbClr val="72AF2F"/>
        </a:solidFill>
        <a:effectLst/>
      </p:bgPr>
    </p:bg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" name="Shape 141"/>
          <p:cNvGrpSpPr/>
          <p:nvPr/>
        </p:nvGrpSpPr>
        <p:grpSpPr>
          <a:xfrm>
            <a:off x="6172200" y="2656117"/>
            <a:ext cx="2971754" cy="2886150"/>
            <a:chOff x="6172200" y="2656117"/>
            <a:chExt cx="2971754" cy="2886150"/>
          </a:xfrm>
        </p:grpSpPr>
        <p:sp>
          <p:nvSpPr>
            <p:cNvPr id="142" name="Shape 142"/>
            <p:cNvSpPr/>
            <p:nvPr/>
          </p:nvSpPr>
          <p:spPr>
            <a:xfrm rot="9208626" flipH="1">
              <a:off x="6704903" y="4110434"/>
              <a:ext cx="484232" cy="1204006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3" name="Shape 143"/>
            <p:cNvSpPr/>
            <p:nvPr/>
          </p:nvSpPr>
          <p:spPr>
            <a:xfrm rot="9208633" flipH="1">
              <a:off x="7804300" y="3279012"/>
              <a:ext cx="877623" cy="2182136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4" name="Shape 144"/>
            <p:cNvSpPr/>
            <p:nvPr/>
          </p:nvSpPr>
          <p:spPr>
            <a:xfrm rot="9208606" flipH="1">
              <a:off x="7481789" y="4276912"/>
              <a:ext cx="408796" cy="1016449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5" name="Shape 145"/>
            <p:cNvSpPr/>
            <p:nvPr/>
          </p:nvSpPr>
          <p:spPr>
            <a:xfrm rot="9208678" flipH="1">
              <a:off x="6287617" y="4657701"/>
              <a:ext cx="229659" cy="571018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" name="Shape 146"/>
            <p:cNvSpPr/>
            <p:nvPr/>
          </p:nvSpPr>
          <p:spPr>
            <a:xfrm>
              <a:off x="8289303" y="2656117"/>
              <a:ext cx="854651" cy="1929079"/>
            </a:xfrm>
            <a:custGeom>
              <a:avLst/>
              <a:gdLst/>
              <a:ahLst/>
              <a:cxnLst/>
              <a:rect l="0" t="0" r="0" b="0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FFFFFF">
                <a:alpha val="33460"/>
              </a:srgbClr>
            </a:solidFill>
            <a:ln>
              <a:noFill/>
            </a:ln>
          </p:spPr>
        </p:sp>
      </p:grpSp>
      <p:grpSp>
        <p:nvGrpSpPr>
          <p:cNvPr id="147" name="Shape 147"/>
          <p:cNvGrpSpPr/>
          <p:nvPr/>
        </p:nvGrpSpPr>
        <p:grpSpPr>
          <a:xfrm>
            <a:off x="-32" y="-228026"/>
            <a:ext cx="2163561" cy="1347300"/>
            <a:chOff x="-32" y="-215963"/>
            <a:chExt cx="2163561" cy="1347300"/>
          </a:xfrm>
        </p:grpSpPr>
        <p:sp>
          <p:nvSpPr>
            <p:cNvPr id="148" name="Shape 148"/>
            <p:cNvSpPr/>
            <p:nvPr/>
          </p:nvSpPr>
          <p:spPr>
            <a:xfrm rot="-1591408" flipH="1">
              <a:off x="1362168" y="-63166"/>
              <a:ext cx="205102" cy="509980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" name="Shape 149"/>
            <p:cNvSpPr/>
            <p:nvPr/>
          </p:nvSpPr>
          <p:spPr>
            <a:xfrm rot="-1591371" flipH="1">
              <a:off x="239462" y="-151890"/>
              <a:ext cx="434753" cy="1080979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0" name="Shape 150"/>
            <p:cNvSpPr/>
            <p:nvPr/>
          </p:nvSpPr>
          <p:spPr>
            <a:xfrm rot="-1591339" flipH="1">
              <a:off x="892400" y="-169346"/>
              <a:ext cx="504373" cy="1254067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1" name="Shape 151"/>
            <p:cNvSpPr/>
            <p:nvPr/>
          </p:nvSpPr>
          <p:spPr>
            <a:xfrm rot="-1591322" flipH="1">
              <a:off x="1818452" y="-76291"/>
              <a:ext cx="229659" cy="571018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2" name="Shape 152"/>
            <p:cNvSpPr/>
            <p:nvPr/>
          </p:nvSpPr>
          <p:spPr>
            <a:xfrm rot="10800000">
              <a:off x="-32" y="70724"/>
              <a:ext cx="380283" cy="858146"/>
            </a:xfrm>
            <a:custGeom>
              <a:avLst/>
              <a:gdLst/>
              <a:ahLst/>
              <a:cxnLst/>
              <a:rect l="0" t="0" r="0" b="0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FFFFFF">
                <a:alpha val="33460"/>
              </a:srgbClr>
            </a:solidFill>
            <a:ln>
              <a:noFill/>
            </a:ln>
          </p:spPr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Shape 58"/>
          <p:cNvGrpSpPr/>
          <p:nvPr userDrawn="1"/>
        </p:nvGrpSpPr>
        <p:grpSpPr>
          <a:xfrm>
            <a:off x="-32" y="-228026"/>
            <a:ext cx="2163561" cy="1347300"/>
            <a:chOff x="-32" y="-215963"/>
            <a:chExt cx="2163561" cy="1347300"/>
          </a:xfrm>
        </p:grpSpPr>
        <p:sp>
          <p:nvSpPr>
            <p:cNvPr id="15" name="Shape 59"/>
            <p:cNvSpPr/>
            <p:nvPr/>
          </p:nvSpPr>
          <p:spPr>
            <a:xfrm rot="-1591408" flipH="1">
              <a:off x="1362168" y="-63166"/>
              <a:ext cx="205102" cy="509980"/>
            </a:xfrm>
            <a:prstGeom prst="flowChartManualInpu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" name="Shape 60"/>
            <p:cNvSpPr/>
            <p:nvPr/>
          </p:nvSpPr>
          <p:spPr>
            <a:xfrm rot="-1591371" flipH="1">
              <a:off x="239462" y="-151890"/>
              <a:ext cx="434753" cy="108097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" name="Shape 61"/>
            <p:cNvSpPr/>
            <p:nvPr/>
          </p:nvSpPr>
          <p:spPr>
            <a:xfrm rot="-1591339" flipH="1">
              <a:off x="892400" y="-169346"/>
              <a:ext cx="504373" cy="1254067"/>
            </a:xfrm>
            <a:prstGeom prst="flowChartManualInput">
              <a:avLst/>
            </a:prstGeom>
            <a:solidFill>
              <a:srgbClr val="679E2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" name="Shape 62"/>
            <p:cNvSpPr/>
            <p:nvPr/>
          </p:nvSpPr>
          <p:spPr>
            <a:xfrm rot="-1591322" flipH="1">
              <a:off x="1818452" y="-76291"/>
              <a:ext cx="229659" cy="571018"/>
            </a:xfrm>
            <a:prstGeom prst="flowChartManualInput">
              <a:avLst/>
            </a:prstGeom>
            <a:solidFill>
              <a:srgbClr val="72AF2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" name="Shape 63"/>
            <p:cNvSpPr/>
            <p:nvPr/>
          </p:nvSpPr>
          <p:spPr>
            <a:xfrm rot="10800000">
              <a:off x="-32" y="70724"/>
              <a:ext cx="380283" cy="858146"/>
            </a:xfrm>
            <a:custGeom>
              <a:avLst/>
              <a:gdLst/>
              <a:ahLst/>
              <a:cxnLst/>
              <a:rect l="0" t="0" r="0" b="0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72AF2F"/>
            </a:solidFill>
            <a:ln>
              <a:noFill/>
            </a:ln>
          </p:spPr>
        </p:sp>
      </p:grpSp>
      <p:grpSp>
        <p:nvGrpSpPr>
          <p:cNvPr id="20" name="Shape 39"/>
          <p:cNvGrpSpPr/>
          <p:nvPr userDrawn="1"/>
        </p:nvGrpSpPr>
        <p:grpSpPr>
          <a:xfrm>
            <a:off x="5609666" y="2185857"/>
            <a:ext cx="3534604" cy="3432787"/>
            <a:chOff x="6172200" y="2656117"/>
            <a:chExt cx="2971754" cy="2886150"/>
          </a:xfrm>
        </p:grpSpPr>
        <p:sp>
          <p:nvSpPr>
            <p:cNvPr id="21" name="Shape 40"/>
            <p:cNvSpPr/>
            <p:nvPr/>
          </p:nvSpPr>
          <p:spPr>
            <a:xfrm rot="9208626" flipH="1">
              <a:off x="6704903" y="4110434"/>
              <a:ext cx="484232" cy="1204006"/>
            </a:xfrm>
            <a:prstGeom prst="flowChartManualInpu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" name="Shape 41"/>
            <p:cNvSpPr/>
            <p:nvPr/>
          </p:nvSpPr>
          <p:spPr>
            <a:xfrm rot="9208633" flipH="1">
              <a:off x="7804300" y="3279012"/>
              <a:ext cx="877623" cy="2182136"/>
            </a:xfrm>
            <a:prstGeom prst="flowChartManualInput">
              <a:avLst/>
            </a:prstGeom>
            <a:solidFill>
              <a:srgbClr val="679E2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" name="Shape 42"/>
            <p:cNvSpPr/>
            <p:nvPr/>
          </p:nvSpPr>
          <p:spPr>
            <a:xfrm rot="9208606" flipH="1">
              <a:off x="7481789" y="4276912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" name="Shape 43"/>
            <p:cNvSpPr/>
            <p:nvPr/>
          </p:nvSpPr>
          <p:spPr>
            <a:xfrm rot="9208678" flipH="1">
              <a:off x="6287617" y="4657701"/>
              <a:ext cx="229659" cy="571018"/>
            </a:xfrm>
            <a:prstGeom prst="flowChartManualInput">
              <a:avLst/>
            </a:prstGeom>
            <a:solidFill>
              <a:srgbClr val="72AF2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" name="Shape 44"/>
            <p:cNvSpPr/>
            <p:nvPr/>
          </p:nvSpPr>
          <p:spPr>
            <a:xfrm>
              <a:off x="8289303" y="2656117"/>
              <a:ext cx="854651" cy="1929079"/>
            </a:xfrm>
            <a:custGeom>
              <a:avLst/>
              <a:gdLst/>
              <a:ahLst/>
              <a:cxnLst/>
              <a:rect l="0" t="0" r="0" b="0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</p:sp>
      </p:grpSp>
    </p:spTree>
    <p:extLst>
      <p:ext uri="{BB962C8B-B14F-4D97-AF65-F5344CB8AC3E}">
        <p14:creationId xmlns:p14="http://schemas.microsoft.com/office/powerpoint/2010/main" val="1545480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rgbClr val="3796BF"/>
              </a:buClr>
              <a:buSzPct val="100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rgbClr val="3796BF"/>
              </a:buClr>
              <a:buSzPct val="100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rgbClr val="3796BF"/>
              </a:buClr>
              <a:buSzPct val="100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rgbClr val="3796BF"/>
              </a:buClr>
              <a:buSzPct val="100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rgbClr val="3796BF"/>
              </a:buClr>
              <a:buSzPct val="100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rgbClr val="3796BF"/>
              </a:buClr>
              <a:buSzPct val="100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rgbClr val="3796BF"/>
              </a:buClr>
              <a:buSzPct val="100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rgbClr val="3796BF"/>
              </a:buClr>
              <a:buSzPct val="100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rgbClr val="3796BF"/>
              </a:buClr>
              <a:buSzPct val="100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 dirty="0"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760300" cy="2521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4BB5D9"/>
              </a:buClr>
              <a:buSzPct val="100000"/>
              <a:buFont typeface="Roboto Condensed"/>
              <a:buChar char="»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480"/>
              </a:spcBef>
              <a:buClr>
                <a:srgbClr val="4BB5D9"/>
              </a:buClr>
              <a:buSzPct val="100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480"/>
              </a:spcBef>
              <a:buClr>
                <a:srgbClr val="607896"/>
              </a:buClr>
              <a:buSzPct val="100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360"/>
              </a:spcBef>
              <a:buClr>
                <a:srgbClr val="607896"/>
              </a:buClr>
              <a:buSzPct val="100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360"/>
              </a:spcBef>
              <a:buClr>
                <a:srgbClr val="607896"/>
              </a:buClr>
              <a:buSzPct val="100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360"/>
              </a:spcBef>
              <a:buClr>
                <a:srgbClr val="607896"/>
              </a:buClr>
              <a:buSzPct val="100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360"/>
              </a:spcBef>
              <a:buClr>
                <a:srgbClr val="607896"/>
              </a:buClr>
              <a:buSzPct val="100000"/>
              <a:buFont typeface="Roboto Condensed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360"/>
              </a:spcBef>
              <a:buClr>
                <a:srgbClr val="607896"/>
              </a:buClr>
              <a:buSzPct val="100000"/>
              <a:buFont typeface="Roboto Condensed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360"/>
              </a:spcBef>
              <a:buClr>
                <a:srgbClr val="607896"/>
              </a:buClr>
              <a:buSzPct val="100000"/>
              <a:buFont typeface="Roboto Condensed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7" r:id="rId4"/>
    <p:sldLayoutId id="2147483659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679E2A"/>
          </a:solidFill>
          <a:latin typeface="+mj-lt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L="342900" marR="0" lvl="0" indent="-342900" algn="l" rtl="0">
        <a:lnSpc>
          <a:spcPct val="100000"/>
        </a:lnSpc>
        <a:spcBef>
          <a:spcPts val="0"/>
        </a:spcBef>
        <a:spcAft>
          <a:spcPts val="0"/>
        </a:spcAft>
        <a:buClr>
          <a:srgbClr val="5F9127"/>
        </a:buClr>
        <a:buFont typeface="Wingdings" panose="05000000000000000000" pitchFamily="2" charset="2"/>
        <a:buChar char="Ø"/>
        <a:defRPr sz="1400" b="0" i="0" u="none" strike="noStrike" cap="none">
          <a:solidFill>
            <a:srgbClr val="679E2A"/>
          </a:solidFill>
          <a:latin typeface="+mn-lt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ctrTitle"/>
          </p:nvPr>
        </p:nvSpPr>
        <p:spPr>
          <a:xfrm>
            <a:off x="4510548" y="235974"/>
            <a:ext cx="3247103" cy="954116"/>
          </a:xfrm>
        </p:spPr>
        <p:txBody>
          <a:bodyPr/>
          <a:lstStyle/>
          <a:p>
            <a:r>
              <a:rPr lang="en-US" dirty="0" err="1"/>
              <a:t>ArtInTech</a:t>
            </a:r>
            <a:endParaRPr lang="el-GR" dirty="0"/>
          </a:p>
        </p:txBody>
      </p:sp>
      <p:sp>
        <p:nvSpPr>
          <p:cNvPr id="3" name="Τίτλος 1"/>
          <p:cNvSpPr txBox="1">
            <a:spLocks/>
          </p:cNvSpPr>
          <p:nvPr/>
        </p:nvSpPr>
        <p:spPr>
          <a:xfrm>
            <a:off x="296196" y="4493342"/>
            <a:ext cx="3597378" cy="50221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swald"/>
              <a:buNone/>
              <a:defRPr sz="5000" b="1" i="0" u="none" strike="noStrike" cap="none" baseline="0">
                <a:solidFill>
                  <a:srgbClr val="FFFFFF"/>
                </a:solidFill>
                <a:latin typeface="+mj-lt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buNone/>
              <a:defRPr sz="50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buNone/>
              <a:defRPr sz="50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buNone/>
              <a:defRPr sz="50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buNone/>
              <a:defRPr sz="50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buNone/>
              <a:defRPr sz="50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buNone/>
              <a:defRPr sz="50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buNone/>
              <a:defRPr sz="50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buNone/>
              <a:defRPr sz="50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-US" sz="2400" dirty="0" err="1"/>
              <a:t>TechPlace</a:t>
            </a:r>
            <a:r>
              <a:rPr lang="en-US" sz="2400" dirty="0"/>
              <a:t> - </a:t>
            </a:r>
            <a:r>
              <a:rPr lang="en-US" sz="2400" dirty="0" err="1"/>
              <a:t>ArtInSoft</a:t>
            </a:r>
            <a:endParaRPr lang="el-GR" sz="2400" dirty="0"/>
          </a:p>
        </p:txBody>
      </p:sp>
      <p:sp>
        <p:nvSpPr>
          <p:cNvPr id="4" name="Τίτλος 1"/>
          <p:cNvSpPr txBox="1">
            <a:spLocks/>
          </p:cNvSpPr>
          <p:nvPr/>
        </p:nvSpPr>
        <p:spPr>
          <a:xfrm>
            <a:off x="140109" y="1700982"/>
            <a:ext cx="8740877" cy="26252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swald"/>
              <a:buNone/>
              <a:defRPr sz="5000" b="1" i="0" u="none" strike="noStrike" cap="none" baseline="0">
                <a:solidFill>
                  <a:srgbClr val="FFFFFF"/>
                </a:solidFill>
                <a:latin typeface="+mj-lt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buNone/>
              <a:defRPr sz="50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buNone/>
              <a:defRPr sz="50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buNone/>
              <a:defRPr sz="50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buNone/>
              <a:defRPr sz="50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buNone/>
              <a:defRPr sz="50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buNone/>
              <a:defRPr sz="50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buNone/>
              <a:defRPr sz="50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buNone/>
              <a:defRPr sz="50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685800" indent="-6858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l-GR" sz="2800" dirty="0"/>
          </a:p>
          <a:p>
            <a:pPr marL="685800" indent="-6858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l-GR" sz="2800" dirty="0"/>
          </a:p>
          <a:p>
            <a:pPr marL="685800" indent="-6858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l-GR" sz="2800" dirty="0"/>
          </a:p>
          <a:p>
            <a:pPr marL="685800" indent="-6858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l-GR" sz="2800" dirty="0"/>
          </a:p>
          <a:p>
            <a:pPr>
              <a:lnSpc>
                <a:spcPct val="150000"/>
              </a:lnSpc>
            </a:pPr>
            <a:r>
              <a:rPr lang="en-US" sz="4000" dirty="0"/>
              <a:t>IDM - Integrated Data Management</a:t>
            </a:r>
            <a:endParaRPr lang="el-GR" sz="1800" dirty="0"/>
          </a:p>
          <a:p>
            <a:pPr marL="685800" indent="-6858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l-GR" sz="2800" dirty="0"/>
              <a:t>Αγγελόπουλος Βασίλειος</a:t>
            </a:r>
          </a:p>
          <a:p>
            <a:pPr marL="685800" indent="-6858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l-GR" sz="2800" dirty="0"/>
              <a:t>Κίστος Παναγιώτης</a:t>
            </a:r>
          </a:p>
          <a:p>
            <a:pPr marL="685800" indent="-6858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l-GR" sz="2800" dirty="0"/>
              <a:t>Πολίτης Αβραάμ</a:t>
            </a:r>
            <a:endParaRPr lang="el-GR" sz="4800" dirty="0"/>
          </a:p>
        </p:txBody>
      </p:sp>
      <p:pic>
        <p:nvPicPr>
          <p:cNvPr id="5" name="Εικόνα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5286" y="2742066"/>
            <a:ext cx="2758582" cy="1652526"/>
          </a:xfrm>
          <a:prstGeom prst="rect">
            <a:avLst/>
          </a:prstGeom>
        </p:spPr>
      </p:pic>
      <p:pic>
        <p:nvPicPr>
          <p:cNvPr id="6" name="Εικόνα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7775" y="4462990"/>
            <a:ext cx="1733550" cy="602695"/>
          </a:xfrm>
          <a:prstGeom prst="rect">
            <a:avLst/>
          </a:prstGeom>
        </p:spPr>
      </p:pic>
      <p:pic>
        <p:nvPicPr>
          <p:cNvPr id="7" name="Εικόνα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74577" y="4462990"/>
            <a:ext cx="1684455" cy="602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261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>
            <a:spLocks noGrp="1"/>
          </p:cNvSpPr>
          <p:nvPr>
            <p:ph type="ctrTitle"/>
          </p:nvPr>
        </p:nvSpPr>
        <p:spPr>
          <a:xfrm>
            <a:off x="2960243" y="52242"/>
            <a:ext cx="5074500" cy="769325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l-GR" dirty="0"/>
              <a:t>Τι δημιουργήσαμε?</a:t>
            </a:r>
            <a:endParaRPr lang="en" dirty="0"/>
          </a:p>
        </p:txBody>
      </p:sp>
      <p:sp>
        <p:nvSpPr>
          <p:cNvPr id="179" name="Shape 179"/>
          <p:cNvSpPr txBox="1">
            <a:spLocks noGrp="1"/>
          </p:cNvSpPr>
          <p:nvPr>
            <p:ph type="subTitle" idx="1"/>
          </p:nvPr>
        </p:nvSpPr>
        <p:spPr>
          <a:xfrm>
            <a:off x="587477" y="4358700"/>
            <a:ext cx="5074500" cy="78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#</a:t>
            </a:r>
            <a:r>
              <a:rPr lang="en-US" dirty="0" err="1"/>
              <a:t>crowdhackathon</a:t>
            </a:r>
            <a:r>
              <a:rPr lang="en-US" dirty="0"/>
              <a:t> #</a:t>
            </a:r>
            <a:r>
              <a:rPr lang="en-US" dirty="0" err="1"/>
              <a:t>smartcity</a:t>
            </a:r>
            <a:endParaRPr lang="en" dirty="0"/>
          </a:p>
        </p:txBody>
      </p:sp>
      <p:sp>
        <p:nvSpPr>
          <p:cNvPr id="4" name="Shape 178"/>
          <p:cNvSpPr txBox="1">
            <a:spLocks/>
          </p:cNvSpPr>
          <p:nvPr/>
        </p:nvSpPr>
        <p:spPr>
          <a:xfrm>
            <a:off x="106878" y="1555668"/>
            <a:ext cx="8726049" cy="271375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swald"/>
              <a:buNone/>
              <a:defRPr sz="3600" b="1" i="0" u="none" strike="noStrike" cap="none" baseline="0">
                <a:solidFill>
                  <a:srgbClr val="FFFFFF"/>
                </a:solidFill>
                <a:latin typeface="+mj-lt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buNone/>
              <a:defRPr sz="36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buNone/>
              <a:defRPr sz="36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buNone/>
              <a:defRPr sz="36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buNone/>
              <a:defRPr sz="36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buNone/>
              <a:defRPr sz="36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buNone/>
              <a:defRPr sz="36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buNone/>
              <a:defRPr sz="36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buNone/>
              <a:defRPr sz="36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l-GR" sz="2800" dirty="0"/>
              <a:t>Δημιουργήσουμε τη βάση υλοποίησης μίας </a:t>
            </a:r>
            <a:r>
              <a:rPr lang="en-US" sz="2800" dirty="0"/>
              <a:t>Smart City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l-GR" sz="2800" dirty="0"/>
              <a:t>Ένα κεντρικό σύστημα διαχείρισης της πληροφορίας (Εγκέφαλος)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l-GR" sz="2800" dirty="0"/>
              <a:t>Περιφερειακοί </a:t>
            </a:r>
            <a:r>
              <a:rPr lang="en-US" sz="2800" dirty="0"/>
              <a:t>Controllers </a:t>
            </a:r>
            <a:r>
              <a:rPr lang="el-GR" sz="2800" dirty="0"/>
              <a:t>στο ρόλο των αισθητήρων 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l-GR" sz="2800" dirty="0"/>
              <a:t>Δημιουργία </a:t>
            </a:r>
            <a:r>
              <a:rPr lang="en-US" sz="2800" dirty="0"/>
              <a:t>API </a:t>
            </a:r>
            <a:r>
              <a:rPr lang="el-GR" sz="2800" dirty="0"/>
              <a:t>για συνεργασία με συστήματα τρίτων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332"/>
          <p:cNvSpPr txBox="1">
            <a:spLocks/>
          </p:cNvSpPr>
          <p:nvPr/>
        </p:nvSpPr>
        <p:spPr>
          <a:xfrm>
            <a:off x="2203" y="0"/>
            <a:ext cx="3216139" cy="55591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ct val="100000"/>
              <a:buFont typeface="Roboto Condensed"/>
              <a:buChar char="»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4BB5D9"/>
              </a:buClr>
              <a:buSzPct val="100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607896"/>
              </a:buClr>
              <a:buSzPct val="100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07896"/>
              </a:buClr>
              <a:buSzPct val="100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07896"/>
              </a:buClr>
              <a:buSzPct val="100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07896"/>
              </a:buClr>
              <a:buSzPct val="100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07896"/>
              </a:buClr>
              <a:buSzPct val="100000"/>
              <a:buFont typeface="Roboto Condensed"/>
              <a:buNone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07896"/>
              </a:buClr>
              <a:buSzPct val="100000"/>
              <a:buFont typeface="Roboto Condensed"/>
              <a:buNone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07896"/>
              </a:buClr>
              <a:buSzPct val="100000"/>
              <a:buFont typeface="Roboto Condensed"/>
              <a:buNone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571500" indent="-571500">
              <a:spcBef>
                <a:spcPts val="0"/>
              </a:spcBef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l-GR" sz="2800" dirty="0">
                <a:solidFill>
                  <a:schemeClr val="bg1">
                    <a:lumMod val="95000"/>
                  </a:schemeClr>
                </a:solidFill>
                <a:latin typeface="Oswald"/>
                <a:sym typeface="Oswald"/>
              </a:rPr>
              <a:t>Εξοικονόμηση χρόνου</a:t>
            </a:r>
          </a:p>
          <a:p>
            <a:pPr marL="571500" indent="-571500">
              <a:spcBef>
                <a:spcPts val="0"/>
              </a:spcBef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l-GR" sz="2800" dirty="0">
                <a:solidFill>
                  <a:schemeClr val="bg1">
                    <a:lumMod val="95000"/>
                  </a:schemeClr>
                </a:solidFill>
                <a:latin typeface="Oswald"/>
                <a:sym typeface="Oswald"/>
              </a:rPr>
              <a:t>Εύκολη χρήση λειτουργιών</a:t>
            </a:r>
          </a:p>
          <a:p>
            <a:pPr marL="571500" indent="-571500">
              <a:spcBef>
                <a:spcPts val="0"/>
              </a:spcBef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l-GR" sz="2800" dirty="0">
                <a:solidFill>
                  <a:schemeClr val="bg1">
                    <a:lumMod val="95000"/>
                  </a:schemeClr>
                </a:solidFill>
                <a:latin typeface="Oswald"/>
                <a:sym typeface="Oswald"/>
              </a:rPr>
              <a:t>Τουριστική Αξιοποίηση</a:t>
            </a:r>
          </a:p>
          <a:p>
            <a:pPr>
              <a:spcBef>
                <a:spcPts val="0"/>
              </a:spcBef>
              <a:buClr>
                <a:schemeClr val="accent3"/>
              </a:buClr>
              <a:buNone/>
            </a:pPr>
            <a:endParaRPr lang="en" sz="1050" dirty="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11" name="Ομάδα 10"/>
          <p:cNvGrpSpPr/>
          <p:nvPr/>
        </p:nvGrpSpPr>
        <p:grpSpPr>
          <a:xfrm>
            <a:off x="3448117" y="1774696"/>
            <a:ext cx="3895106" cy="2836998"/>
            <a:chOff x="3400874" y="1695483"/>
            <a:chExt cx="5619750" cy="3314700"/>
          </a:xfrm>
        </p:grpSpPr>
        <p:pic>
          <p:nvPicPr>
            <p:cNvPr id="6" name="Εικόνα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400874" y="1695483"/>
              <a:ext cx="5619750" cy="3314700"/>
            </a:xfrm>
            <a:prstGeom prst="rect">
              <a:avLst/>
            </a:prstGeom>
          </p:spPr>
        </p:pic>
        <p:pic>
          <p:nvPicPr>
            <p:cNvPr id="7" name="Εικόνα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70345" y="1964960"/>
              <a:ext cx="2232608" cy="1462236"/>
            </a:xfrm>
            <a:prstGeom prst="rect">
              <a:avLst/>
            </a:prstGeom>
          </p:spPr>
        </p:pic>
        <p:pic>
          <p:nvPicPr>
            <p:cNvPr id="9" name="Εικόνα 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765721" y="3626015"/>
              <a:ext cx="4991673" cy="1158810"/>
            </a:xfrm>
            <a:prstGeom prst="rect">
              <a:avLst/>
            </a:prstGeom>
          </p:spPr>
        </p:pic>
        <p:pic>
          <p:nvPicPr>
            <p:cNvPr id="10" name="Εικόνα 9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261558" y="1964960"/>
              <a:ext cx="2500461" cy="1462235"/>
            </a:xfrm>
            <a:prstGeom prst="rect">
              <a:avLst/>
            </a:prstGeom>
          </p:spPr>
        </p:pic>
      </p:grpSp>
      <p:sp>
        <p:nvSpPr>
          <p:cNvPr id="12" name="Shape 178"/>
          <p:cNvSpPr txBox="1">
            <a:spLocks/>
          </p:cNvSpPr>
          <p:nvPr/>
        </p:nvSpPr>
        <p:spPr>
          <a:xfrm>
            <a:off x="2203" y="57928"/>
            <a:ext cx="9141797" cy="769325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679E2A"/>
                </a:solidFill>
                <a:latin typeface="+mj-lt"/>
                <a:ea typeface="Arial"/>
                <a:cs typeface="Arial"/>
                <a:sym typeface="Arial"/>
              </a:defRPr>
            </a:lvl1pPr>
          </a:lstStyle>
          <a:p>
            <a:pPr algn="ctr"/>
            <a:r>
              <a:rPr lang="el-GR" sz="2800" b="1" dirty="0">
                <a:solidFill>
                  <a:schemeClr val="bg1"/>
                </a:solidFill>
              </a:rPr>
              <a:t>ΒΡΑΧΥΠΡΟΘΕΣΜΕΣ &amp; ΜΑΚΡΟΧΡΟΝΙΕΣ ΩΦΕΛΕΙΕΣ</a:t>
            </a:r>
            <a:endParaRPr lang="en" sz="2800" b="1" dirty="0">
              <a:solidFill>
                <a:schemeClr val="bg1"/>
              </a:solidFill>
            </a:endParaRPr>
          </a:p>
        </p:txBody>
      </p:sp>
      <p:pic>
        <p:nvPicPr>
          <p:cNvPr id="2054" name="Picture 6" descr="https://lh6.googleusercontent.com/XHh8uRzJ2Sow7DzAUFDaHdAsQvGhYRyiRMpd3c69nTnipSumL_D4xzc6EzeB3eOUl5wWRtJV5rs4niTopX-LiVNOlnHwdOC8oAUx7Qg_c0VXQx_yzNTFKjiaVebb4v3Afu-shCK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2403" y="1057894"/>
            <a:ext cx="2781300" cy="2038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1224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lh5.googleusercontent.com/RJD4WR9vctzW2aMrKS2a2k2IayNzOXe8_YZUdAmdmMKC9WV8Kb16NX4_ZPnMIDiUe40ia6A19R76c_E6SqDKt9GSd4dFzvn6635WNk6YGheFyFmb4vPRzB61CfNxwoB2eHUOOF-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0837" y="0"/>
            <a:ext cx="4983163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lh5.googleusercontent.com/TNRu3DuDZ-YWlFUUiVSpbpp3vuVX-IQXYTNmsBeOvtlKKMdxeGpoUwZxemr6QuLgQlIDJDeYiGFbwqJwLPm1zuvB1dimgQIO4i7JMA3ddfijOMQZlclLEpZ5Eyw_6iZOHCN5NXgy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141331" cy="2755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lh6.googleusercontent.com/4z4ZtfxCMqvAOeUWaox8aINCshrh1oVFSLXx-jzoAE5Et3a6eL4U6a0KIWwc6MO21RKSCA0aPjIVq-koDooUPPl0pnnUg76p_j-w0of61WHwfQRatBjUPEPGG9-MV_xQGxFDMRwm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755075"/>
            <a:ext cx="4160836" cy="2388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 txBox="1">
            <a:spLocks noGrp="1"/>
          </p:cNvSpPr>
          <p:nvPr>
            <p:ph type="ctrTitle" idx="4294967295"/>
          </p:nvPr>
        </p:nvSpPr>
        <p:spPr>
          <a:xfrm>
            <a:off x="685800" y="2093550"/>
            <a:ext cx="4924200" cy="719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>
                <a:solidFill>
                  <a:srgbClr val="FF9900"/>
                </a:solidFill>
              </a:rPr>
              <a:t>THANKS!</a:t>
            </a:r>
          </a:p>
        </p:txBody>
      </p:sp>
      <p:sp>
        <p:nvSpPr>
          <p:cNvPr id="338" name="Shape 338"/>
          <p:cNvSpPr txBox="1">
            <a:spLocks noGrp="1"/>
          </p:cNvSpPr>
          <p:nvPr>
            <p:ph type="subTitle" idx="4294967295"/>
          </p:nvPr>
        </p:nvSpPr>
        <p:spPr>
          <a:xfrm>
            <a:off x="685800" y="2608684"/>
            <a:ext cx="4924200" cy="1953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600" b="1" dirty="0" err="1">
                <a:solidFill>
                  <a:srgbClr val="679E2A"/>
                </a:solidFill>
              </a:rPr>
              <a:t>ArtInTech</a:t>
            </a:r>
            <a:endParaRPr lang="en" sz="3600" b="1" dirty="0">
              <a:solidFill>
                <a:srgbClr val="679E2A"/>
              </a:solidFill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endParaRPr lang="en" dirty="0">
              <a:solidFill>
                <a:srgbClr val="679E2A"/>
              </a:solidFill>
            </a:endParaRPr>
          </a:p>
          <a:p>
            <a:pPr marL="571500" lvl="0" rtl="0">
              <a:spcBef>
                <a:spcPts val="0"/>
              </a:spcBef>
              <a:buClr>
                <a:srgbClr val="5F9127"/>
              </a:buClr>
              <a:buFont typeface="Wingdings" panose="05000000000000000000" pitchFamily="2" charset="2"/>
              <a:buChar char="Ø"/>
            </a:pPr>
            <a:r>
              <a:rPr lang="en" dirty="0">
                <a:solidFill>
                  <a:srgbClr val="679E2A"/>
                </a:solidFill>
              </a:rPr>
              <a:t>@</a:t>
            </a:r>
            <a:r>
              <a:rPr lang="en-US" dirty="0" err="1">
                <a:solidFill>
                  <a:srgbClr val="679E2A"/>
                </a:solidFill>
              </a:rPr>
              <a:t>techplacegr</a:t>
            </a:r>
            <a:endParaRPr lang="en" dirty="0">
              <a:solidFill>
                <a:srgbClr val="679E2A"/>
              </a:solidFill>
            </a:endParaRPr>
          </a:p>
          <a:p>
            <a:pPr marL="571500" lvl="0" rtl="0">
              <a:spcBef>
                <a:spcPts val="0"/>
              </a:spcBef>
              <a:buClr>
                <a:srgbClr val="5F9127"/>
              </a:buClr>
              <a:buFont typeface="Wingdings" panose="05000000000000000000" pitchFamily="2" charset="2"/>
              <a:buChar char="Ø"/>
            </a:pPr>
            <a:r>
              <a:rPr lang="en" dirty="0">
                <a:solidFill>
                  <a:srgbClr val="679E2A"/>
                </a:solidFill>
              </a:rPr>
              <a:t>@artinsoft</a:t>
            </a:r>
          </a:p>
        </p:txBody>
      </p:sp>
    </p:spTree>
    <p:extLst>
      <p:ext uri="{BB962C8B-B14F-4D97-AF65-F5344CB8AC3E}">
        <p14:creationId xmlns:p14="http://schemas.microsoft.com/office/powerpoint/2010/main" val="2937761318"/>
      </p:ext>
    </p:extLst>
  </p:cSld>
  <p:clrMapOvr>
    <a:masterClrMapping/>
  </p:clrMapOvr>
</p:sld>
</file>

<file path=ppt/theme/theme1.xml><?xml version="1.0" encoding="utf-8"?>
<a:theme xmlns:a="http://schemas.openxmlformats.org/drawingml/2006/main" name="Wolsey template">
  <a:themeElements>
    <a:clrScheme name="Κόκκινο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289</TotalTime>
  <Words>163</Words>
  <Application>Microsoft Office PowerPoint</Application>
  <PresentationFormat>Προβολή στην οθόνη (16:9)</PresentationFormat>
  <Paragraphs>38</Paragraphs>
  <Slides>5</Slides>
  <Notes>5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4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5</vt:i4>
      </vt:variant>
    </vt:vector>
  </HeadingPairs>
  <TitlesOfParts>
    <vt:vector size="10" baseType="lpstr">
      <vt:lpstr>Arial</vt:lpstr>
      <vt:lpstr>Wingdings</vt:lpstr>
      <vt:lpstr>Oswald</vt:lpstr>
      <vt:lpstr>Roboto Condensed</vt:lpstr>
      <vt:lpstr>Wolsey template</vt:lpstr>
      <vt:lpstr>ArtInTech</vt:lpstr>
      <vt:lpstr>Τι δημιουργήσαμε?</vt:lpstr>
      <vt:lpstr>Παρουσίαση του PowerPoint</vt:lpstr>
      <vt:lpstr>Παρουσίαση του PowerPoint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</dc:title>
  <dc:creator>Toshiba</dc:creator>
  <cp:lastModifiedBy>Toshiba</cp:lastModifiedBy>
  <cp:revision>39</cp:revision>
  <dcterms:modified xsi:type="dcterms:W3CDTF">2017-05-14T12:41:10Z</dcterms:modified>
</cp:coreProperties>
</file>