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A8F9C-B6D7-41D7-BC35-BA914744BCA6}" type="datetimeFigureOut">
              <a:rPr lang="el-GR"/>
              <a:t>12/5/2017</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7BE83-464C-4976-A87B-98FC90F62D5F}" type="slidenum">
              <a:rPr lang="el-GR"/>
              <a:t>‹#›</a:t>
            </a:fld>
            <a:endParaRPr lang="el-GR"/>
          </a:p>
        </p:txBody>
      </p:sp>
    </p:spTree>
    <p:extLst>
      <p:ext uri="{BB962C8B-B14F-4D97-AF65-F5344CB8AC3E}">
        <p14:creationId xmlns:p14="http://schemas.microsoft.com/office/powerpoint/2010/main" val="388319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2</a:t>
            </a:fld>
            <a:endParaRPr lang="el-GR"/>
          </a:p>
        </p:txBody>
      </p:sp>
    </p:spTree>
    <p:extLst>
      <p:ext uri="{BB962C8B-B14F-4D97-AF65-F5344CB8AC3E}">
        <p14:creationId xmlns:p14="http://schemas.microsoft.com/office/powerpoint/2010/main" val="408989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3</a:t>
            </a:fld>
            <a:endParaRPr lang="el-GR"/>
          </a:p>
        </p:txBody>
      </p:sp>
    </p:spTree>
    <p:extLst>
      <p:ext uri="{BB962C8B-B14F-4D97-AF65-F5344CB8AC3E}">
        <p14:creationId xmlns:p14="http://schemas.microsoft.com/office/powerpoint/2010/main" val="1801448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4</a:t>
            </a:fld>
            <a:endParaRPr lang="el-GR"/>
          </a:p>
        </p:txBody>
      </p:sp>
    </p:spTree>
    <p:extLst>
      <p:ext uri="{BB962C8B-B14F-4D97-AF65-F5344CB8AC3E}">
        <p14:creationId xmlns:p14="http://schemas.microsoft.com/office/powerpoint/2010/main" val="11145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5</a:t>
            </a:fld>
            <a:endParaRPr lang="el-GR"/>
          </a:p>
        </p:txBody>
      </p:sp>
    </p:spTree>
    <p:extLst>
      <p:ext uri="{BB962C8B-B14F-4D97-AF65-F5344CB8AC3E}">
        <p14:creationId xmlns:p14="http://schemas.microsoft.com/office/powerpoint/2010/main" val="152168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6</a:t>
            </a:fld>
            <a:endParaRPr lang="el-GR"/>
          </a:p>
        </p:txBody>
      </p:sp>
    </p:spTree>
    <p:extLst>
      <p:ext uri="{BB962C8B-B14F-4D97-AF65-F5344CB8AC3E}">
        <p14:creationId xmlns:p14="http://schemas.microsoft.com/office/powerpoint/2010/main" val="334707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7</a:t>
            </a:fld>
            <a:endParaRPr lang="el-GR"/>
          </a:p>
        </p:txBody>
      </p:sp>
    </p:spTree>
    <p:extLst>
      <p:ext uri="{BB962C8B-B14F-4D97-AF65-F5344CB8AC3E}">
        <p14:creationId xmlns:p14="http://schemas.microsoft.com/office/powerpoint/2010/main" val="312019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8</a:t>
            </a:fld>
            <a:endParaRPr lang="el-GR"/>
          </a:p>
        </p:txBody>
      </p:sp>
    </p:spTree>
    <p:extLst>
      <p:ext uri="{BB962C8B-B14F-4D97-AF65-F5344CB8AC3E}">
        <p14:creationId xmlns:p14="http://schemas.microsoft.com/office/powerpoint/2010/main" val="195285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9</a:t>
            </a:fld>
            <a:endParaRPr lang="el-GR"/>
          </a:p>
        </p:txBody>
      </p:sp>
    </p:spTree>
    <p:extLst>
      <p:ext uri="{BB962C8B-B14F-4D97-AF65-F5344CB8AC3E}">
        <p14:creationId xmlns:p14="http://schemas.microsoft.com/office/powerpoint/2010/main" val="234381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6EF7BE83-464C-4976-A87B-98FC90F62D5F}" type="slidenum">
              <a:rPr lang="el-GR"/>
              <a:t>10</a:t>
            </a:fld>
            <a:endParaRPr lang="el-GR"/>
          </a:p>
        </p:txBody>
      </p:sp>
    </p:spTree>
    <p:extLst>
      <p:ext uri="{BB962C8B-B14F-4D97-AF65-F5344CB8AC3E}">
        <p14:creationId xmlns:p14="http://schemas.microsoft.com/office/powerpoint/2010/main" val="3761369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extLst>
              <p:ext uri="{D42A27DB-BD31-4B8C-83A1-F6EECF244321}">
                <p14:modId xmlns:p14="http://schemas.microsoft.com/office/powerpoint/2010/main" val="516465783"/>
              </p:ext>
            </p:extLst>
          </p:nvPr>
        </p:nvSpPr>
        <p:spPr>
          <a:xfrm rot="19380000">
            <a:off x="2400300" y="1771650"/>
            <a:ext cx="7197726" cy="2421464"/>
          </a:xfrm>
        </p:spPr>
        <p:txBody>
          <a:bodyPr vert="horz" lIns="91440" tIns="45720" rIns="91440" bIns="45720" rtlCol="0" anchor="b">
            <a:noAutofit/>
          </a:bodyPr>
          <a:lstStyle/>
          <a:p>
            <a:r>
              <a:rPr lang="en-US" dirty="0"/>
              <a:t>Vento </a:t>
            </a:r>
            <a:r>
              <a:rPr lang="en-US" dirty="0" err="1">
                <a:solidFill>
                  <a:srgbClr val="FFFFFF"/>
                </a:solidFill>
                <a:latin typeface="Calibri Light"/>
              </a:rPr>
              <a:t>volynteers</a:t>
            </a:r>
          </a:p>
        </p:txBody>
      </p:sp>
      <p:sp>
        <p:nvSpPr>
          <p:cNvPr id="3" name="Subtitle 2"/>
          <p:cNvSpPr>
            <a:spLocks noGrp="1"/>
          </p:cNvSpPr>
          <p:nvPr>
            <p:ph type="subTitle" idx="1"/>
          </p:nvPr>
        </p:nvSpPr>
        <p:spPr>
          <a:xfrm>
            <a:off x="5505450" y="7591425"/>
            <a:ext cx="7197726" cy="1405467"/>
          </a:xfrm>
        </p:spPr>
        <p:txBody>
          <a:bodyPr/>
          <a:lstStyle/>
          <a:p>
            <a:endParaRPr lang="en-US"/>
          </a:p>
        </p:txBody>
      </p:sp>
    </p:spTree>
    <p:extLst>
      <p:ext uri="{BB962C8B-B14F-4D97-AF65-F5344CB8AC3E}">
        <p14:creationId xmlns:p14="http://schemas.microsoft.com/office/powerpoint/2010/main" val="252659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nvPr>
        </p:nvSpPr>
        <p:spPr/>
        <p:txBody>
          <a:bodyPr/>
          <a:lstStyle/>
          <a:p>
            <a:endParaRPr lang="el-GR"/>
          </a:p>
        </p:txBody>
      </p:sp>
    </p:spTree>
    <p:extLst>
      <p:ext uri="{BB962C8B-B14F-4D97-AF65-F5344CB8AC3E}">
        <p14:creationId xmlns:p14="http://schemas.microsoft.com/office/powerpoint/2010/main" val="44214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extLst>
              <p:ext uri="{D42A27DB-BD31-4B8C-83A1-F6EECF244321}">
                <p14:modId xmlns:p14="http://schemas.microsoft.com/office/powerpoint/2010/main" val="2945263505"/>
              </p:ext>
            </p:extLst>
          </p:nvPr>
        </p:nvSpPr>
        <p:spPr/>
        <p:txBody>
          <a:bodyPr>
            <a:normAutofit/>
          </a:bodyPr>
          <a:lstStyle/>
          <a:p>
            <a:endParaRPr lang="el-GR" dirty="0">
              <a:solidFill>
                <a:srgbClr val="000000"/>
              </a:solidFill>
            </a:endParaRPr>
          </a:p>
        </p:txBody>
      </p:sp>
      <p:sp>
        <p:nvSpPr>
          <p:cNvPr id="3" name="Θέση περιεχομένου 2"/>
          <p:cNvSpPr>
            <a:spLocks noGrp="1"/>
          </p:cNvSpPr>
          <p:nvPr>
            <p:ph idx="1"/>
            <p:extLst>
              <p:ext uri="{D42A27DB-BD31-4B8C-83A1-F6EECF244321}">
                <p14:modId xmlns:p14="http://schemas.microsoft.com/office/powerpoint/2010/main" val="1094073816"/>
              </p:ext>
            </p:extLst>
          </p:nvPr>
        </p:nvSpPr>
        <p:spPr>
          <a:xfrm>
            <a:off x="685801" y="2390775"/>
            <a:ext cx="10131425" cy="3649133"/>
          </a:xfrm>
        </p:spPr>
        <p:txBody>
          <a:bodyPr>
            <a:noAutofit/>
          </a:bodyPr>
          <a:lstStyle/>
          <a:p>
            <a:r>
              <a:rPr lang="el-GR" sz="4800" dirty="0"/>
              <a:t>είναι ένας μη κερδοσκοπικός οργανισμός που δημιουργήθηκε με σκοπό την ανάδειξη και την προώθηση της έννοιας του εθελοντισμού στην ελληνική κοινωνία.</a:t>
            </a:r>
          </a:p>
        </p:txBody>
      </p:sp>
    </p:spTree>
    <p:extLst>
      <p:ext uri="{BB962C8B-B14F-4D97-AF65-F5344CB8AC3E}">
        <p14:creationId xmlns:p14="http://schemas.microsoft.com/office/powerpoint/2010/main" val="120745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extLst>
              <p:ext uri="{D42A27DB-BD31-4B8C-83A1-F6EECF244321}">
                <p14:modId xmlns:p14="http://schemas.microsoft.com/office/powerpoint/2010/main" val="4179662149"/>
              </p:ext>
            </p:extLst>
          </p:nvPr>
        </p:nvSpPr>
        <p:spPr/>
        <p:txBody>
          <a:bodyPr>
            <a:normAutofit/>
          </a:bodyPr>
          <a:lstStyle/>
          <a:p>
            <a:r>
              <a:rPr lang="el-GR" sz="4800" dirty="0"/>
              <a:t>▪ Να ενισχύσει την κουλτούρα του εθελοντισμού µέσω της πραγματοποίησης κοινωνικών δράσεων και άλλων πρωτοβουλιών.</a:t>
            </a:r>
          </a:p>
        </p:txBody>
      </p:sp>
    </p:spTree>
    <p:extLst>
      <p:ext uri="{BB962C8B-B14F-4D97-AF65-F5344CB8AC3E}">
        <p14:creationId xmlns:p14="http://schemas.microsoft.com/office/powerpoint/2010/main" val="146054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extLst>
              <p:ext uri="{D42A27DB-BD31-4B8C-83A1-F6EECF244321}">
                <p14:modId xmlns:p14="http://schemas.microsoft.com/office/powerpoint/2010/main" val="4193099600"/>
              </p:ext>
            </p:extLst>
          </p:nvPr>
        </p:nvSpPr>
        <p:spPr/>
        <p:txBody>
          <a:bodyPr>
            <a:normAutofit/>
          </a:bodyPr>
          <a:lstStyle/>
          <a:p>
            <a:pPr marL="0" indent="0">
              <a:buNone/>
            </a:pPr>
            <a:r>
              <a:rPr lang="el-GR" sz="4800" dirty="0"/>
              <a:t>▪ Να ενισχύσει την κουλτούρα του εθελοντισμού µέσω της πραγματοποίησης κοινωνικών δράσεων και άλλων πρωτοβουλιών.</a:t>
            </a:r>
            <a:endParaRPr lang="el-GR" sz="4800" dirty="0">
              <a:solidFill>
                <a:srgbClr val="FFFFFF"/>
              </a:solidFill>
              <a:latin typeface="Calibri"/>
            </a:endParaRPr>
          </a:p>
        </p:txBody>
      </p:sp>
    </p:spTree>
    <p:extLst>
      <p:ext uri="{BB962C8B-B14F-4D97-AF65-F5344CB8AC3E}">
        <p14:creationId xmlns:p14="http://schemas.microsoft.com/office/powerpoint/2010/main" val="415944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extLst>
              <p:ext uri="{D42A27DB-BD31-4B8C-83A1-F6EECF244321}">
                <p14:modId xmlns:p14="http://schemas.microsoft.com/office/powerpoint/2010/main" val="3790988081"/>
              </p:ext>
            </p:extLst>
          </p:nvPr>
        </p:nvSpPr>
        <p:spPr/>
        <p:txBody>
          <a:bodyPr>
            <a:normAutofit fontScale="55000" lnSpcReduction="20000"/>
          </a:bodyPr>
          <a:lstStyle/>
          <a:p>
            <a:r>
              <a:rPr lang="el-GR" sz="4800" b="1" dirty="0">
                <a:latin typeface="Arial"/>
                <a:ea typeface="Arial"/>
                <a:cs typeface="Arial"/>
              </a:rPr>
              <a:t> Γεμίζει τη ζωή του ατόμου με χαρά και νόημα</a:t>
            </a:r>
            <a:r>
              <a:rPr lang="el-GR" sz="4800" b="0" i="0" dirty="0">
                <a:solidFill>
                  <a:srgbClr val="000000"/>
                </a:solidFill>
                <a:latin typeface="Ubuntu"/>
                <a:ea typeface="Ubuntu"/>
                <a:cs typeface="Ubuntu"/>
              </a:rPr>
              <a:t>. Ο εθελοντισμός σου δίνει τη δυνατότητα να ανακαλύψεις με εύκολο και διασκεδαστικό τρόπο καινούρια ενδιαφέροντα. Η προσφορά εθελοντικής εργασίας σε έναν οργανισμό της επιλογής σου σε χαλαρώνει, σε ηρεμεί και σε γεμίζει ενέργεια για τις δραστηριότητες της καθημερινότητάς σου. Επιπρόσθετα, σε κινητοποιεί και σου δίνει τη δύναμη να κυνηγήσεις τα προσωπικά και επαγγελματικά σου όνειρα. Σύμφωνα με αποτελέσματα πρόσφατων ερευνών, ο εθελοντισμός μπορεί να αυξήσει τα επίπεδα ευτυχίας μας τόσο </a:t>
            </a:r>
            <a:endParaRPr lang="el-GR">
              <a:solidFill>
                <a:srgbClr val="000000"/>
              </a:solidFill>
              <a:latin typeface="Ubuntu"/>
            </a:endParaRPr>
          </a:p>
        </p:txBody>
      </p:sp>
    </p:spTree>
    <p:extLst>
      <p:ext uri="{BB962C8B-B14F-4D97-AF65-F5344CB8AC3E}">
        <p14:creationId xmlns:p14="http://schemas.microsoft.com/office/powerpoint/2010/main" val="177289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extLst>
              <p:ext uri="{D42A27DB-BD31-4B8C-83A1-F6EECF244321}">
                <p14:modId xmlns:p14="http://schemas.microsoft.com/office/powerpoint/2010/main" val="1475555447"/>
              </p:ext>
            </p:extLst>
          </p:nvPr>
        </p:nvSpPr>
        <p:spPr/>
        <p:txBody>
          <a:bodyPr>
            <a:normAutofit fontScale="62500" lnSpcReduction="20000"/>
          </a:bodyPr>
          <a:lstStyle/>
          <a:p>
            <a:r>
              <a:rPr lang="el-GR" sz="4800" dirty="0"/>
              <a:t>Ο Εθελοντισμός είναι δείκτης πολιτισμού και το μέσο βελτίωσης της ποιότητας ζωής μιας κοινωνίας. Εθελοντισμός και Πολιτισμός είναι έννοιες αλληλένδετες και συμπληρωματικές, όπου αξίες της ανθρώπινης ύπαρξη όπως η τέχνη, η παιδεία και ο αθλητισμός προωθούνται κυρίως από οργανωμένες ομαδικές ή ατομικές εθελοντικές προσπάθειες και εκφράζουν την δημιουργική πλευρά του ανθρώπου. Ο Εθελοντισμός παράγει Πολιτισμό. </a:t>
            </a:r>
            <a:endParaRPr lang="el-GR"/>
          </a:p>
        </p:txBody>
      </p:sp>
    </p:spTree>
    <p:extLst>
      <p:ext uri="{BB962C8B-B14F-4D97-AF65-F5344CB8AC3E}">
        <p14:creationId xmlns:p14="http://schemas.microsoft.com/office/powerpoint/2010/main" val="202727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extLst>
              <p:ext uri="{D42A27DB-BD31-4B8C-83A1-F6EECF244321}">
                <p14:modId xmlns:p14="http://schemas.microsoft.com/office/powerpoint/2010/main" val="3211637652"/>
              </p:ext>
            </p:extLst>
          </p:nvPr>
        </p:nvSpPr>
        <p:spPr>
          <a:xfrm>
            <a:off x="704850" y="1085850"/>
            <a:ext cx="10013279" cy="4042648"/>
          </a:xfrm>
        </p:spPr>
        <p:txBody>
          <a:bodyPr>
            <a:normAutofit/>
          </a:bodyPr>
          <a:lstStyle/>
          <a:p>
            <a:r>
              <a:rPr lang="el-GR" sz="2800" b="1" dirty="0" err="1">
                <a:solidFill>
                  <a:srgbClr val="FFFFFF"/>
                </a:solidFill>
                <a:latin typeface="Helvetica"/>
                <a:ea typeface="Helvetica"/>
                <a:cs typeface="Helvetica"/>
              </a:rPr>
              <a:t>Διασκεδαση</a:t>
            </a:r>
            <a:r>
              <a:rPr lang="el-GR" sz="2800" b="0" i="0" dirty="0">
                <a:solidFill>
                  <a:srgbClr val="FFFFFF"/>
                </a:solidFill>
                <a:latin typeface="Helvetica"/>
                <a:ea typeface="Helvetica"/>
                <a:cs typeface="Helvetica"/>
              </a:rPr>
              <a:t> </a:t>
            </a:r>
            <a:br>
              <a:rPr dirty="0"/>
            </a:br>
            <a:r>
              <a:rPr lang="el-GR" sz="2800" b="0" i="0" dirty="0">
                <a:solidFill>
                  <a:srgbClr val="FFFFFF"/>
                </a:solidFill>
                <a:latin typeface="Helvetica"/>
                <a:ea typeface="Helvetica"/>
                <a:cs typeface="Helvetica"/>
              </a:rPr>
              <a:t>Θεωρητικά κανείς θα δεχόταν να γίνει εθελοντής, </a:t>
            </a:r>
            <a:r>
              <a:rPr lang="el-GR" sz="2800" b="0" i="0" dirty="0" err="1">
                <a:solidFill>
                  <a:srgbClr val="FFFFFF"/>
                </a:solidFill>
                <a:latin typeface="Helvetica"/>
                <a:ea typeface="Helvetica"/>
                <a:cs typeface="Helvetica"/>
              </a:rPr>
              <a:t>παρ</a:t>
            </a:r>
            <a:r>
              <a:rPr lang="el-GR" sz="2800" b="0" i="0" dirty="0">
                <a:solidFill>
                  <a:srgbClr val="FFFFFF"/>
                </a:solidFill>
                <a:latin typeface="Helvetica"/>
                <a:ea typeface="Helvetica"/>
                <a:cs typeface="Helvetica"/>
              </a:rPr>
              <a:t> 'όλα τα οφέλη, εάν ο εθελοντισμός περιοριζόταν μόνο σε στυγνή προσφορά εργασίας χωρίς καμία διασκέδαση. Εθελοντική εργασία μπορεί να είναι σκληρή, επίπονη, και απογοητευτική, αλλά είναι επίσης συνήθως πολύ διασκεδαστική και άκρως ικανοποιητική</a:t>
            </a:r>
            <a:r>
              <a:rPr lang="el-GR" sz="1600" b="0" i="0" dirty="0">
                <a:solidFill>
                  <a:srgbClr val="FFFFFF"/>
                </a:solidFill>
                <a:latin typeface="Helvetica"/>
                <a:ea typeface="Helvetica"/>
                <a:cs typeface="Helvetica"/>
              </a:rPr>
              <a:t>.</a:t>
            </a:r>
            <a:endParaRPr lang="el-GR" sz="1600" dirty="0">
              <a:solidFill>
                <a:srgbClr val="FFFFFF"/>
              </a:solidFill>
            </a:endParaRPr>
          </a:p>
        </p:txBody>
      </p:sp>
      <p:sp>
        <p:nvSpPr>
          <p:cNvPr id="3" name="Υπότιτλος 2"/>
          <p:cNvSpPr>
            <a:spLocks noGrp="1"/>
          </p:cNvSpPr>
          <p:nvPr>
            <p:ph type="subTitle" idx="1"/>
          </p:nvPr>
        </p:nvSpPr>
        <p:spPr>
          <a:xfrm flipV="1">
            <a:off x="5972175" y="7776354"/>
            <a:ext cx="7197725" cy="671338"/>
          </a:xfrm>
        </p:spPr>
        <p:txBody>
          <a:bodyPr/>
          <a:lstStyle/>
          <a:p>
            <a:endParaRPr lang="el-GR"/>
          </a:p>
        </p:txBody>
      </p:sp>
    </p:spTree>
    <p:extLst>
      <p:ext uri="{BB962C8B-B14F-4D97-AF65-F5344CB8AC3E}">
        <p14:creationId xmlns:p14="http://schemas.microsoft.com/office/powerpoint/2010/main" val="88600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idx="1"/>
            <p:extLst>
              <p:ext uri="{D42A27DB-BD31-4B8C-83A1-F6EECF244321}">
                <p14:modId xmlns:p14="http://schemas.microsoft.com/office/powerpoint/2010/main" val="2723151063"/>
              </p:ext>
            </p:extLst>
          </p:nvPr>
        </p:nvSpPr>
        <p:spPr/>
        <p:txBody>
          <a:bodyPr vert="horz" lIns="91440" tIns="45720" rIns="91440" bIns="45720" rtlCol="0" anchor="ctr">
            <a:noAutofit/>
          </a:bodyPr>
          <a:lstStyle/>
          <a:p>
            <a:pPr algn="just">
              <a:buChar char="•"/>
            </a:pPr>
            <a:r>
              <a:rPr lang="el-GR" sz="2400" b="0" i="0" dirty="0">
                <a:solidFill>
                  <a:srgbClr val="FFFFFF"/>
                </a:solidFill>
                <a:latin typeface="Helvetica"/>
                <a:ea typeface="Helvetica"/>
                <a:cs typeface="Helvetica"/>
              </a:rPr>
              <a:t>Η αρχή του αλτρουισμού και της ευεργεσίας βασίζεται στην ηθική επιταγή της συμπόνιας και της φροντίδας προς τους άλλους ανθρώπους.</a:t>
            </a:r>
          </a:p>
          <a:p>
            <a:pPr algn="just">
              <a:buChar char="•"/>
            </a:pPr>
            <a:r>
              <a:rPr lang="el-GR" sz="2400" b="0" i="0" dirty="0">
                <a:solidFill>
                  <a:srgbClr val="FFFFFF"/>
                </a:solidFill>
                <a:latin typeface="Helvetica"/>
                <a:ea typeface="Helvetica"/>
                <a:cs typeface="Helvetica"/>
              </a:rPr>
              <a:t>Η ιδέα της αλληλεγγύης εκφράζει την αίσθηση της ταύτισης με μια ομάδα ή της κοινωνίας των πολιτών και την ευθύνη να συμβάλλουν στην ευημερία της ομάδα και τα άλλα μέλη της.</a:t>
            </a:r>
          </a:p>
          <a:p>
            <a:pPr algn="just">
              <a:buChar char="•"/>
            </a:pPr>
            <a:r>
              <a:rPr lang="el-GR" sz="2400" b="0" i="0" dirty="0">
                <a:solidFill>
                  <a:srgbClr val="FFFFFF"/>
                </a:solidFill>
                <a:latin typeface="Helvetica"/>
                <a:ea typeface="Helvetica"/>
                <a:cs typeface="Helvetica"/>
              </a:rPr>
              <a:t>Η αμοιβαιότητα είναι η κατανόηση ότι η βοήθεια προς τους άλλους μπορεί να οδηγήσει στη δημιουργία μίας αλυσιδωτής προσφοράς βοήθειας , και</a:t>
            </a:r>
          </a:p>
          <a:p>
            <a:pPr algn="just">
              <a:buChar char="•"/>
            </a:pPr>
            <a:r>
              <a:rPr lang="el-GR" sz="2400" dirty="0">
                <a:solidFill>
                  <a:srgbClr val="FFFFFF"/>
                </a:solidFill>
                <a:latin typeface="Helvetica"/>
                <a:ea typeface="Helvetica"/>
                <a:cs typeface="Helvetica"/>
              </a:rPr>
              <a:t>αλληλεγγύη</a:t>
            </a:r>
            <a:r>
              <a:rPr lang="el-GR" sz="2400" b="0" i="0" dirty="0">
                <a:solidFill>
                  <a:srgbClr val="FFFFFF"/>
                </a:solidFill>
                <a:latin typeface="Helvetica"/>
                <a:ea typeface="Helvetica"/>
                <a:cs typeface="Helvetica"/>
              </a:rPr>
              <a:t>, ενισχύει την ενεργό συμμετοχή και τη συνύπαρξη, προσδίδοντας νέο περιεχόμενο στη ζωή</a:t>
            </a:r>
          </a:p>
          <a:p>
            <a:endParaRPr lang="el-GR"/>
          </a:p>
        </p:txBody>
      </p:sp>
    </p:spTree>
    <p:extLst>
      <p:ext uri="{BB962C8B-B14F-4D97-AF65-F5344CB8AC3E}">
        <p14:creationId xmlns:p14="http://schemas.microsoft.com/office/powerpoint/2010/main" val="372341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extLst>
              <p:ext uri="{D42A27DB-BD31-4B8C-83A1-F6EECF244321}">
                <p14:modId xmlns:p14="http://schemas.microsoft.com/office/powerpoint/2010/main" val="2682018634"/>
              </p:ext>
            </p:extLst>
          </p:nvPr>
        </p:nvSpPr>
        <p:spPr/>
        <p:txBody>
          <a:bodyPr vert="horz" lIns="91440" tIns="45720" rIns="91440" bIns="45720" rtlCol="0" anchor="b">
            <a:noAutofit/>
          </a:bodyPr>
          <a:lstStyle/>
          <a:p>
            <a:pPr indent="-285750" algn="just">
              <a:buChar char="○"/>
            </a:pPr>
            <a:r>
              <a:rPr lang="el-GR" sz="2400" dirty="0">
                <a:solidFill>
                  <a:srgbClr val="FFFFFF"/>
                </a:solidFill>
                <a:latin typeface="Helvetica"/>
                <a:cs typeface="Helvetica"/>
              </a:rPr>
              <a:t>ή επαγγελματικής κατεύθυνσης</a:t>
            </a:r>
            <a:endParaRPr lang="el-GR" sz="2400" dirty="0">
              <a:solidFill>
                <a:srgbClr val="FFFFFF"/>
              </a:solidFill>
            </a:endParaRPr>
          </a:p>
          <a:p>
            <a:pPr indent="-285750" algn="just">
              <a:buChar char="○"/>
            </a:pPr>
            <a:r>
              <a:rPr lang="el-GR" sz="2400" dirty="0">
                <a:solidFill>
                  <a:srgbClr val="FFFFFF"/>
                </a:solidFill>
                <a:latin typeface="Helvetica"/>
                <a:cs typeface="Helvetica"/>
              </a:rPr>
              <a:t>Κοινωνικοποίηση και κοινωνική δικτύωση</a:t>
            </a:r>
            <a:endParaRPr sz="2400" dirty="0">
              <a:solidFill>
                <a:srgbClr val="FFFFFF"/>
              </a:solidFill>
            </a:endParaRPr>
          </a:p>
          <a:p>
            <a:pPr indent="-285750" algn="just">
              <a:buChar char="○"/>
            </a:pPr>
            <a:r>
              <a:rPr lang="el-GR" sz="2400" dirty="0">
                <a:solidFill>
                  <a:srgbClr val="FFFFFF"/>
                </a:solidFill>
                <a:latin typeface="Helvetica"/>
                <a:cs typeface="Helvetica"/>
              </a:rPr>
              <a:t>Συμμετοχή στα κοινά, δυναμική ομάδας, ενεργός πολίτης, καλύτερη ποιότητα δημοκρατίας  </a:t>
            </a:r>
            <a:endParaRPr sz="2400" dirty="0">
              <a:solidFill>
                <a:srgbClr val="FFFFFF"/>
              </a:solidFill>
            </a:endParaRPr>
          </a:p>
          <a:p>
            <a:pPr indent="-285750" algn="just">
              <a:buChar char="○"/>
            </a:pPr>
            <a:r>
              <a:rPr lang="el-GR" sz="2400" dirty="0">
                <a:solidFill>
                  <a:srgbClr val="FFFFFF"/>
                </a:solidFill>
                <a:latin typeface="Helvetica"/>
                <a:cs typeface="Helvetica"/>
              </a:rPr>
              <a:t>Χαρά της προσπάθειας και του αποτελέσματος, η ωφέλεια επιστρέφει!</a:t>
            </a:r>
            <a:endParaRPr sz="2400" dirty="0">
              <a:solidFill>
                <a:srgbClr val="FFFFFF"/>
              </a:solidFill>
            </a:endParaRPr>
          </a:p>
          <a:p>
            <a:endParaRPr lang="el-GR" dirty="0"/>
          </a:p>
        </p:txBody>
      </p:sp>
      <p:sp>
        <p:nvSpPr>
          <p:cNvPr id="3" name="Υπότιτλος 2"/>
          <p:cNvSpPr>
            <a:spLocks noGrp="1"/>
          </p:cNvSpPr>
          <p:nvPr>
            <p:ph type="subTitle" idx="1"/>
          </p:nvPr>
        </p:nvSpPr>
        <p:spPr/>
        <p:txBody>
          <a:bodyPr/>
          <a:lstStyle/>
          <a:p>
            <a:endParaRPr lang="el-GR"/>
          </a:p>
        </p:txBody>
      </p:sp>
    </p:spTree>
    <p:extLst>
      <p:ext uri="{BB962C8B-B14F-4D97-AF65-F5344CB8AC3E}">
        <p14:creationId xmlns:p14="http://schemas.microsoft.com/office/powerpoint/2010/main" val="3271384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Ευρεία οθόνη</PresentationFormat>
  <Paragraphs>0</Paragraphs>
  <Slides>10</Slides>
  <Notes>9</Notes>
  <HiddenSlides>0</HiddenSlides>
  <MMClips>0</MMClips>
  <ScaleCrop>false</ScaleCrop>
  <HeadingPairs>
    <vt:vector size="4" baseType="variant">
      <vt:variant>
        <vt:lpstr>Θέμα</vt:lpstr>
      </vt:variant>
      <vt:variant>
        <vt:i4>1</vt:i4>
      </vt:variant>
      <vt:variant>
        <vt:lpstr>Τίτλοι διαφανειών</vt:lpstr>
      </vt:variant>
      <vt:variant>
        <vt:i4>10</vt:i4>
      </vt:variant>
    </vt:vector>
  </HeadingPairs>
  <TitlesOfParts>
    <vt:vector size="11" baseType="lpstr">
      <vt:lpstr>Celestial</vt:lpstr>
      <vt:lpstr>Vento volynteers</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Διασκεδαση  Θεωρητικά κανείς θα δεχόταν να γίνει εθελοντής, παρ 'όλα τα οφέλη, εάν ο εθελοντισμός περιοριζόταν μόνο σε στυγνή προσφορά εργασίας χωρίς καμία διασκέδαση. Εθελοντική εργασία μπορεί να είναι σκληρή, επίπονη, και απογοητευτική, αλλά είναι επίσης συνήθως πολύ διασκεδαστική και άκρως ικανοποιητική.</vt:lpstr>
      <vt:lpstr>Παρουσίαση του PowerPoint</vt:lpstr>
      <vt:lpstr>ή επαγγελματικής κατεύθυνσης Κοινωνικοποίηση και κοινωνική δικτύωση Συμμετοχή στα κοινά, δυναμική ομάδας, ενεργός πολίτης, καλύτερη ποιότητα δημοκρατίας   Χαρά της προσπάθειας και του αποτελέσματος, η ωφέλεια επιστρέφει! </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6</cp:revision>
  <dcterms:created xsi:type="dcterms:W3CDTF">2014-09-12T02:08:24Z</dcterms:created>
  <dcterms:modified xsi:type="dcterms:W3CDTF">2017-05-12T09:37:34Z</dcterms:modified>
</cp:coreProperties>
</file>