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29"/>
  </p:notesMasterIdLst>
  <p:sldIdLst>
    <p:sldId id="262" r:id="rId8"/>
    <p:sldId id="284" r:id="rId9"/>
    <p:sldId id="285" r:id="rId10"/>
    <p:sldId id="270" r:id="rId11"/>
    <p:sldId id="281" r:id="rId12"/>
    <p:sldId id="269" r:id="rId13"/>
    <p:sldId id="271" r:id="rId14"/>
    <p:sldId id="282" r:id="rId15"/>
    <p:sldId id="280" r:id="rId16"/>
    <p:sldId id="287" r:id="rId17"/>
    <p:sldId id="286" r:id="rId18"/>
    <p:sldId id="283" r:id="rId19"/>
    <p:sldId id="273" r:id="rId20"/>
    <p:sldId id="288" r:id="rId21"/>
    <p:sldId id="277" r:id="rId22"/>
    <p:sldId id="278" r:id="rId23"/>
    <p:sldId id="274" r:id="rId24"/>
    <p:sldId id="289" r:id="rId25"/>
    <p:sldId id="275" r:id="rId26"/>
    <p:sldId id="290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D7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E40C-3385-9643-A9C2-B6F593C56AE0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6671-D779-3C4F-A868-2BF6420B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500"/>
              </a:spcAft>
            </a:pPr>
            <a:r>
              <a:rPr lang="en-US" dirty="0"/>
              <a:t>Novel approach for requirements gathering</a:t>
            </a:r>
          </a:p>
          <a:p>
            <a:r>
              <a:rPr lang="en-US" dirty="0"/>
              <a:t>Bottom-up rather than top-down </a:t>
            </a:r>
          </a:p>
          <a:p>
            <a:pPr lvl="1"/>
            <a:r>
              <a:rPr lang="en-US" dirty="0"/>
              <a:t>Broadens the base of participation in phishing cue identification</a:t>
            </a:r>
          </a:p>
          <a:p>
            <a:pPr lvl="1"/>
            <a:r>
              <a:rPr lang="en-US" dirty="0"/>
              <a:t>Gathers unique insights and perspectives most likely missed by experts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BB4-A4C9-D740-BE92-B181978B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02457"/>
            <a:ext cx="9144000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632B-3613-C448-A0CE-35F31B4B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5047"/>
            <a:ext cx="9144000" cy="11753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6D43-26CE-FD45-9FE1-B4404DBA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7BB92-7BAB-C04F-8090-6FDDC8C518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993516"/>
            <a:ext cx="5859463" cy="893763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88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2DC-6D7C-384B-87DD-CA056D978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C029-B732-244A-A5C0-1E29B06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48970A-FF76-7E4C-A3A6-32D10D603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467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2C0-2F0F-214E-8EE2-E5D6386F9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F9EC-EDBB-AD4A-9976-62AD1288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818F-4166-A34F-B1C6-7BA7907F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241B2F-5771-F042-8101-4E6E4A2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792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E24-26F1-5A4F-B65E-79BDCC949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E1F0-4E39-CA4C-9A29-6A6FAB33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CA85E-FB7A-7E49-A1C0-02533182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0EC13-1C61-624E-86FE-679711E2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AF9C-999B-D240-AD38-879591A43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FB93B7-E795-6F49-B146-0E2B22328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2151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92E-B298-BA42-92A3-94CAED558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7D-7F3B-BD42-AAB1-45BBBDB1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D72C-2A6C-414F-8D24-4A8EF2CB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D5BDBD-4321-F84A-A66B-284D997D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033-4994-8E47-ACCE-130B3001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8734-134F-294C-8A79-1D093C3B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20B5-4BC4-B34B-88A0-93AB8CBE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03285B-A734-F941-9822-C9D02A72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21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A92284-6D85-974A-9889-75E7BE88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A9FC2F-1125-9149-967D-E7D2FC1CBF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1621357"/>
            <a:ext cx="10182225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4C09319-B5A5-DB4D-8F9C-CD883431F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2473947"/>
            <a:ext cx="9144000" cy="3183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divider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6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1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BFF7-B66E-AF4F-BB73-F931808C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221"/>
            <a:ext cx="10515600" cy="676173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2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F0FB03-FC51-274D-A4F2-BAA829A47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7EA38-C2CE-DC48-8D16-4BAC6D9874B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6C1D2-49C4-1A4F-BF79-BD8D6FC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20D-1047-EF4A-AF9A-A90791F2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CFC4-8B69-A341-B39E-628E0172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7408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  <p:sldLayoutId id="214748366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D719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699867-562E-CD4B-B841-D4BA6BC59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C1499-9A35-9F48-98EC-702212B7BF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DEE-A39C-1C40-8BB7-06FA3DEC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 Finders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699A-C14A-6C41-B92E-8BB5E4C84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Crowd-powered RE for anti-phishing training tools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4BE8EA-9E9B-7640-AF1A-AC63B40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1957892" cy="365125"/>
          </a:xfrm>
        </p:spPr>
        <p:txBody>
          <a:bodyPr/>
          <a:lstStyle/>
          <a:p>
            <a:r>
              <a:rPr lang="en-US" dirty="0"/>
              <a:t>August 15,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E863-C217-C940-8FFB-F2E0D3029C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Holly Rosser, Maylene Mayor, Adam Stemmler, Vinod Ahuja, Andrea Grover, Matthew Hale</a:t>
            </a:r>
          </a:p>
        </p:txBody>
      </p:sp>
    </p:spTree>
    <p:extLst>
      <p:ext uri="{BB962C8B-B14F-4D97-AF65-F5344CB8AC3E}">
        <p14:creationId xmlns:p14="http://schemas.microsoft.com/office/powerpoint/2010/main" val="22518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1917-647F-429D-6F9D-DA226A847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8E8BE-4AFB-DF02-37EF-BBB38CA42A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6"/>
            <a:ext cx="12192000" cy="60258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Pentagon 8">
            <a:extLst>
              <a:ext uri="{FF2B5EF4-FFF2-40B4-BE49-F238E27FC236}">
                <a16:creationId xmlns:a16="http://schemas.microsoft.com/office/drawing/2014/main" id="{0DFA3FD2-F4BC-42C7-D1F8-83C70FE69C00}"/>
              </a:ext>
            </a:extLst>
          </p:cNvPr>
          <p:cNvSpPr/>
          <p:nvPr/>
        </p:nvSpPr>
        <p:spPr>
          <a:xfrm>
            <a:off x="7594898" y="2765790"/>
            <a:ext cx="1527586" cy="247428"/>
          </a:xfrm>
          <a:prstGeom prst="homePlate">
            <a:avLst/>
          </a:prstGeom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302ECC1-A2E2-1FF9-9656-D50DC3C7B242}"/>
              </a:ext>
            </a:extLst>
          </p:cNvPr>
          <p:cNvSpPr/>
          <p:nvPr/>
        </p:nvSpPr>
        <p:spPr>
          <a:xfrm>
            <a:off x="2280620" y="2097741"/>
            <a:ext cx="1086523" cy="215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C8C66FE-6947-9DDE-98F1-4423171F21C1}"/>
              </a:ext>
            </a:extLst>
          </p:cNvPr>
          <p:cNvSpPr/>
          <p:nvPr/>
        </p:nvSpPr>
        <p:spPr>
          <a:xfrm>
            <a:off x="4830184" y="3182652"/>
            <a:ext cx="1527586" cy="130703"/>
          </a:xfrm>
          <a:prstGeom prst="fram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208E0858-8DF9-5121-531A-86998B415580}"/>
              </a:ext>
            </a:extLst>
          </p:cNvPr>
          <p:cNvSpPr/>
          <p:nvPr/>
        </p:nvSpPr>
        <p:spPr>
          <a:xfrm>
            <a:off x="7594898" y="3844783"/>
            <a:ext cx="1527586" cy="247428"/>
          </a:xfrm>
          <a:prstGeom prst="homePlate">
            <a:avLst/>
          </a:prstGeom>
          <a:solidFill>
            <a:srgbClr val="FFC000"/>
          </a:solidFill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FC5D7-73CD-480F-17DA-273B8693D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192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7" name="Pentagon 6">
            <a:extLst>
              <a:ext uri="{FF2B5EF4-FFF2-40B4-BE49-F238E27FC236}">
                <a16:creationId xmlns:a16="http://schemas.microsoft.com/office/drawing/2014/main" id="{942D2BCF-307A-8203-6F4C-CD97C4FB7D5C}"/>
              </a:ext>
            </a:extLst>
          </p:cNvPr>
          <p:cNvSpPr/>
          <p:nvPr/>
        </p:nvSpPr>
        <p:spPr>
          <a:xfrm>
            <a:off x="7414424" y="5589362"/>
            <a:ext cx="1527586" cy="247428"/>
          </a:xfrm>
          <a:prstGeom prst="homePlate">
            <a:avLst/>
          </a:prstGeom>
          <a:solidFill>
            <a:srgbClr val="011893"/>
          </a:solidFill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1AAB1DD-9115-7B04-E89A-2C3D0C5DBEDF}"/>
              </a:ext>
            </a:extLst>
          </p:cNvPr>
          <p:cNvSpPr/>
          <p:nvPr/>
        </p:nvSpPr>
        <p:spPr>
          <a:xfrm>
            <a:off x="3573379" y="2646947"/>
            <a:ext cx="2165684" cy="192506"/>
          </a:xfrm>
          <a:prstGeom prst="frame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A013D00-5721-F3BD-70C8-B482BA469026}"/>
              </a:ext>
            </a:extLst>
          </p:cNvPr>
          <p:cNvSpPr/>
          <p:nvPr/>
        </p:nvSpPr>
        <p:spPr>
          <a:xfrm>
            <a:off x="5240755" y="1667015"/>
            <a:ext cx="1710489" cy="78205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95000"/>
                    <a:lumOff val="5000"/>
                  </a:schemeClr>
                </a:solidFill>
                <a:latin typeface="Ink Free" panose="03080402000500000000" pitchFamily="66" charset="0"/>
              </a:rPr>
              <a:t>“Phone numbers aren’t usually printed like this in the US”</a:t>
            </a:r>
          </a:p>
        </p:txBody>
      </p:sp>
    </p:spTree>
    <p:extLst>
      <p:ext uri="{BB962C8B-B14F-4D97-AF65-F5344CB8AC3E}">
        <p14:creationId xmlns:p14="http://schemas.microsoft.com/office/powerpoint/2010/main" val="26720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How we analyzed the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453" y="1567559"/>
            <a:ext cx="7591925" cy="303526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Coding Process</a:t>
            </a:r>
          </a:p>
          <a:p>
            <a:r>
              <a:rPr lang="en-US" dirty="0"/>
              <a:t>Initial coding: Deductive content analysis</a:t>
            </a:r>
          </a:p>
          <a:p>
            <a:pPr lvl="1"/>
            <a:r>
              <a:rPr lang="en-US" dirty="0"/>
              <a:t>Summer 2021, 3 researchers</a:t>
            </a:r>
          </a:p>
          <a:p>
            <a:pPr lvl="1"/>
            <a:r>
              <a:rPr lang="en-US" dirty="0"/>
              <a:t>5,735 “Other </a:t>
            </a:r>
            <a:r>
              <a:rPr lang="en-US" dirty="0" err="1"/>
              <a:t>Phishy</a:t>
            </a:r>
            <a:r>
              <a:rPr lang="en-US" dirty="0"/>
              <a:t> Findings” comments</a:t>
            </a:r>
          </a:p>
          <a:p>
            <a:r>
              <a:rPr lang="en-US" dirty="0"/>
              <a:t>Secondary coding: Inductive content analysis</a:t>
            </a:r>
          </a:p>
          <a:p>
            <a:pPr lvl="1"/>
            <a:r>
              <a:rPr lang="en-US" dirty="0"/>
              <a:t>Fall 2021 &amp; Spring 2022, 3 researchers</a:t>
            </a:r>
          </a:p>
          <a:p>
            <a:pPr lvl="1"/>
            <a:r>
              <a:rPr lang="en-US" dirty="0"/>
              <a:t>3 codes disproportionately applied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CrowdRE 2022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0FAF92C-8A0D-7C4D-FE8B-A3C1EA18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" y="1418869"/>
            <a:ext cx="3541975" cy="46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onut 19">
            <a:extLst>
              <a:ext uri="{FF2B5EF4-FFF2-40B4-BE49-F238E27FC236}">
                <a16:creationId xmlns:a16="http://schemas.microsoft.com/office/drawing/2014/main" id="{EDACC21C-58B0-9465-43FC-622C6889858B}"/>
              </a:ext>
            </a:extLst>
          </p:cNvPr>
          <p:cNvSpPr/>
          <p:nvPr/>
        </p:nvSpPr>
        <p:spPr>
          <a:xfrm>
            <a:off x="34246" y="5131420"/>
            <a:ext cx="1263721" cy="522403"/>
          </a:xfrm>
          <a:prstGeom prst="donut">
            <a:avLst>
              <a:gd name="adj" fmla="val 6028"/>
            </a:avLst>
          </a:prstGeom>
          <a:solidFill>
            <a:srgbClr val="011893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CE928083-0CA9-8157-45B3-94FA3B159488}"/>
              </a:ext>
            </a:extLst>
          </p:cNvPr>
          <p:cNvSpPr/>
          <p:nvPr/>
        </p:nvSpPr>
        <p:spPr>
          <a:xfrm>
            <a:off x="34247" y="3476733"/>
            <a:ext cx="1263721" cy="522404"/>
          </a:xfrm>
          <a:prstGeom prst="donut">
            <a:avLst>
              <a:gd name="adj" fmla="val 6028"/>
            </a:avLst>
          </a:prstGeom>
          <a:solidFill>
            <a:srgbClr val="011893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C0215869-D735-499E-918B-6FB1798DD48A}"/>
              </a:ext>
            </a:extLst>
          </p:cNvPr>
          <p:cNvSpPr/>
          <p:nvPr/>
        </p:nvSpPr>
        <p:spPr>
          <a:xfrm>
            <a:off x="34246" y="1851012"/>
            <a:ext cx="1263721" cy="522403"/>
          </a:xfrm>
          <a:prstGeom prst="donut">
            <a:avLst>
              <a:gd name="adj" fmla="val 6011"/>
            </a:avLst>
          </a:prstGeom>
          <a:solidFill>
            <a:srgbClr val="011893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found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643"/>
            <a:ext cx="10515600" cy="2748714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en-US" sz="3600" b="1" dirty="0"/>
              <a:t>General Findings</a:t>
            </a:r>
          </a:p>
          <a:p>
            <a:r>
              <a:rPr lang="en-US" dirty="0"/>
              <a:t>1,393 volunteers</a:t>
            </a:r>
          </a:p>
          <a:p>
            <a:r>
              <a:rPr lang="en-US" dirty="0"/>
              <a:t>28,425 individual annotations </a:t>
            </a:r>
          </a:p>
          <a:p>
            <a:r>
              <a:rPr lang="en-US" dirty="0"/>
              <a:t>1,922 images</a:t>
            </a:r>
          </a:p>
          <a:p>
            <a:r>
              <a:rPr lang="en-US" dirty="0"/>
              <a:t>5 days to fully annotate all images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94540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found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274871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8761A-DA60-D26C-784F-80B7AE14443B}"/>
              </a:ext>
            </a:extLst>
          </p:cNvPr>
          <p:cNvSpPr txBox="1">
            <a:spLocks/>
          </p:cNvSpPr>
          <p:nvPr/>
        </p:nvSpPr>
        <p:spPr>
          <a:xfrm>
            <a:off x="568706" y="1558422"/>
            <a:ext cx="11054588" cy="1459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3200" b="1" dirty="0"/>
              <a:t>Previous Interactions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The perceived irregularities based on participants’ prior knowledge and experiences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1481527-303E-AF89-8C6F-0078D7EC9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608960" y="2694348"/>
            <a:ext cx="6578913" cy="31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0" y="3521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found 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0" y="1688488"/>
            <a:ext cx="10515600" cy="1537597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3600" b="1" dirty="0"/>
              <a:t>Interpersonal Trust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perceived level of trust and willingness to accept risk based on that level of trust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A090E88-7BE8-E6DA-92D1-4DFD9D1C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39" y="2952029"/>
            <a:ext cx="6718323" cy="27942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1551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found in…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04"/>
            <a:ext cx="10715518" cy="1574101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3600" b="1" dirty="0"/>
              <a:t>Aesthetics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interface features related to content attractiveness and sensory appeal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0115FB7-E8C7-32DE-7529-B9E8C460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36" y="2805403"/>
            <a:ext cx="5133654" cy="30654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953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Putting it all together…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62"/>
            <a:ext cx="10515600" cy="14508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New Theme: Failure to meet expectations</a:t>
            </a:r>
          </a:p>
          <a:p>
            <a:r>
              <a:rPr lang="en-US" dirty="0"/>
              <a:t>Specifically encompasses the mismatch between expectations and execution</a:t>
            </a:r>
            <a:r>
              <a:rPr lang="en-US" b="1" i="1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B8B69-98F8-AE90-FA85-BB0DD798CDB6}"/>
              </a:ext>
            </a:extLst>
          </p:cNvPr>
          <p:cNvSpPr txBox="1"/>
          <p:nvPr/>
        </p:nvSpPr>
        <p:spPr>
          <a:xfrm rot="21062732">
            <a:off x="1836921" y="3308239"/>
            <a:ext cx="3845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Ink Free" panose="03080402000500000000" pitchFamily="66" charset="0"/>
              </a:rPr>
              <a:t>“Google forms”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B8B66-A638-9A91-8A23-46C442C26907}"/>
              </a:ext>
            </a:extLst>
          </p:cNvPr>
          <p:cNvSpPr txBox="1"/>
          <p:nvPr/>
        </p:nvSpPr>
        <p:spPr>
          <a:xfrm rot="478381">
            <a:off x="6582630" y="3062019"/>
            <a:ext cx="478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nk Free" panose="03080402000500000000" pitchFamily="66" charset="0"/>
              </a:rPr>
              <a:t>”This brand would not use a Google Form”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876ED-0D44-4C9B-5655-EC1668201B89}"/>
              </a:ext>
            </a:extLst>
          </p:cNvPr>
          <p:cNvSpPr txBox="1"/>
          <p:nvPr/>
        </p:nvSpPr>
        <p:spPr>
          <a:xfrm>
            <a:off x="2815186" y="4504261"/>
            <a:ext cx="5797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nk Free" panose="03080402000500000000" pitchFamily="66" charset="0"/>
              </a:rPr>
              <a:t>”Why would AT&amp;T have a google forms login page?"</a:t>
            </a:r>
          </a:p>
        </p:txBody>
      </p:sp>
    </p:spTree>
    <p:extLst>
      <p:ext uri="{BB962C8B-B14F-4D97-AF65-F5344CB8AC3E}">
        <p14:creationId xmlns:p14="http://schemas.microsoft.com/office/powerpoint/2010/main" val="8455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Putting it all together…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62"/>
            <a:ext cx="10515600" cy="4298375"/>
          </a:xfrm>
        </p:spPr>
        <p:txBody>
          <a:bodyPr>
            <a:normAutofit/>
          </a:bodyPr>
          <a:lstStyle/>
          <a:p>
            <a:pPr marL="11113" lvl="2" indent="0">
              <a:spcAft>
                <a:spcPts val="1000"/>
              </a:spcAft>
              <a:buNone/>
            </a:pPr>
            <a:r>
              <a:rPr lang="en-US" sz="3200" b="1" dirty="0"/>
              <a:t>Effectiveness of Crowdsourcing</a:t>
            </a:r>
          </a:p>
          <a:p>
            <a:pPr marL="468313" lvl="2" indent="-457200"/>
            <a:r>
              <a:rPr lang="en-US" sz="2800" dirty="0"/>
              <a:t>Content is as accurate as expert-identified cues</a:t>
            </a:r>
            <a:endParaRPr lang="en-US" dirty="0"/>
          </a:p>
          <a:p>
            <a:pPr marL="468313" lvl="2" indent="-457200">
              <a:spcAft>
                <a:spcPts val="1000"/>
              </a:spcAft>
            </a:pPr>
            <a:r>
              <a:rPr lang="en-US" sz="2800" dirty="0"/>
              <a:t>Can identify cues in greater detail than anticipated</a:t>
            </a:r>
          </a:p>
          <a:p>
            <a:pPr marL="11113" lvl="2" indent="0">
              <a:spcAft>
                <a:spcPts val="1000"/>
              </a:spcAft>
              <a:buNone/>
            </a:pPr>
            <a:r>
              <a:rPr lang="en-US" sz="3200" b="1" dirty="0"/>
              <a:t>Impact to Content Recency in Training Tools</a:t>
            </a:r>
          </a:p>
          <a:p>
            <a:pPr marL="468313" lvl="2" indent="-457200"/>
            <a:r>
              <a:rPr lang="en-US" sz="2800" dirty="0"/>
              <a:t>Scalable approach to keep content fresh and relevant </a:t>
            </a:r>
          </a:p>
          <a:p>
            <a:pPr marL="468313" lvl="2" indent="-457200"/>
            <a:r>
              <a:rPr lang="en-US" sz="2800" dirty="0"/>
              <a:t>Can help pinpoint signals of new phishing strategies</a:t>
            </a:r>
          </a:p>
          <a:p>
            <a:pPr marL="468313" lvl="2" indent="-457200"/>
            <a:r>
              <a:rPr lang="en-US" sz="2800" dirty="0"/>
              <a:t>Cost would be significantly less than current process</a:t>
            </a:r>
          </a:p>
          <a:p>
            <a:pPr marL="468313" lvl="2" indent="-457200"/>
            <a:r>
              <a:rPr lang="en-US" sz="2800" dirty="0"/>
              <a:t>Incredible speed in labeling content surpassed expectations</a:t>
            </a:r>
          </a:p>
          <a:p>
            <a:pPr marL="11113" lvl="2" indent="0">
              <a:spcAft>
                <a:spcPts val="1000"/>
              </a:spcAft>
              <a:buNone/>
            </a:pPr>
            <a:endParaRPr lang="en-US" sz="2800" dirty="0"/>
          </a:p>
          <a:p>
            <a:pPr marL="11113" lvl="2" indent="0">
              <a:spcAft>
                <a:spcPts val="1000"/>
              </a:spcAft>
              <a:buNone/>
            </a:pPr>
            <a:endParaRPr lang="en-US" sz="2800" dirty="0"/>
          </a:p>
          <a:p>
            <a:pPr marL="11113" lvl="2" indent="0">
              <a:spcAft>
                <a:spcPts val="1000"/>
              </a:spcAft>
              <a:buNone/>
            </a:pPr>
            <a:endParaRPr lang="en-US" sz="3200" b="1" dirty="0"/>
          </a:p>
          <a:p>
            <a:pPr marL="11113" lvl="2" indent="0">
              <a:buNone/>
            </a:pPr>
            <a:endParaRPr lang="en-US" sz="2800" dirty="0"/>
          </a:p>
          <a:p>
            <a:pPr marL="468313" lvl="2" indent="-457200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141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 </a:t>
            </a:r>
            <a:r>
              <a:rPr lang="en-US" sz="5400" i="1" dirty="0"/>
              <a:t>Concluding thoughts</a:t>
            </a:r>
            <a:endParaRPr lang="en-US" sz="6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39"/>
            <a:ext cx="10515600" cy="3107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Our intent</a:t>
            </a:r>
          </a:p>
          <a:p>
            <a:r>
              <a:rPr lang="en-US" dirty="0"/>
              <a:t>Dedicate research to phishing awareness training development</a:t>
            </a:r>
          </a:p>
          <a:p>
            <a:r>
              <a:rPr lang="en-US" dirty="0"/>
              <a:t>Give attention to experiences of participants &amp; the </a:t>
            </a:r>
            <a:r>
              <a:rPr lang="en-US" dirty="0" err="1"/>
              <a:t>phishy</a:t>
            </a:r>
            <a:r>
              <a:rPr lang="en-US" dirty="0"/>
              <a:t> signals they see in online content</a:t>
            </a:r>
          </a:p>
          <a:p>
            <a:r>
              <a:rPr lang="en-US" dirty="0"/>
              <a:t>Test whether wisdom of the crowd can be applied</a:t>
            </a:r>
          </a:p>
          <a:p>
            <a:r>
              <a:rPr lang="en-US" dirty="0"/>
              <a:t>Results support additional research and exploration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6397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1F66-DC22-29FC-04F7-BF655876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i="1" dirty="0"/>
              <a:t>How much do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25D9-AF05-C92D-A174-EB0535FD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238"/>
            <a:ext cx="10515600" cy="372352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Let’s find out…</a:t>
            </a:r>
          </a:p>
          <a:p>
            <a:pPr marL="0" indent="0">
              <a:buNone/>
            </a:pPr>
            <a:r>
              <a:rPr lang="en-US" dirty="0"/>
              <a:t>How much spam lands in our mail accounts everyday?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/>
              <a:t>Answer</a:t>
            </a:r>
            <a:r>
              <a:rPr lang="en-US" sz="2400" dirty="0"/>
              <a:t>…Close to 15 Billion!</a:t>
            </a:r>
            <a:r>
              <a:rPr lang="en-US" sz="1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How many of those emails are opened by people?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/>
              <a:t>Answer</a:t>
            </a:r>
            <a:r>
              <a:rPr lang="en-US" sz="2400" dirty="0"/>
              <a:t>…nearly a third!</a:t>
            </a:r>
          </a:p>
          <a:p>
            <a:pPr marL="0" indent="0">
              <a:buNone/>
            </a:pPr>
            <a:r>
              <a:rPr lang="en-US" dirty="0"/>
              <a:t>How many organizations offer formal anti-phishing training?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Answer</a:t>
            </a:r>
            <a:r>
              <a:rPr lang="en-US" sz="2400" dirty="0"/>
              <a:t>…only about 60%!</a:t>
            </a: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AF03E-C555-BC8F-7769-AAB6DC4D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076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4D29-6321-4CAC-A81C-93C9F9BB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i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18E5-7973-DE0A-80E4-E7BE053B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333"/>
            <a:ext cx="10515600" cy="2349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We look forward to your questions, comments, and feedback!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AC21D-A692-3A7F-CD76-EC28305C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8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3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F0A8-C50B-C698-37FC-3BC4125C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/>
              <a:t>Why your answers matter…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C64-AD6D-819A-3CC5-92544B2C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086"/>
            <a:ext cx="10515600" cy="3299828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en-US" sz="3200" b="1" dirty="0"/>
              <a:t>Phishing attacks aren’t going anywhere</a:t>
            </a:r>
          </a:p>
          <a:p>
            <a:pPr>
              <a:spcAft>
                <a:spcPts val="1000"/>
              </a:spcAft>
            </a:pPr>
            <a:r>
              <a:rPr lang="en-US" dirty="0"/>
              <a:t>Most common type of data breach </a:t>
            </a:r>
            <a:r>
              <a:rPr lang="en-US" sz="1800" dirty="0"/>
              <a:t>(GOV.UK, 2020)</a:t>
            </a:r>
          </a:p>
          <a:p>
            <a:pPr>
              <a:spcAft>
                <a:spcPts val="1000"/>
              </a:spcAft>
            </a:pPr>
            <a:r>
              <a:rPr lang="en-US" dirty="0"/>
              <a:t>Attacks are on the rise </a:t>
            </a:r>
            <a:r>
              <a:rPr lang="en-US" sz="1800" dirty="0"/>
              <a:t>(Proofpoint, 2019a)</a:t>
            </a:r>
          </a:p>
          <a:p>
            <a:pPr>
              <a:spcAft>
                <a:spcPts val="1000"/>
              </a:spcAft>
            </a:pPr>
            <a:r>
              <a:rPr lang="en-US" dirty="0"/>
              <a:t>Wider range of industries are being targeted </a:t>
            </a:r>
            <a:r>
              <a:rPr lang="en-US" sz="1800" dirty="0"/>
              <a:t>(Statista, 2022)</a:t>
            </a:r>
          </a:p>
          <a:p>
            <a:pPr>
              <a:spcAft>
                <a:spcPts val="1000"/>
              </a:spcAft>
            </a:pPr>
            <a:r>
              <a:rPr lang="en-US" dirty="0"/>
              <a:t>Troubling decline in awareness! </a:t>
            </a:r>
            <a:r>
              <a:rPr lang="en-US" sz="1800" dirty="0"/>
              <a:t>(Proofpoint, 2021)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8A431-0A43-5D69-5BA1-53CFED0E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C428-26EA-3D2C-3EED-B0A08720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are the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8C27-FA8A-139A-FF9C-365A0F96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45"/>
            <a:ext cx="10515600" cy="3278710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en-US" sz="3200" b="1" dirty="0"/>
              <a:t>Current process </a:t>
            </a:r>
          </a:p>
          <a:p>
            <a:r>
              <a:rPr lang="en-US" dirty="0"/>
              <a:t>Involves hand labeling by experts</a:t>
            </a:r>
          </a:p>
          <a:p>
            <a:pPr lvl="1"/>
            <a:r>
              <a:rPr lang="en-US" dirty="0"/>
              <a:t>Making it very expensive 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A lot of time to generate</a:t>
            </a:r>
          </a:p>
          <a:p>
            <a:pPr>
              <a:spcAft>
                <a:spcPts val="500"/>
              </a:spcAft>
            </a:pPr>
            <a:r>
              <a:rPr lang="en-US" dirty="0"/>
              <a:t>Content recency requirements perpetuate costs</a:t>
            </a:r>
          </a:p>
          <a:p>
            <a:r>
              <a:rPr lang="en-US" dirty="0"/>
              <a:t>Sustainable approaches are needed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614F-1403-EB4E-EEDF-CFC67F72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5899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C428-26EA-3D2C-3EED-B0A08720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are the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8C27-FA8A-139A-FF9C-365A0F96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731"/>
            <a:ext cx="10515600" cy="3084537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en-US" sz="3200" b="1" dirty="0"/>
              <a:t>Process is only partly supported by ML</a:t>
            </a:r>
          </a:p>
          <a:p>
            <a:pPr marL="342900" indent="-342900">
              <a:spcAft>
                <a:spcPts val="500"/>
              </a:spcAft>
            </a:pPr>
            <a:r>
              <a:rPr lang="en-US" dirty="0"/>
              <a:t>Good for well-established cues </a:t>
            </a:r>
          </a:p>
          <a:p>
            <a:pPr marL="342900" indent="-342900">
              <a:spcAft>
                <a:spcPts val="500"/>
              </a:spcAft>
            </a:pPr>
            <a:r>
              <a:rPr lang="en-US" dirty="0"/>
              <a:t>Novel cues bring us back to hand labeling by experts</a:t>
            </a:r>
          </a:p>
          <a:p>
            <a:pPr marL="342900" indent="-342900">
              <a:spcAft>
                <a:spcPts val="500"/>
              </a:spcAft>
            </a:pPr>
            <a:r>
              <a:rPr lang="en-US" dirty="0"/>
              <a:t>Crowdsourcing can reduce cost while improving quality and recency of content in training tools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614F-1403-EB4E-EEDF-CFC67F72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78506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C428-26EA-3D2C-3EED-B0A08720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know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8C27-FA8A-139A-FF9C-365A0F96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627"/>
            <a:ext cx="10515600" cy="3108746"/>
          </a:xfrm>
        </p:spPr>
        <p:txBody>
          <a:bodyPr/>
          <a:lstStyle/>
          <a:p>
            <a:pPr marL="0" indent="0">
              <a:spcAft>
                <a:spcPts val="500"/>
              </a:spcAft>
              <a:buNone/>
            </a:pPr>
            <a:r>
              <a:rPr lang="en-US" sz="3200" b="1" dirty="0"/>
              <a:t>Phishing and anti-phishing campaigns</a:t>
            </a:r>
          </a:p>
          <a:p>
            <a:pPr>
              <a:spcAft>
                <a:spcPts val="500"/>
              </a:spcAft>
            </a:pPr>
            <a:r>
              <a:rPr lang="en-US" dirty="0"/>
              <a:t>Current training efforts rely heavily on labeled phishing content</a:t>
            </a:r>
          </a:p>
          <a:p>
            <a:pPr>
              <a:spcAft>
                <a:spcPts val="500"/>
              </a:spcAft>
            </a:pPr>
            <a:r>
              <a:rPr lang="en-US" dirty="0"/>
              <a:t>Content recency influences phishing susceptibility </a:t>
            </a:r>
          </a:p>
          <a:p>
            <a:pPr>
              <a:spcAft>
                <a:spcPts val="500"/>
              </a:spcAft>
            </a:pPr>
            <a:r>
              <a:rPr lang="en-US" dirty="0"/>
              <a:t>Tools need to provide recent, varied phishing samples </a:t>
            </a:r>
          </a:p>
          <a:p>
            <a:pPr>
              <a:spcAft>
                <a:spcPts val="500"/>
              </a:spcAft>
            </a:pPr>
            <a:r>
              <a:rPr lang="en-US" dirty="0"/>
              <a:t>Content generation for phishing tool support not yet automated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614F-1403-EB4E-EEDF-CFC67F72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24237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 know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651"/>
            <a:ext cx="10515600" cy="3238697"/>
          </a:xfrm>
        </p:spPr>
        <p:txBody>
          <a:bodyPr/>
          <a:lstStyle/>
          <a:p>
            <a:pPr marL="0" indent="0">
              <a:spcAft>
                <a:spcPts val="1000"/>
              </a:spcAft>
              <a:buNone/>
            </a:pPr>
            <a:r>
              <a:rPr lang="en-US" sz="3200" b="1" dirty="0"/>
              <a:t>Crowdsourcing</a:t>
            </a:r>
          </a:p>
          <a:p>
            <a:r>
              <a:rPr lang="en-US" dirty="0"/>
              <a:t>Wisdom of the Crowd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Aggregate is more accurate than sum of individual solutions</a:t>
            </a:r>
          </a:p>
          <a:p>
            <a:r>
              <a:rPr lang="en-US" dirty="0"/>
              <a:t>Increasingly used in RE</a:t>
            </a:r>
          </a:p>
          <a:p>
            <a:pPr lvl="1"/>
            <a:r>
              <a:rPr lang="en-US" dirty="0"/>
              <a:t>Software requirements constantly evolving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Stakeholder/Trainee differences emulated by the crowd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What we’ve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755"/>
            <a:ext cx="10515600" cy="331849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Prior Related Work</a:t>
            </a:r>
          </a:p>
          <a:p>
            <a:r>
              <a:rPr lang="en-US" dirty="0"/>
              <a:t>Taxonomy</a:t>
            </a:r>
          </a:p>
          <a:p>
            <a:pPr lvl="1"/>
            <a:r>
              <a:rPr lang="en-US" dirty="0"/>
              <a:t>Top-down, literature driven approach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Does not take everyday user into account</a:t>
            </a:r>
          </a:p>
          <a:p>
            <a:r>
              <a:rPr lang="en-US" dirty="0"/>
              <a:t>Phish Finders</a:t>
            </a:r>
          </a:p>
          <a:p>
            <a:pPr lvl="1"/>
            <a:r>
              <a:rPr lang="en-US" dirty="0"/>
              <a:t>Crowd tasked with identifying phishing cues based off taxonomy</a:t>
            </a:r>
          </a:p>
          <a:p>
            <a:pPr lvl="2"/>
            <a:r>
              <a:rPr lang="en-US" sz="2400" dirty="0"/>
              <a:t>Crowd does a good job identifying known cues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172-E000-7E73-CF56-59D7C22C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99D7-A2C9-46DF-293F-4FCCC7C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93"/>
            <a:ext cx="10515600" cy="1584213"/>
          </a:xfrm>
        </p:spPr>
        <p:txBody>
          <a:bodyPr/>
          <a:lstStyle/>
          <a:p>
            <a:pPr marL="0" indent="0" algn="ctr">
              <a:spcAft>
                <a:spcPts val="1000"/>
              </a:spcAft>
              <a:buNone/>
            </a:pPr>
            <a:r>
              <a:rPr lang="en-US" sz="3200" b="1" dirty="0"/>
              <a:t>How can we use crowd-generated data to better satisfy content labeling requirements for anti-phishing training tools?</a:t>
            </a:r>
          </a:p>
          <a:p>
            <a:pPr marL="457200" lvl="1" indent="0">
              <a:buNone/>
            </a:pPr>
            <a:endParaRPr lang="en-US" sz="2800" i="1" dirty="0"/>
          </a:p>
          <a:p>
            <a:pPr marL="9525" lvl="1" indent="0">
              <a:buNone/>
            </a:pPr>
            <a:endParaRPr lang="en-US" sz="3200" i="1" dirty="0"/>
          </a:p>
          <a:p>
            <a:pPr marL="457200" lvl="1" indent="0">
              <a:buNone/>
            </a:pPr>
            <a:endParaRPr lang="en-US" sz="2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49DA5-15C6-38AF-F106-30105544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CrowdRE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06793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4EE1ED631E14D85A24939D16C8936" ma:contentTypeVersion="13" ma:contentTypeDescription="Create a new document." ma:contentTypeScope="" ma:versionID="6017f67bb77ff6d9be2d221c77aa995f">
  <xsd:schema xmlns:xsd="http://www.w3.org/2001/XMLSchema" xmlns:xs="http://www.w3.org/2001/XMLSchema" xmlns:p="http://schemas.microsoft.com/office/2006/metadata/properties" xmlns:ns2="95982f6c-2172-479f-8b01-dd33fa6fbe04" xmlns:ns3="f6da95f1-0d27-4b84-83fb-450c771ae8a8" targetNamespace="http://schemas.microsoft.com/office/2006/metadata/properties" ma:root="true" ma:fieldsID="a3e421abf5162528b1592d7606c61c29" ns2:_="" ns3:_="">
    <xsd:import namespace="95982f6c-2172-479f-8b01-dd33fa6fbe04"/>
    <xsd:import namespace="f6da95f1-0d27-4b84-83fb-450c771ae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82f6c-2172-479f-8b01-dd33fa6fbe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95f1-0d27-4b84-83fb-450c771ae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8E3BF-FF74-4842-8F55-3F98C5C92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82f6c-2172-479f-8b01-dd33fa6fbe04"/>
    <ds:schemaRef ds:uri="f6da95f1-0d27-4b84-83fb-450c771ae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82675A-704E-4AC1-95C4-9CEF05526266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6da95f1-0d27-4b84-83fb-450c771ae8a8"/>
    <ds:schemaRef ds:uri="95982f6c-2172-479f-8b01-dd33fa6fbe0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D4764C-B014-402B-A43D-DBC2DA6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17693</TotalTime>
  <Words>716</Words>
  <Application>Microsoft Macintosh PowerPoint</Application>
  <PresentationFormat>Widescreen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Ink Free</vt:lpstr>
      <vt:lpstr>Office Theme</vt:lpstr>
      <vt:lpstr>Custom Design</vt:lpstr>
      <vt:lpstr>1_Custom Design</vt:lpstr>
      <vt:lpstr>2_Custom Design</vt:lpstr>
      <vt:lpstr>Phish Finders</vt:lpstr>
      <vt:lpstr>How much do you know?</vt:lpstr>
      <vt:lpstr>Why your answers matter…</vt:lpstr>
      <vt:lpstr>What are the issues?</vt:lpstr>
      <vt:lpstr>What are the Issues?</vt:lpstr>
      <vt:lpstr>What we know about…</vt:lpstr>
      <vt:lpstr>What we know about…</vt:lpstr>
      <vt:lpstr>What we’ve done so far…</vt:lpstr>
      <vt:lpstr>RESEARCH QUESTION</vt:lpstr>
      <vt:lpstr>PowerPoint Presentation</vt:lpstr>
      <vt:lpstr>PowerPoint Presentation</vt:lpstr>
      <vt:lpstr>How we analyzed the data…</vt:lpstr>
      <vt:lpstr>What we found in…</vt:lpstr>
      <vt:lpstr>What we found in…</vt:lpstr>
      <vt:lpstr>What we found in…</vt:lpstr>
      <vt:lpstr>What we found in… </vt:lpstr>
      <vt:lpstr>Putting it all together…</vt:lpstr>
      <vt:lpstr>Putting it all together…</vt:lpstr>
      <vt:lpstr> Concluding thoughts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Kennedy</dc:creator>
  <cp:lastModifiedBy>Holly Rosser</cp:lastModifiedBy>
  <cp:revision>18</cp:revision>
  <dcterms:created xsi:type="dcterms:W3CDTF">2020-12-03T21:16:42Z</dcterms:created>
  <dcterms:modified xsi:type="dcterms:W3CDTF">2022-08-15T05:21:39Z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0x01010053B4EE1ED631E14D85A24939D16C8936</vt:lpwstr>
  </property>
</Properties>
</file>