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7/10/2019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21B0188-A959-498C-8789-B7850C0A14A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82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25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081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C7448-CCCF-4BA2-9867-8DECA6F2FC2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72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AC7448-CCCF-4BA2-9867-8DECA6F2FC2B}" type="datetimeFigureOut">
              <a:rPr lang="en-US" smtClean="0"/>
              <a:t>7/10/2019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B0188-A959-498C-8789-B7850C0A14A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0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C7448-CCCF-4BA2-9867-8DECA6F2FC2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234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C7448-CCCF-4BA2-9867-8DECA6F2FC2B}" type="datetimeFigureOut">
              <a:rPr lang="en-US" smtClean="0"/>
              <a:t>7/10/2019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B0188-A959-498C-8789-B7850C0A14A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78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C7448-CCCF-4BA2-9867-8DECA6F2FC2B}" type="datetimeFigureOut">
              <a:rPr lang="en-US" smtClean="0"/>
              <a:t>7/10/2019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B0188-A959-498C-8789-B7850C0A14A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3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C7448-CCCF-4BA2-9867-8DECA6F2FC2B}" type="datetimeFigureOut">
              <a:rPr lang="en-US" smtClean="0"/>
              <a:t>7/10/2019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B0188-A959-498C-8789-B7850C0A14A1}" type="slidenum">
              <a:rPr lang="en-US" smtClean="0"/>
              <a:t>‹#›</a:t>
            </a:fld>
            <a:endParaRPr lang="en-US"/>
          </a:p>
        </p:txBody>
      </p:sp>
    </p:spTree>
    <p:extLst>
      <p:ext uri="{BB962C8B-B14F-4D97-AF65-F5344CB8AC3E}">
        <p14:creationId xmlns:p14="http://schemas.microsoft.com/office/powerpoint/2010/main" val="419319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AC7448-CCCF-4BA2-9867-8DECA6F2FC2B}" type="datetimeFigureOut">
              <a:rPr lang="en-US" smtClean="0"/>
              <a:t>7/10/2019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45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EAC7448-CCCF-4BA2-9867-8DECA6F2FC2B}" type="datetimeFigureOut">
              <a:rPr lang="en-US" smtClean="0"/>
              <a:t>7/10/2019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21B0188-A959-498C-8789-B7850C0A14A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22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EAC7448-CCCF-4BA2-9867-8DECA6F2FC2B}" type="datetimeFigureOut">
              <a:rPr lang="en-US" smtClean="0"/>
              <a:t>7/10/2019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1B0188-A959-498C-8789-B7850C0A14A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6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us-zip-code-latitude-and-longitude/table/" TargetMode="External"/><Relationship Id="rId2" Type="http://schemas.openxmlformats.org/officeDocument/2006/relationships/hyperlink" Target="https://www.rentcafe.com/blog/rental-market/real-estate-news/expensive-zip-codes-north-carolina/"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B098-B002-4E25-B402-3D261410508F}"/>
              </a:ext>
            </a:extLst>
          </p:cNvPr>
          <p:cNvSpPr>
            <a:spLocks noGrp="1"/>
          </p:cNvSpPr>
          <p:nvPr>
            <p:ph type="ctrTitle"/>
          </p:nvPr>
        </p:nvSpPr>
        <p:spPr/>
        <p:txBody>
          <a:bodyPr>
            <a:normAutofit fontScale="90000"/>
          </a:bodyPr>
          <a:lstStyle/>
          <a:p>
            <a:r>
              <a:rPr lang="en-US" dirty="0"/>
              <a:t>Data Science Capstone Project – </a:t>
            </a:r>
            <a:br>
              <a:rPr lang="en-US" dirty="0"/>
            </a:br>
            <a:r>
              <a:rPr lang="en-US" sz="2700" dirty="0"/>
              <a:t>My Pipe Dream: Opening a NY Style Deli in North Carolina</a:t>
            </a:r>
            <a:br>
              <a:rPr lang="en-US" dirty="0"/>
            </a:br>
            <a:endParaRPr lang="en-US" sz="2700" dirty="0"/>
          </a:p>
        </p:txBody>
      </p:sp>
      <p:sp>
        <p:nvSpPr>
          <p:cNvPr id="3" name="Subtitle 2">
            <a:extLst>
              <a:ext uri="{FF2B5EF4-FFF2-40B4-BE49-F238E27FC236}">
                <a16:creationId xmlns:a16="http://schemas.microsoft.com/office/drawing/2014/main" id="{83091FAB-E8C4-43AA-9AD2-1B355D49CD73}"/>
              </a:ext>
            </a:extLst>
          </p:cNvPr>
          <p:cNvSpPr>
            <a:spLocks noGrp="1"/>
          </p:cNvSpPr>
          <p:nvPr>
            <p:ph type="subTitle" idx="1"/>
          </p:nvPr>
        </p:nvSpPr>
        <p:spPr/>
        <p:txBody>
          <a:bodyPr/>
          <a:lstStyle/>
          <a:p>
            <a:r>
              <a:rPr lang="en-US" dirty="0"/>
              <a:t>Lauren Crowe</a:t>
            </a:r>
          </a:p>
        </p:txBody>
      </p:sp>
    </p:spTree>
    <p:extLst>
      <p:ext uri="{BB962C8B-B14F-4D97-AF65-F5344CB8AC3E}">
        <p14:creationId xmlns:p14="http://schemas.microsoft.com/office/powerpoint/2010/main" val="308191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3970318"/>
          </a:xfrm>
          <a:prstGeom prst="rect">
            <a:avLst/>
          </a:prstGeom>
          <a:noFill/>
        </p:spPr>
        <p:txBody>
          <a:bodyPr wrap="square" rtlCol="0">
            <a:spAutoFit/>
          </a:bodyPr>
          <a:lstStyle/>
          <a:p>
            <a:r>
              <a:rPr lang="en-US" b="1" dirty="0"/>
              <a:t>Problem Statement:</a:t>
            </a:r>
          </a:p>
          <a:p>
            <a:r>
              <a:rPr lang="en-US" dirty="0"/>
              <a:t>I have always desired to open a NY Deli and Sandwich shop, as I grew up waitressing in one. I loved the people and the atmosphere. North Carolina is overrun with chain deli shops like Jimmy Johns, Jersey Mike’s, etc. so I would like to find a location close to family where a small business would thrive without excess competition. </a:t>
            </a:r>
          </a:p>
          <a:p>
            <a:r>
              <a:rPr lang="en-US" dirty="0"/>
              <a:t>I am from Greensboro, NC and have the option of opening this shop in Charlotte (where I currently live) or Greensboro NC. </a:t>
            </a:r>
          </a:p>
          <a:p>
            <a:endParaRPr lang="en-US" dirty="0"/>
          </a:p>
          <a:p>
            <a:r>
              <a:rPr lang="en-US" dirty="0"/>
              <a:t>Since this decision would require a substantial financial input on my part I need to determine which city and neighborhood within the city selected has reasonable rent costs.  Once I select a city, I want to understand which areas of the city have the most Deli/Sandwich shops so that I can select an area that doesn't have an oversaturated market.</a:t>
            </a:r>
          </a:p>
          <a:p>
            <a:endParaRPr lang="en-US" dirty="0"/>
          </a:p>
          <a:p>
            <a:r>
              <a:rPr lang="en-US" dirty="0"/>
              <a:t>Even though this is a pipe dream of mine, anyone who is interested in opening a restaurant would benefit in leveraging Data Science to make an educated decision before selecting a location to open any restaurant or venue.</a:t>
            </a:r>
          </a:p>
        </p:txBody>
      </p:sp>
    </p:spTree>
    <p:extLst>
      <p:ext uri="{BB962C8B-B14F-4D97-AF65-F5344CB8AC3E}">
        <p14:creationId xmlns:p14="http://schemas.microsoft.com/office/powerpoint/2010/main" val="50791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82429" y="178341"/>
            <a:ext cx="6882575" cy="4493538"/>
          </a:xfrm>
          <a:prstGeom prst="rect">
            <a:avLst/>
          </a:prstGeom>
          <a:noFill/>
        </p:spPr>
        <p:txBody>
          <a:bodyPr wrap="square" rtlCol="0">
            <a:spAutoFit/>
          </a:bodyPr>
          <a:lstStyle/>
          <a:p>
            <a:r>
              <a:rPr lang="en-US" b="1" u="sng" dirty="0"/>
              <a:t>Data Acquisition and Cleaning:</a:t>
            </a:r>
          </a:p>
          <a:p>
            <a:endParaRPr lang="en-US" dirty="0"/>
          </a:p>
          <a:p>
            <a:pPr marL="285750" lvl="0" indent="-285750">
              <a:buFont typeface="Arial" panose="020B0604020202020204" pitchFamily="34" charset="0"/>
              <a:buChar char="•"/>
            </a:pPr>
            <a:r>
              <a:rPr lang="en-US" dirty="0"/>
              <a:t>Web based search on Top 50 - Highest Zip Codes in NC for Rent (downloaded as csv) and imported from </a:t>
            </a:r>
            <a:r>
              <a:rPr lang="en-US" u="sng" dirty="0">
                <a:hlinkClick r:id="rId2"/>
              </a:rPr>
              <a:t>this</a:t>
            </a:r>
            <a:r>
              <a:rPr lang="en-US" dirty="0"/>
              <a:t> site.</a:t>
            </a:r>
          </a:p>
          <a:p>
            <a:pPr marL="285750" lvl="0" indent="-285750">
              <a:buFont typeface="Arial" panose="020B0604020202020204" pitchFamily="34" charset="0"/>
              <a:buChar char="•"/>
            </a:pPr>
            <a:r>
              <a:rPr lang="en-US" dirty="0"/>
              <a:t>Geospatial Data for all US Zip Codes from </a:t>
            </a:r>
            <a:r>
              <a:rPr lang="en-US" u="sng" dirty="0">
                <a:hlinkClick r:id="rId3"/>
              </a:rPr>
              <a:t>this</a:t>
            </a:r>
            <a:r>
              <a:rPr lang="en-US" dirty="0"/>
              <a:t> site (downloaded as csv) to determine all zip codes </a:t>
            </a:r>
            <a:r>
              <a:rPr lang="en-US" dirty="0" err="1"/>
              <a:t>lat</a:t>
            </a:r>
            <a:r>
              <a:rPr lang="en-US" dirty="0"/>
              <a:t>/longs to be leveraged for </a:t>
            </a:r>
            <a:r>
              <a:rPr lang="en-US" dirty="0" err="1"/>
              <a:t>FourSquare</a:t>
            </a:r>
            <a:r>
              <a:rPr lang="en-US" dirty="0"/>
              <a:t> Venue search, and Clustering Analysis.</a:t>
            </a:r>
          </a:p>
          <a:p>
            <a:pPr marL="285750" lvl="0" indent="-285750">
              <a:buFont typeface="Arial" panose="020B0604020202020204" pitchFamily="34" charset="0"/>
              <a:buChar char="•"/>
            </a:pPr>
            <a:r>
              <a:rPr lang="en-US" dirty="0" err="1"/>
              <a:t>FourSquare</a:t>
            </a:r>
            <a:r>
              <a:rPr lang="en-US" dirty="0"/>
              <a:t> Venue search based on Greensboro Zip Code as input for Clustering Analysis. Narrowed foursquare search to eliminate irrelevant venue types for cluster analysis.</a:t>
            </a:r>
          </a:p>
          <a:p>
            <a:pPr marL="285750" lvl="0" indent="-285750">
              <a:buFont typeface="Arial" panose="020B0604020202020204" pitchFamily="34" charset="0"/>
              <a:buChar char="•"/>
            </a:pPr>
            <a:r>
              <a:rPr lang="en-US" dirty="0"/>
              <a:t>Paired cluster analysis data output with research on most popular neighborhoods to live to select a restaurant location and living location with little travel.</a:t>
            </a:r>
          </a:p>
          <a:p>
            <a:endParaRPr lang="en-US" sz="1600" dirty="0"/>
          </a:p>
          <a:p>
            <a:endParaRPr lang="en-US" dirty="0"/>
          </a:p>
          <a:p>
            <a:endParaRPr lang="en-US" dirty="0"/>
          </a:p>
        </p:txBody>
      </p:sp>
      <p:pic>
        <p:nvPicPr>
          <p:cNvPr id="3" name="Picture 2">
            <a:extLst>
              <a:ext uri="{FF2B5EF4-FFF2-40B4-BE49-F238E27FC236}">
                <a16:creationId xmlns:a16="http://schemas.microsoft.com/office/drawing/2014/main" id="{D3B868E5-DF62-4245-B056-789D15DC54B1}"/>
              </a:ext>
            </a:extLst>
          </p:cNvPr>
          <p:cNvPicPr>
            <a:picLocks noChangeAspect="1"/>
          </p:cNvPicPr>
          <p:nvPr/>
        </p:nvPicPr>
        <p:blipFill>
          <a:blip r:embed="rId4"/>
          <a:stretch>
            <a:fillRect/>
          </a:stretch>
        </p:blipFill>
        <p:spPr>
          <a:xfrm>
            <a:off x="8774350" y="693102"/>
            <a:ext cx="3063909" cy="1667642"/>
          </a:xfrm>
          <a:prstGeom prst="rect">
            <a:avLst/>
          </a:prstGeom>
        </p:spPr>
      </p:pic>
      <p:pic>
        <p:nvPicPr>
          <p:cNvPr id="4" name="Picture 3">
            <a:extLst>
              <a:ext uri="{FF2B5EF4-FFF2-40B4-BE49-F238E27FC236}">
                <a16:creationId xmlns:a16="http://schemas.microsoft.com/office/drawing/2014/main" id="{A8856B26-EBE0-44CD-8969-CFA39E09C94D}"/>
              </a:ext>
            </a:extLst>
          </p:cNvPr>
          <p:cNvPicPr>
            <a:picLocks noChangeAspect="1"/>
          </p:cNvPicPr>
          <p:nvPr/>
        </p:nvPicPr>
        <p:blipFill>
          <a:blip r:embed="rId5"/>
          <a:stretch>
            <a:fillRect/>
          </a:stretch>
        </p:blipFill>
        <p:spPr>
          <a:xfrm>
            <a:off x="8774350" y="4224243"/>
            <a:ext cx="3073939" cy="1667642"/>
          </a:xfrm>
          <a:prstGeom prst="rect">
            <a:avLst/>
          </a:prstGeom>
        </p:spPr>
      </p:pic>
      <p:sp>
        <p:nvSpPr>
          <p:cNvPr id="5" name="TextBox 4">
            <a:extLst>
              <a:ext uri="{FF2B5EF4-FFF2-40B4-BE49-F238E27FC236}">
                <a16:creationId xmlns:a16="http://schemas.microsoft.com/office/drawing/2014/main" id="{9EE16262-014D-46C3-BCA9-078B566ECEFA}"/>
              </a:ext>
            </a:extLst>
          </p:cNvPr>
          <p:cNvSpPr txBox="1"/>
          <p:nvPr/>
        </p:nvSpPr>
        <p:spPr>
          <a:xfrm>
            <a:off x="10053875" y="3086829"/>
            <a:ext cx="651753" cy="369332"/>
          </a:xfrm>
          <a:prstGeom prst="rect">
            <a:avLst/>
          </a:prstGeom>
          <a:noFill/>
        </p:spPr>
        <p:txBody>
          <a:bodyPr wrap="square" rtlCol="0">
            <a:spAutoFit/>
          </a:bodyPr>
          <a:lstStyle/>
          <a:p>
            <a:r>
              <a:rPr lang="en-US" dirty="0"/>
              <a:t>Or?</a:t>
            </a:r>
          </a:p>
        </p:txBody>
      </p:sp>
    </p:spTree>
    <p:extLst>
      <p:ext uri="{BB962C8B-B14F-4D97-AF65-F5344CB8AC3E}">
        <p14:creationId xmlns:p14="http://schemas.microsoft.com/office/powerpoint/2010/main" val="35473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1292662"/>
          </a:xfrm>
          <a:prstGeom prst="rect">
            <a:avLst/>
          </a:prstGeom>
          <a:noFill/>
        </p:spPr>
        <p:txBody>
          <a:bodyPr wrap="square" rtlCol="0">
            <a:spAutoFit/>
          </a:bodyPr>
          <a:lstStyle/>
          <a:p>
            <a:r>
              <a:rPr lang="en-US" dirty="0"/>
              <a:t>Methodology- Exploratory Data Analysis:</a:t>
            </a:r>
          </a:p>
          <a:p>
            <a:endParaRPr lang="en-US" dirty="0"/>
          </a:p>
          <a:p>
            <a:r>
              <a:rPr lang="en-US" sz="1400" dirty="0"/>
              <a:t>Visualizing the top 20 Zip Codes in NC proved a good exercise where it was found that 7 of the top 20 Zip Codes for Rent Cost are in Charlotte, and 1 is in Greensboro. Considering this data, it was easy to make the determination to focus my analysis on a location for my Deli/Sandwich shop in Greensboro, NC and chose to avoid zip code 27403 in Greensboro.</a:t>
            </a:r>
          </a:p>
        </p:txBody>
      </p:sp>
      <p:pic>
        <p:nvPicPr>
          <p:cNvPr id="3" name="Picture 2">
            <a:extLst>
              <a:ext uri="{FF2B5EF4-FFF2-40B4-BE49-F238E27FC236}">
                <a16:creationId xmlns:a16="http://schemas.microsoft.com/office/drawing/2014/main" id="{BB2F54E2-44F1-400A-B6E3-C136D6B6C8F8}"/>
              </a:ext>
            </a:extLst>
          </p:cNvPr>
          <p:cNvPicPr/>
          <p:nvPr/>
        </p:nvPicPr>
        <p:blipFill>
          <a:blip r:embed="rId2"/>
          <a:stretch>
            <a:fillRect/>
          </a:stretch>
        </p:blipFill>
        <p:spPr>
          <a:xfrm>
            <a:off x="1722268" y="1645920"/>
            <a:ext cx="8327253" cy="4373140"/>
          </a:xfrm>
          <a:prstGeom prst="rect">
            <a:avLst/>
          </a:prstGeom>
        </p:spPr>
      </p:pic>
    </p:spTree>
    <p:extLst>
      <p:ext uri="{BB962C8B-B14F-4D97-AF65-F5344CB8AC3E}">
        <p14:creationId xmlns:p14="http://schemas.microsoft.com/office/powerpoint/2010/main" val="1386069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1292662"/>
          </a:xfrm>
          <a:prstGeom prst="rect">
            <a:avLst/>
          </a:prstGeom>
          <a:noFill/>
        </p:spPr>
        <p:txBody>
          <a:bodyPr wrap="square" rtlCol="0">
            <a:spAutoFit/>
          </a:bodyPr>
          <a:lstStyle/>
          <a:p>
            <a:r>
              <a:rPr lang="en-US" dirty="0"/>
              <a:t>Methodology- Exploratory Data Analysis:</a:t>
            </a:r>
          </a:p>
          <a:p>
            <a:endParaRPr lang="en-US" dirty="0"/>
          </a:p>
          <a:p>
            <a:r>
              <a:rPr lang="en-US" sz="1400" dirty="0"/>
              <a:t>Tying the Greensboro zip code geospatial data to the Foursquare venue data in a </a:t>
            </a:r>
            <a:r>
              <a:rPr lang="en-US" sz="1400" dirty="0" err="1"/>
              <a:t>dataframe</a:t>
            </a:r>
            <a:r>
              <a:rPr lang="en-US" sz="1400" dirty="0"/>
              <a:t> was critical to allow for levering  K-means clustering unsupervised learning techniques and visualizing most common venues by zip code to narrow my search to an area not over populated by other Deli/Sandwich shops.</a:t>
            </a:r>
          </a:p>
        </p:txBody>
      </p:sp>
      <p:pic>
        <p:nvPicPr>
          <p:cNvPr id="3" name="Picture 2">
            <a:extLst>
              <a:ext uri="{FF2B5EF4-FFF2-40B4-BE49-F238E27FC236}">
                <a16:creationId xmlns:a16="http://schemas.microsoft.com/office/drawing/2014/main" id="{CB42793C-6BAE-421E-9B2C-0A81765D16A2}"/>
              </a:ext>
            </a:extLst>
          </p:cNvPr>
          <p:cNvPicPr/>
          <p:nvPr/>
        </p:nvPicPr>
        <p:blipFill>
          <a:blip r:embed="rId2"/>
          <a:stretch>
            <a:fillRect/>
          </a:stretch>
        </p:blipFill>
        <p:spPr>
          <a:xfrm>
            <a:off x="1233996" y="2006353"/>
            <a:ext cx="9463595" cy="3426780"/>
          </a:xfrm>
          <a:prstGeom prst="rect">
            <a:avLst/>
          </a:prstGeom>
        </p:spPr>
      </p:pic>
    </p:spTree>
    <p:extLst>
      <p:ext uri="{BB962C8B-B14F-4D97-AF65-F5344CB8AC3E}">
        <p14:creationId xmlns:p14="http://schemas.microsoft.com/office/powerpoint/2010/main" val="73493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1754326"/>
          </a:xfrm>
          <a:prstGeom prst="rect">
            <a:avLst/>
          </a:prstGeom>
          <a:noFill/>
        </p:spPr>
        <p:txBody>
          <a:bodyPr wrap="square" rtlCol="0">
            <a:spAutoFit/>
          </a:bodyPr>
          <a:lstStyle/>
          <a:p>
            <a:r>
              <a:rPr lang="en-US" dirty="0"/>
              <a:t>Methodology- Exploratory Data Analysis:</a:t>
            </a:r>
          </a:p>
          <a:p>
            <a:endParaRPr lang="en-US" dirty="0"/>
          </a:p>
          <a:p>
            <a:r>
              <a:rPr lang="en-US" dirty="0"/>
              <a:t>Elbow Method revealed that 2-3 clusters were optimal for the K-means fit algorithm using the Zip Code Top 10 Venues </a:t>
            </a:r>
            <a:r>
              <a:rPr lang="en-US" dirty="0" err="1"/>
              <a:t>Dataframe</a:t>
            </a:r>
            <a:r>
              <a:rPr lang="en-US" dirty="0"/>
              <a:t> as an input.  Note that there is no sharp elbow in this case so K-means was run under both 2 &amp; 3 clusters and the cluster outputs were analyzed.  Based on practicality and # of zip codes I was analyzing I chose 3 clusters.</a:t>
            </a:r>
          </a:p>
        </p:txBody>
      </p:sp>
      <p:pic>
        <p:nvPicPr>
          <p:cNvPr id="3" name="Picture 2">
            <a:extLst>
              <a:ext uri="{FF2B5EF4-FFF2-40B4-BE49-F238E27FC236}">
                <a16:creationId xmlns:a16="http://schemas.microsoft.com/office/drawing/2014/main" id="{FEB7CB0D-61F9-4CAC-B8BA-D2241AE316A6}"/>
              </a:ext>
            </a:extLst>
          </p:cNvPr>
          <p:cNvPicPr/>
          <p:nvPr/>
        </p:nvPicPr>
        <p:blipFill>
          <a:blip r:embed="rId2"/>
          <a:stretch>
            <a:fillRect/>
          </a:stretch>
        </p:blipFill>
        <p:spPr>
          <a:xfrm>
            <a:off x="3666478" y="2059126"/>
            <a:ext cx="5344696" cy="3339549"/>
          </a:xfrm>
          <a:prstGeom prst="rect">
            <a:avLst/>
          </a:prstGeom>
        </p:spPr>
      </p:pic>
    </p:spTree>
    <p:extLst>
      <p:ext uri="{BB962C8B-B14F-4D97-AF65-F5344CB8AC3E}">
        <p14:creationId xmlns:p14="http://schemas.microsoft.com/office/powerpoint/2010/main" val="197737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1477328"/>
          </a:xfrm>
          <a:prstGeom prst="rect">
            <a:avLst/>
          </a:prstGeom>
          <a:noFill/>
        </p:spPr>
        <p:txBody>
          <a:bodyPr wrap="square" rtlCol="0">
            <a:spAutoFit/>
          </a:bodyPr>
          <a:lstStyle/>
          <a:p>
            <a:r>
              <a:rPr lang="en-US" dirty="0"/>
              <a:t>Methodology- Exploratory Data Analysis:</a:t>
            </a:r>
          </a:p>
          <a:p>
            <a:endParaRPr lang="en-US" dirty="0"/>
          </a:p>
          <a:p>
            <a:r>
              <a:rPr lang="en-US" dirty="0"/>
              <a:t>Combination of K-means cluster to narrow search to select 5 zip codes, along with analyzing mean frequency occurrence of Deli/Bodega and Sandwich Shops allowed for selection of a zip code to target for my restaurant location (27408).</a:t>
            </a:r>
          </a:p>
        </p:txBody>
      </p:sp>
      <p:pic>
        <p:nvPicPr>
          <p:cNvPr id="4" name="Picture 3">
            <a:extLst>
              <a:ext uri="{FF2B5EF4-FFF2-40B4-BE49-F238E27FC236}">
                <a16:creationId xmlns:a16="http://schemas.microsoft.com/office/drawing/2014/main" id="{CCA71943-E7FF-440F-A7D6-8C1F94E746D6}"/>
              </a:ext>
            </a:extLst>
          </p:cNvPr>
          <p:cNvPicPr/>
          <p:nvPr/>
        </p:nvPicPr>
        <p:blipFill>
          <a:blip r:embed="rId2"/>
          <a:stretch>
            <a:fillRect/>
          </a:stretch>
        </p:blipFill>
        <p:spPr>
          <a:xfrm>
            <a:off x="229710" y="2237173"/>
            <a:ext cx="4778406" cy="2409304"/>
          </a:xfrm>
          <a:prstGeom prst="rect">
            <a:avLst/>
          </a:prstGeom>
        </p:spPr>
      </p:pic>
      <p:sp>
        <p:nvSpPr>
          <p:cNvPr id="5" name="Rectangle: Rounded Corners 4">
            <a:extLst>
              <a:ext uri="{FF2B5EF4-FFF2-40B4-BE49-F238E27FC236}">
                <a16:creationId xmlns:a16="http://schemas.microsoft.com/office/drawing/2014/main" id="{D6871582-7373-4447-86B5-88E44E0C772D}"/>
              </a:ext>
            </a:extLst>
          </p:cNvPr>
          <p:cNvSpPr/>
          <p:nvPr/>
        </p:nvSpPr>
        <p:spPr>
          <a:xfrm>
            <a:off x="2157274" y="2950843"/>
            <a:ext cx="585926" cy="461638"/>
          </a:xfrm>
          <a:prstGeom prst="round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AD2574F-BA1A-42EC-B0F1-5089C8F8B970}"/>
              </a:ext>
            </a:extLst>
          </p:cNvPr>
          <p:cNvPicPr/>
          <p:nvPr/>
        </p:nvPicPr>
        <p:blipFill>
          <a:blip r:embed="rId3"/>
          <a:stretch>
            <a:fillRect/>
          </a:stretch>
        </p:blipFill>
        <p:spPr>
          <a:xfrm>
            <a:off x="6857631" y="2105521"/>
            <a:ext cx="4152900" cy="2771775"/>
          </a:xfrm>
          <a:prstGeom prst="rect">
            <a:avLst/>
          </a:prstGeom>
        </p:spPr>
      </p:pic>
      <p:sp>
        <p:nvSpPr>
          <p:cNvPr id="7" name="Rectangle: Rounded Corners 6">
            <a:extLst>
              <a:ext uri="{FF2B5EF4-FFF2-40B4-BE49-F238E27FC236}">
                <a16:creationId xmlns:a16="http://schemas.microsoft.com/office/drawing/2014/main" id="{E1345D7E-F130-4956-81D7-6FBEB41F80E4}"/>
              </a:ext>
            </a:extLst>
          </p:cNvPr>
          <p:cNvSpPr/>
          <p:nvPr/>
        </p:nvSpPr>
        <p:spPr>
          <a:xfrm>
            <a:off x="8294889" y="2325950"/>
            <a:ext cx="630314" cy="255134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D250F99-C22F-4FDC-9D6B-6460D5FD9BDC}"/>
              </a:ext>
            </a:extLst>
          </p:cNvPr>
          <p:cNvCxnSpPr/>
          <p:nvPr/>
        </p:nvCxnSpPr>
        <p:spPr>
          <a:xfrm>
            <a:off x="3287883" y="3211006"/>
            <a:ext cx="5243558" cy="23081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83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93445-0C76-4DFA-A187-B5DFD5639D88}"/>
              </a:ext>
            </a:extLst>
          </p:cNvPr>
          <p:cNvSpPr txBox="1"/>
          <p:nvPr/>
        </p:nvSpPr>
        <p:spPr>
          <a:xfrm>
            <a:off x="481263" y="304800"/>
            <a:ext cx="11133221" cy="2677656"/>
          </a:xfrm>
          <a:prstGeom prst="rect">
            <a:avLst/>
          </a:prstGeom>
          <a:noFill/>
        </p:spPr>
        <p:txBody>
          <a:bodyPr wrap="square" rtlCol="0">
            <a:spAutoFit/>
          </a:bodyPr>
          <a:lstStyle/>
          <a:p>
            <a:r>
              <a:rPr lang="en-US" dirty="0"/>
              <a:t>Conclusions and Future Opportunities:</a:t>
            </a:r>
          </a:p>
          <a:p>
            <a:endParaRPr lang="en-US" dirty="0"/>
          </a:p>
          <a:p>
            <a:pPr marL="171450" indent="-171450">
              <a:buFont typeface="Arial" panose="020B0604020202020204" pitchFamily="34" charset="0"/>
              <a:buChar char="•"/>
            </a:pPr>
            <a:r>
              <a:rPr lang="en-US" sz="1200" dirty="0"/>
              <a:t>Geospatial data combined with web research and k-means clustering proved a successful method to narrow search for a restaurant venue location down to a specific zip code.  </a:t>
            </a:r>
          </a:p>
          <a:p>
            <a:pPr marL="171450" indent="-171450">
              <a:buFont typeface="Arial" panose="020B0604020202020204" pitchFamily="34" charset="0"/>
              <a:buChar char="•"/>
            </a:pPr>
            <a:r>
              <a:rPr lang="en-US" sz="1200" dirty="0"/>
              <a:t>Foursquare data results were limited on number of venues returned even when opening the foursquare API call search limits and radius.  In addition, Foursquare venue categories are inconsistent so it is hard to filter out all categories which are irrelevant to the analysis.  For example, there is venue category of “Restaurant”, “American Restaurant”, “Pizza Restaurant”, etc. If you do not look at each venue title, clustering by venue category may prove to cluster restaurants incorrectly or in the case of this analysis create few clusters to differentiate venues because the categories are so broad.  Therefore, other methods of analysis are necessary to combine with K-means to make an educated decision on a venue location.</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Future use cases for selling this type of analysis as a service are evident, especially considering how much time I spent on this behind a computer versus the guess work and </a:t>
            </a:r>
          </a:p>
          <a:p>
            <a:pPr marL="171450" indent="-171450">
              <a:buFont typeface="Arial" panose="020B0604020202020204" pitchFamily="34" charset="0"/>
              <a:buChar char="•"/>
            </a:pPr>
            <a:r>
              <a:rPr lang="en-US" sz="1200" dirty="0"/>
              <a:t>K-means clustering algorithms could not be leveraged as a service to new small business owners seeking guidance on prime locations to open a new restaurant or any other kind of business. </a:t>
            </a:r>
          </a:p>
        </p:txBody>
      </p:sp>
    </p:spTree>
    <p:extLst>
      <p:ext uri="{BB962C8B-B14F-4D97-AF65-F5344CB8AC3E}">
        <p14:creationId xmlns:p14="http://schemas.microsoft.com/office/powerpoint/2010/main" val="27053729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1817</TotalTime>
  <Words>808</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Data Science Capstone Project –  My Pipe Dream: Opening a NY Style Deli in North Carolina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Crowe, Lauren</dc:creator>
  <cp:lastModifiedBy>Crowe, Lauren</cp:lastModifiedBy>
  <cp:revision>17</cp:revision>
  <dcterms:created xsi:type="dcterms:W3CDTF">2019-07-05T17:10:32Z</dcterms:created>
  <dcterms:modified xsi:type="dcterms:W3CDTF">2019-07-10T23:41:34Z</dcterms:modified>
</cp:coreProperties>
</file>