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6" r:id="rId3"/>
    <p:sldId id="257" r:id="rId4"/>
    <p:sldId id="278" r:id="rId5"/>
    <p:sldId id="290" r:id="rId6"/>
    <p:sldId id="291" r:id="rId7"/>
    <p:sldId id="286" r:id="rId8"/>
    <p:sldId id="298" r:id="rId9"/>
    <p:sldId id="292" r:id="rId10"/>
    <p:sldId id="299" r:id="rId11"/>
    <p:sldId id="300" r:id="rId12"/>
    <p:sldId id="295" r:id="rId13"/>
    <p:sldId id="296" r:id="rId14"/>
    <p:sldId id="258" r:id="rId15"/>
    <p:sldId id="301" r:id="rId16"/>
    <p:sldId id="293" r:id="rId17"/>
    <p:sldId id="303" r:id="rId18"/>
    <p:sldId id="302" r:id="rId19"/>
    <p:sldId id="289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833" autoAdjust="0"/>
  </p:normalViewPr>
  <p:slideViewPr>
    <p:cSldViewPr>
      <p:cViewPr>
        <p:scale>
          <a:sx n="55" d="100"/>
          <a:sy n="55" d="100"/>
        </p:scale>
        <p:origin x="-12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10/10/2012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35687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Mentors should identify new attendees, and run through the standard</a:t>
            </a:r>
            <a:r>
              <a:rPr lang="en-US" baseline="0" dirty="0" smtClean="0"/>
              <a:t> setup with them: </a:t>
            </a:r>
            <a:r>
              <a:rPr lang="en-IE" dirty="0" smtClean="0"/>
              <a:t>check that all laptops are up and running, are</a:t>
            </a:r>
            <a:r>
              <a:rPr lang="en-IE" baseline="0" dirty="0" smtClean="0"/>
              <a:t> on the wireless network, can see the internet (google.ie, https://thimble.webmaker.org, dojo.hallamor.org)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This time we want to use the Developer Tools in Chrome to play with CSS.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10/10/2012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10/10/2012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10/10/2012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10/10/2012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10/10/2012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10/10/2012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10/10/2012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10/10/2012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10/10/2012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10/10/2012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10/10/2012</a:t>
            </a:fld>
            <a:endParaRPr lang="en-IE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10/10/2012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w3schools.com/js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tp://dojo.hallamor.org/uploads/bray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mailto:bray@coderdojo.com" TargetMode="External"/><Relationship Id="rId4" Type="http://schemas.openxmlformats.org/officeDocument/2006/relationships/hyperlink" Target="http://dojo.hallamor.org/eden/bra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eovd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1983" y="6329850"/>
            <a:ext cx="454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#5 : My First JavaScript Programs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Now add this “if statement” to improve the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IE" dirty="0" smtClean="0"/>
              <a:t>function </a:t>
            </a:r>
            <a:r>
              <a:rPr lang="en-IE" dirty="0"/>
              <a:t>myFunction()</a:t>
            </a:r>
          </a:p>
          <a:p>
            <a:pPr marL="118872" indent="0">
              <a:buNone/>
            </a:pPr>
            <a:r>
              <a:rPr lang="en-IE" dirty="0"/>
              <a:t>{</a:t>
            </a:r>
          </a:p>
          <a:p>
            <a:pPr marL="118872" indent="0">
              <a:buNone/>
            </a:pPr>
            <a:r>
              <a:rPr lang="en-IE" dirty="0" smtClean="0"/>
              <a:t>element=document.getElementById</a:t>
            </a:r>
            <a:r>
              <a:rPr lang="en-IE" dirty="0"/>
              <a:t>("demo</a:t>
            </a:r>
            <a:r>
              <a:rPr lang="en-IE" dirty="0" smtClean="0"/>
              <a:t>");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>
                <a:solidFill>
                  <a:srgbClr val="FF0000"/>
                </a:solidFill>
              </a:rPr>
              <a:t>If (element.innerHTML.match</a:t>
            </a:r>
            <a:r>
              <a:rPr lang="en-IE" dirty="0">
                <a:solidFill>
                  <a:srgbClr val="FF0000"/>
                </a:solidFill>
              </a:rPr>
              <a:t>(/Click/))</a:t>
            </a:r>
          </a:p>
          <a:p>
            <a:pPr marL="118872" indent="0">
              <a:buNone/>
            </a:pPr>
            <a:r>
              <a:rPr lang="en-IE" dirty="0">
                <a:solidFill>
                  <a:srgbClr val="FF0000"/>
                </a:solidFill>
              </a:rPr>
              <a:t>{</a:t>
            </a:r>
          </a:p>
          <a:p>
            <a:pPr marL="118872" indent="0">
              <a:buNone/>
            </a:pPr>
            <a:r>
              <a:rPr lang="en-IE" dirty="0" smtClean="0"/>
              <a:t>element.innerHTML</a:t>
            </a:r>
            <a:r>
              <a:rPr lang="en-IE" dirty="0"/>
              <a:t>="Hello World";</a:t>
            </a:r>
          </a:p>
          <a:p>
            <a:pPr marL="118872" indent="0">
              <a:buNone/>
            </a:pPr>
            <a:r>
              <a:rPr lang="en-IE" dirty="0">
                <a:solidFill>
                  <a:srgbClr val="FF0000"/>
                </a:solidFill>
              </a:rPr>
              <a:t>}</a:t>
            </a:r>
          </a:p>
          <a:p>
            <a:pPr marL="118872" indent="0">
              <a:buNone/>
            </a:pPr>
            <a:r>
              <a:rPr lang="en-IE" dirty="0">
                <a:solidFill>
                  <a:srgbClr val="FF0000"/>
                </a:solidFill>
              </a:rPr>
              <a:t>else</a:t>
            </a:r>
          </a:p>
          <a:p>
            <a:pPr marL="118872" indent="0">
              <a:buNone/>
            </a:pPr>
            <a:r>
              <a:rPr lang="en-IE" dirty="0">
                <a:solidFill>
                  <a:srgbClr val="FF0000"/>
                </a:solidFill>
              </a:rPr>
              <a:t>{</a:t>
            </a:r>
          </a:p>
          <a:p>
            <a:pPr marL="118872" indent="0">
              <a:buNone/>
            </a:pPr>
            <a:r>
              <a:rPr lang="en-IE" dirty="0" smtClean="0">
                <a:solidFill>
                  <a:srgbClr val="FF0000"/>
                </a:solidFill>
              </a:rPr>
              <a:t>element.innerHTML</a:t>
            </a:r>
            <a:r>
              <a:rPr lang="en-IE" dirty="0">
                <a:solidFill>
                  <a:srgbClr val="FF0000"/>
                </a:solidFill>
              </a:rPr>
              <a:t>="Click the button to change the text in this paragraph";</a:t>
            </a:r>
          </a:p>
          <a:p>
            <a:pPr marL="118872" indent="0">
              <a:buNone/>
            </a:pPr>
            <a:r>
              <a:rPr lang="en-IE" dirty="0">
                <a:solidFill>
                  <a:srgbClr val="FF0000"/>
                </a:solidFill>
              </a:rPr>
              <a:t>}</a:t>
            </a:r>
          </a:p>
          <a:p>
            <a:pPr marL="118872" indent="0">
              <a:buNone/>
            </a:pPr>
            <a:r>
              <a:rPr lang="en-IE" dirty="0" smtClean="0"/>
              <a:t>};</a:t>
            </a:r>
          </a:p>
          <a:p>
            <a:pPr marL="118872" indent="0">
              <a:buNone/>
            </a:pPr>
            <a:endParaRPr lang="en-IE" dirty="0" smtClean="0"/>
          </a:p>
          <a:p>
            <a:r>
              <a:rPr lang="en-IE" sz="4600" dirty="0"/>
              <a:t>Save the </a:t>
            </a:r>
            <a:r>
              <a:rPr lang="en-IE" sz="4600" dirty="0" smtClean="0"/>
              <a:t>Script and </a:t>
            </a:r>
            <a:r>
              <a:rPr lang="en-IE" sz="4600" dirty="0"/>
              <a:t>reload the </a:t>
            </a:r>
            <a:r>
              <a:rPr lang="en-IE" sz="4600" dirty="0" smtClean="0"/>
              <a:t>page</a:t>
            </a:r>
          </a:p>
          <a:p>
            <a:r>
              <a:rPr lang="en-IE" sz="4600" dirty="0" smtClean="0"/>
              <a:t>Now this works all the time:</a:t>
            </a:r>
            <a:endParaRPr lang="en-IE" sz="4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78" y="5250904"/>
            <a:ext cx="1017270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8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033" y="1556792"/>
            <a:ext cx="109537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JavaScript working with images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775193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Open “Lights.html” (Chrome and Komodo)</a:t>
            </a:r>
          </a:p>
          <a:p>
            <a:r>
              <a:rPr lang="en-IE" dirty="0" smtClean="0"/>
              <a:t>Open “start3.js” (Komodo)</a:t>
            </a:r>
          </a:p>
          <a:p>
            <a:endParaRPr lang="en-IE" dirty="0"/>
          </a:p>
          <a:p>
            <a:r>
              <a:rPr lang="en-IE" dirty="0" smtClean="0"/>
              <a:t>How would you change i) the HTML and ii) the JavaScript to </a:t>
            </a:r>
            <a:r>
              <a:rPr lang="en-IE" b="1" dirty="0" smtClean="0"/>
              <a:t>make the second bulb work</a:t>
            </a:r>
            <a:r>
              <a:rPr lang="en-IE" dirty="0" smtClean="0"/>
              <a:t>?</a:t>
            </a:r>
          </a:p>
          <a:p>
            <a:endParaRPr lang="en-IE" dirty="0" smtClean="0"/>
          </a:p>
          <a:p>
            <a:pPr marL="118872" indent="0">
              <a:buNone/>
            </a:pPr>
            <a:r>
              <a:rPr lang="en-IE" sz="2400" dirty="0"/>
              <a:t>HTML: you need: id="</a:t>
            </a:r>
            <a:r>
              <a:rPr lang="en-IE" sz="2400" dirty="0" smtClean="0"/>
              <a:t>myimage</a:t>
            </a:r>
            <a:r>
              <a:rPr lang="en-IE" sz="2400" dirty="0" smtClean="0">
                <a:solidFill>
                  <a:srgbClr val="FF0000"/>
                </a:solidFill>
              </a:rPr>
              <a:t>2</a:t>
            </a:r>
            <a:r>
              <a:rPr lang="en-IE" sz="2400" dirty="0" smtClean="0"/>
              <a:t>" </a:t>
            </a:r>
            <a:r>
              <a:rPr lang="en-IE" sz="2400" dirty="0"/>
              <a:t>onclick="</a:t>
            </a:r>
            <a:r>
              <a:rPr lang="en-IE" sz="2400" dirty="0" smtClean="0"/>
              <a:t>changeImage</a:t>
            </a:r>
            <a:r>
              <a:rPr lang="en-IE" sz="2400" dirty="0" smtClean="0">
                <a:solidFill>
                  <a:srgbClr val="FF0000"/>
                </a:solidFill>
              </a:rPr>
              <a:t>2</a:t>
            </a:r>
            <a:r>
              <a:rPr lang="en-IE" sz="2400" dirty="0" smtClean="0"/>
              <a:t>()”</a:t>
            </a:r>
          </a:p>
          <a:p>
            <a:pPr marL="118872" indent="0">
              <a:buNone/>
            </a:pPr>
            <a:endParaRPr lang="en-IE" sz="2400" dirty="0" smtClean="0"/>
          </a:p>
          <a:p>
            <a:pPr marL="118872" indent="0">
              <a:buNone/>
            </a:pPr>
            <a:r>
              <a:rPr lang="en-IE" sz="2400" dirty="0" smtClean="0"/>
              <a:t>JavaScript: </a:t>
            </a:r>
            <a:r>
              <a:rPr lang="en-IE" sz="2400" dirty="0"/>
              <a:t>you need:  </a:t>
            </a:r>
            <a:r>
              <a:rPr lang="en-IE" sz="2400" dirty="0" smtClean="0"/>
              <a:t>function changeImage</a:t>
            </a:r>
            <a:r>
              <a:rPr lang="en-IE" sz="2400" dirty="0" smtClean="0">
                <a:solidFill>
                  <a:srgbClr val="FF0000"/>
                </a:solidFill>
              </a:rPr>
              <a:t>2</a:t>
            </a:r>
            <a:r>
              <a:rPr lang="en-IE" sz="2400" dirty="0" smtClean="0"/>
              <a:t>() … and element=document.getElementById</a:t>
            </a:r>
            <a:r>
              <a:rPr lang="en-IE" sz="2400" dirty="0"/>
              <a:t>(</a:t>
            </a:r>
            <a:r>
              <a:rPr lang="en-IE" sz="2400" dirty="0" smtClean="0"/>
              <a:t>'myimage</a:t>
            </a:r>
            <a:r>
              <a:rPr lang="en-IE" sz="2400" dirty="0" smtClean="0">
                <a:solidFill>
                  <a:srgbClr val="FF0000"/>
                </a:solidFill>
              </a:rPr>
              <a:t>2</a:t>
            </a:r>
            <a:r>
              <a:rPr lang="en-IE" sz="2400" dirty="0" smtClean="0"/>
              <a:t>') …</a:t>
            </a:r>
            <a:endParaRPr lang="en-IE" sz="2400" dirty="0"/>
          </a:p>
          <a:p>
            <a:pPr marL="118872" indent="0">
              <a:buNone/>
            </a:pPr>
            <a:endParaRPr lang="en-IE" sz="2400" dirty="0"/>
          </a:p>
          <a:p>
            <a:endParaRPr lang="en-IE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1556792"/>
            <a:ext cx="9620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28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Understanding JavaScript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works using the DOM</a:t>
            </a:r>
          </a:p>
          <a:p>
            <a:pPr lvl="1"/>
            <a:r>
              <a:rPr lang="en-US" dirty="0" smtClean="0"/>
              <a:t>Document Object Model</a:t>
            </a:r>
          </a:p>
          <a:p>
            <a:endParaRPr lang="en-US" dirty="0" smtClean="0"/>
          </a:p>
          <a:p>
            <a:r>
              <a:rPr lang="en-US" dirty="0" smtClean="0"/>
              <a:t>The DOM is a “tree” structure representing</a:t>
            </a:r>
          </a:p>
          <a:p>
            <a:pPr lvl="1"/>
            <a:r>
              <a:rPr lang="en-US" dirty="0" smtClean="0"/>
              <a:t>The window displayed by the browser</a:t>
            </a:r>
          </a:p>
          <a:p>
            <a:pPr lvl="1"/>
            <a:r>
              <a:rPr lang="en-US" dirty="0" smtClean="0"/>
              <a:t>The document in that window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elements (HTML tags) inside that document</a:t>
            </a:r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24569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The DOM: it’s like a tree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2890664" cy="4772002"/>
          </a:xfrm>
        </p:spPr>
        <p:txBody>
          <a:bodyPr>
            <a:normAutofit/>
          </a:bodyPr>
          <a:lstStyle/>
          <a:p>
            <a:pPr marL="164592" indent="0">
              <a:buNone/>
            </a:pPr>
            <a:r>
              <a:rPr lang="en-IE" dirty="0" smtClean="0"/>
              <a:t>We have already used many of these elements</a:t>
            </a:r>
          </a:p>
        </p:txBody>
      </p:sp>
      <p:pic>
        <p:nvPicPr>
          <p:cNvPr id="1026" name="Picture 2" descr="http://107.22.190.18/deadball/wp-content/uploads/2012/06/dom-tre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" t="12773" r="6481"/>
          <a:stretch/>
        </p:blipFill>
        <p:spPr bwMode="auto">
          <a:xfrm>
            <a:off x="4042980" y="1560542"/>
            <a:ext cx="4383953" cy="510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52120" y="5301208"/>
            <a:ext cx="1080120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4355976" y="6165304"/>
            <a:ext cx="1080120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7346813" y="6165304"/>
            <a:ext cx="1080120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Rectangle 7"/>
          <p:cNvSpPr/>
          <p:nvPr/>
        </p:nvSpPr>
        <p:spPr>
          <a:xfrm>
            <a:off x="5652120" y="4581128"/>
            <a:ext cx="1080120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Rectangle 8"/>
          <p:cNvSpPr/>
          <p:nvPr/>
        </p:nvSpPr>
        <p:spPr>
          <a:xfrm>
            <a:off x="5652120" y="3573016"/>
            <a:ext cx="1080120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0" name="Rectangle 9"/>
          <p:cNvSpPr/>
          <p:nvPr/>
        </p:nvSpPr>
        <p:spPr>
          <a:xfrm>
            <a:off x="6192180" y="2564904"/>
            <a:ext cx="1122896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" name="Rectangle 10"/>
          <p:cNvSpPr/>
          <p:nvPr/>
        </p:nvSpPr>
        <p:spPr>
          <a:xfrm>
            <a:off x="4584539" y="2564904"/>
            <a:ext cx="1427621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2" name="Rectangle 11"/>
          <p:cNvSpPr/>
          <p:nvPr/>
        </p:nvSpPr>
        <p:spPr>
          <a:xfrm>
            <a:off x="7092280" y="2204864"/>
            <a:ext cx="798956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3" name="Rectangle 12"/>
          <p:cNvSpPr/>
          <p:nvPr/>
        </p:nvSpPr>
        <p:spPr>
          <a:xfrm>
            <a:off x="7163187" y="1628800"/>
            <a:ext cx="798956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4" name="Rectangle 13"/>
          <p:cNvSpPr/>
          <p:nvPr/>
        </p:nvSpPr>
        <p:spPr>
          <a:xfrm>
            <a:off x="6375538" y="1629113"/>
            <a:ext cx="798956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5" name="Rectangle 14"/>
          <p:cNvSpPr/>
          <p:nvPr/>
        </p:nvSpPr>
        <p:spPr>
          <a:xfrm>
            <a:off x="5652120" y="1629426"/>
            <a:ext cx="662717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6" name="Rectangle 15"/>
          <p:cNvSpPr/>
          <p:nvPr/>
        </p:nvSpPr>
        <p:spPr>
          <a:xfrm>
            <a:off x="4584539" y="1780577"/>
            <a:ext cx="491518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Rectangle 16"/>
          <p:cNvSpPr/>
          <p:nvPr/>
        </p:nvSpPr>
        <p:spPr>
          <a:xfrm>
            <a:off x="4042980" y="2165143"/>
            <a:ext cx="787317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3935402" y="2780928"/>
            <a:ext cx="787317" cy="432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 18"/>
          <p:cNvSpPr/>
          <p:nvPr/>
        </p:nvSpPr>
        <p:spPr>
          <a:xfrm>
            <a:off x="539552" y="2708694"/>
            <a:ext cx="2808312" cy="108034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055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@ CoderDojo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used CSS to layout a page nicely</a:t>
            </a:r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use many of these ideas in your own sites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723019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JavaScript working with colours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Open “session5_noscript.html” (in Chrome and Komodo)</a:t>
            </a:r>
          </a:p>
          <a:p>
            <a:r>
              <a:rPr lang="en-IE" dirty="0" smtClean="0"/>
              <a:t>It’s where we finished last week</a:t>
            </a:r>
          </a:p>
          <a:p>
            <a:pPr lvl="1"/>
            <a:r>
              <a:rPr lang="en-IE" dirty="0" smtClean="0"/>
              <a:t>Styles</a:t>
            </a:r>
          </a:p>
          <a:p>
            <a:pPr lvl="1"/>
            <a:r>
              <a:rPr lang="en-IE" dirty="0" smtClean="0"/>
              <a:t>Menu</a:t>
            </a:r>
          </a:p>
          <a:p>
            <a:pPr lvl="1"/>
            <a:r>
              <a:rPr lang="en-IE" dirty="0" smtClean="0"/>
              <a:t>Divs</a:t>
            </a:r>
          </a:p>
          <a:p>
            <a:r>
              <a:rPr lang="en-IE" dirty="0" smtClean="0"/>
              <a:t>We will link in a more advanced script now</a:t>
            </a:r>
          </a:p>
          <a:p>
            <a:pPr marL="118872" indent="0">
              <a:buNone/>
            </a:pPr>
            <a:r>
              <a:rPr lang="en-IE" sz="2400" b="1" dirty="0">
                <a:solidFill>
                  <a:srgbClr val="FF0000"/>
                </a:solidFill>
              </a:rPr>
              <a:t>&lt;script type="text/javascript" src="colours.js"&gt;&lt;/script&gt;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9870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JavaScript working with colours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You should now have rectangles on screen</a:t>
            </a:r>
          </a:p>
          <a:p>
            <a:r>
              <a:rPr lang="en-IE" dirty="0" smtClean="0"/>
              <a:t>Click any letter on your keyboard</a:t>
            </a:r>
          </a:p>
          <a:p>
            <a:r>
              <a:rPr lang="en-IE" dirty="0" smtClean="0"/>
              <a:t>Where did the colours come from?</a:t>
            </a:r>
          </a:p>
          <a:p>
            <a:pPr lvl="1"/>
            <a:r>
              <a:rPr lang="en-IE" dirty="0" smtClean="0"/>
              <a:t>Not the HTML source code</a:t>
            </a:r>
          </a:p>
          <a:p>
            <a:pPr lvl="1"/>
            <a:r>
              <a:rPr lang="en-IE" dirty="0" smtClean="0"/>
              <a:t>Not the CSS</a:t>
            </a:r>
          </a:p>
          <a:p>
            <a:pPr lvl="1"/>
            <a:r>
              <a:rPr lang="en-US" dirty="0" smtClean="0"/>
              <a:t>The JavaScript code set the background colour</a:t>
            </a:r>
            <a:endParaRPr lang="en-US" dirty="0"/>
          </a:p>
          <a:p>
            <a:pPr lvl="2"/>
            <a:r>
              <a:rPr lang="en-US" dirty="0" smtClean="0"/>
              <a:t>It also created the boxes, moves the colours from box to box </a:t>
            </a:r>
            <a:r>
              <a:rPr lang="en-US" dirty="0"/>
              <a:t>a</a:t>
            </a:r>
            <a:r>
              <a:rPr lang="en-US" dirty="0" smtClean="0"/>
              <a:t>nd reacts when you press keys</a:t>
            </a:r>
          </a:p>
          <a:p>
            <a:r>
              <a:rPr lang="en-IE" dirty="0" smtClean="0"/>
              <a:t>Open colours.js (in Komodo) for a quick look</a:t>
            </a:r>
          </a:p>
          <a:p>
            <a:pPr lvl="1"/>
            <a:r>
              <a:rPr lang="en-IE" dirty="0" smtClean="0"/>
              <a:t>It takes time and practice to understand every line of code</a:t>
            </a:r>
          </a:p>
          <a:p>
            <a:endParaRPr lang="en-IE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399536"/>
            <a:ext cx="2080260" cy="117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55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With a bit of editing, you can make a basic game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Open “</a:t>
            </a:r>
            <a:r>
              <a:rPr lang="en-IE" dirty="0" smtClean="0"/>
              <a:t>session5_game.html” </a:t>
            </a:r>
          </a:p>
          <a:p>
            <a:r>
              <a:rPr lang="en-IE" dirty="0" smtClean="0"/>
              <a:t>The JavaScript game.js is based on colours.js</a:t>
            </a:r>
          </a:p>
          <a:p>
            <a:pPr lvl="1"/>
            <a:r>
              <a:rPr lang="en-IE" dirty="0" smtClean="0"/>
              <a:t>With some lines ‘commented out’</a:t>
            </a:r>
          </a:p>
          <a:p>
            <a:pPr lvl="1"/>
            <a:r>
              <a:rPr lang="en-IE" dirty="0" smtClean="0"/>
              <a:t>And a few extra lines for movement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Use the keys to get a high score</a:t>
            </a:r>
          </a:p>
          <a:p>
            <a:r>
              <a:rPr lang="en-IE" dirty="0" smtClean="0"/>
              <a:t>Which section of code creates movement?</a:t>
            </a:r>
          </a:p>
          <a:p>
            <a:r>
              <a:rPr lang="en-IE" dirty="0" smtClean="0"/>
              <a:t>Edit the code to improve the game</a:t>
            </a:r>
          </a:p>
          <a:p>
            <a:endParaRPr lang="en-I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924944"/>
            <a:ext cx="208407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81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How to explore JavaScript on your own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775193"/>
            <a:ext cx="8928992" cy="4625609"/>
          </a:xfrm>
        </p:spPr>
        <p:txBody>
          <a:bodyPr>
            <a:normAutofit lnSpcReduction="10000"/>
          </a:bodyPr>
          <a:lstStyle/>
          <a:p>
            <a:r>
              <a:rPr lang="en-IE" dirty="0"/>
              <a:t>Go to </a:t>
            </a:r>
            <a:r>
              <a:rPr lang="en-IE" dirty="0">
                <a:hlinkClick r:id="rId2"/>
              </a:rPr>
              <a:t>http://</a:t>
            </a:r>
            <a:r>
              <a:rPr lang="en-IE" dirty="0" smtClean="0">
                <a:hlinkClick r:id="rId2"/>
              </a:rPr>
              <a:t>www.w3schools.com/js/default.asp</a:t>
            </a:r>
            <a:r>
              <a:rPr lang="en-IE" dirty="0" smtClean="0"/>
              <a:t> 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Try Google as well: copy code / tips from other sites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41" b="40059"/>
          <a:stretch/>
        </p:blipFill>
        <p:spPr bwMode="auto">
          <a:xfrm>
            <a:off x="539552" y="2420888"/>
            <a:ext cx="6247681" cy="27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249" y="3577580"/>
            <a:ext cx="19145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25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Practice Some More!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At </a:t>
            </a:r>
            <a:r>
              <a:rPr lang="en-IE" dirty="0"/>
              <a:t>home, practice what you learned this week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sz="2400" dirty="0" smtClean="0"/>
              <a:t>Upload your work to </a:t>
            </a:r>
            <a:r>
              <a:rPr lang="en-IE" sz="2400" dirty="0" smtClean="0">
                <a:hlinkClick r:id="rId3"/>
              </a:rPr>
              <a:t>ftp</a:t>
            </a:r>
            <a:r>
              <a:rPr lang="en-IE" sz="2400" dirty="0">
                <a:hlinkClick r:id="rId3"/>
              </a:rPr>
              <a:t>://dojo.hallamor.org/uploads/bray</a:t>
            </a:r>
            <a:r>
              <a:rPr lang="en-IE" sz="2400" dirty="0" smtClean="0">
                <a:hlinkClick r:id="rId3"/>
              </a:rPr>
              <a:t>/</a:t>
            </a:r>
            <a:r>
              <a:rPr lang="en-IE" sz="2400" dirty="0" smtClean="0"/>
              <a:t> </a:t>
            </a:r>
          </a:p>
          <a:p>
            <a:pPr marL="118872" indent="0">
              <a:buNone/>
            </a:pPr>
            <a:r>
              <a:rPr lang="en-IE" sz="2400" dirty="0" smtClean="0"/>
              <a:t>View it </a:t>
            </a:r>
            <a:r>
              <a:rPr lang="en-IE" sz="2400" dirty="0"/>
              <a:t>at </a:t>
            </a:r>
            <a:r>
              <a:rPr lang="en-IE" sz="2400" dirty="0">
                <a:hlinkClick r:id="rId4"/>
              </a:rPr>
              <a:t>http://dojo.hallamor.org/eden/bray</a:t>
            </a:r>
            <a:r>
              <a:rPr lang="en-IE" sz="2400" dirty="0" smtClean="0">
                <a:hlinkClick r:id="rId4"/>
              </a:rPr>
              <a:t>/</a:t>
            </a:r>
            <a:r>
              <a:rPr lang="en-IE" sz="2400" dirty="0" smtClean="0"/>
              <a:t> </a:t>
            </a:r>
            <a:endParaRPr lang="en-IE" sz="2400" dirty="0"/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Send us the URLs of your websites to look at, to </a:t>
            </a:r>
            <a:r>
              <a:rPr lang="en-IE" dirty="0" smtClean="0">
                <a:hlinkClick r:id="rId5"/>
              </a:rPr>
              <a:t>bray@coderdojo.com</a:t>
            </a:r>
            <a:r>
              <a:rPr lang="en-IE" dirty="0" smtClean="0"/>
              <a:t> 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3573016"/>
            <a:ext cx="715327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78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Wi-Fi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4800" dirty="0" smtClean="0"/>
              <a:t>Join wireless network:</a:t>
            </a:r>
            <a:br>
              <a:rPr lang="en-IE" sz="4800" dirty="0" smtClean="0"/>
            </a:br>
            <a:r>
              <a:rPr lang="en-IE" sz="4800" dirty="0" smtClean="0"/>
              <a:t>            </a:t>
            </a:r>
            <a:r>
              <a:rPr lang="en-IE" sz="4400" b="1" dirty="0" smtClean="0"/>
              <a:t>coderdojo&lt;x&gt;</a:t>
            </a:r>
            <a:br>
              <a:rPr lang="en-IE" sz="4400" b="1" dirty="0" smtClean="0"/>
            </a:br>
            <a:r>
              <a:rPr lang="en-IE" sz="4400" b="1" dirty="0" smtClean="0"/>
              <a:t>where &lt;x&gt; is your table number</a:t>
            </a:r>
            <a:endParaRPr lang="en-IE" sz="4400" b="1" dirty="0"/>
          </a:p>
          <a:p>
            <a:endParaRPr lang="en-IE" sz="3000" dirty="0" smtClean="0"/>
          </a:p>
          <a:p>
            <a:r>
              <a:rPr lang="en-IE" sz="3000" dirty="0" smtClean="0"/>
              <a:t>Have you got:</a:t>
            </a:r>
            <a:br>
              <a:rPr lang="en-IE" sz="3000" dirty="0" smtClean="0"/>
            </a:br>
            <a:r>
              <a:rPr lang="en-IE" sz="3000" dirty="0" smtClean="0"/>
              <a:t>- Google Chrome</a:t>
            </a:r>
            <a:br>
              <a:rPr lang="en-IE" sz="3000" dirty="0" smtClean="0"/>
            </a:br>
            <a:r>
              <a:rPr lang="en-IE" sz="3000" dirty="0" smtClean="0"/>
              <a:t>- Komodo Edit</a:t>
            </a:r>
            <a:br>
              <a:rPr lang="en-IE" sz="3000" dirty="0" smtClean="0"/>
            </a:br>
            <a:r>
              <a:rPr lang="en-IE" sz="3000" dirty="0" smtClean="0"/>
              <a:t>Installed on your laptop?</a:t>
            </a:r>
          </a:p>
          <a:p>
            <a:pPr marL="118872" indent="0">
              <a:buNone/>
            </a:pP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1301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Next Week @ CoderDojo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Next week is the last week of this session</a:t>
            </a:r>
          </a:p>
          <a:p>
            <a:endParaRPr lang="en-IE" dirty="0"/>
          </a:p>
          <a:p>
            <a:r>
              <a:rPr lang="en-IE" dirty="0" smtClean="0"/>
              <a:t>We’re not going to introduce any new HTML/CSS or JavaScript next week</a:t>
            </a:r>
          </a:p>
          <a:p>
            <a:endParaRPr lang="en-IE" dirty="0"/>
          </a:p>
          <a:p>
            <a:r>
              <a:rPr lang="en-IE" dirty="0" smtClean="0"/>
              <a:t>We’ll be looking inside some computers and electronics</a:t>
            </a:r>
          </a:p>
          <a:p>
            <a:endParaRPr lang="en-IE" dirty="0"/>
          </a:p>
          <a:p>
            <a:r>
              <a:rPr lang="en-IE" dirty="0" smtClean="0"/>
              <a:t>…and we can go over anything not clear from any of the earlier sessions … 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71121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#5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Write your first JavaScript program to do simple animation on a web page</a:t>
            </a:r>
          </a:p>
          <a:p>
            <a:endParaRPr lang="en-IE" dirty="0"/>
          </a:p>
          <a:p>
            <a:pPr lvl="1"/>
            <a:r>
              <a:rPr lang="en-IE" dirty="0" smtClean="0"/>
              <a:t>JavaScript and Animation are the basis for lots of Browser based games</a:t>
            </a:r>
          </a:p>
          <a:p>
            <a:endParaRPr lang="en-IE" dirty="0" smtClean="0"/>
          </a:p>
          <a:p>
            <a:r>
              <a:rPr lang="en-IE" dirty="0" smtClean="0"/>
              <a:t>Build on last week’s work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JavaScript!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JavaScript is a programming language</a:t>
            </a:r>
          </a:p>
          <a:p>
            <a:pPr lvl="1"/>
            <a:r>
              <a:rPr lang="en-IE" dirty="0" smtClean="0"/>
              <a:t>HTML/CSS are “descriptive”: they </a:t>
            </a:r>
            <a:r>
              <a:rPr lang="en-IE" b="1" dirty="0" smtClean="0"/>
              <a:t>describe</a:t>
            </a:r>
            <a:r>
              <a:rPr lang="en-IE" dirty="0" smtClean="0"/>
              <a:t> what your web page looks like</a:t>
            </a:r>
          </a:p>
          <a:p>
            <a:pPr lvl="1"/>
            <a:r>
              <a:rPr lang="en-IE" dirty="0" smtClean="0"/>
              <a:t>JavaScript lets you write programs that </a:t>
            </a:r>
            <a:r>
              <a:rPr lang="en-IE" b="1" dirty="0" smtClean="0"/>
              <a:t>do things </a:t>
            </a:r>
            <a:r>
              <a:rPr lang="en-IE" dirty="0" smtClean="0"/>
              <a:t>and these will run inside a web browser</a:t>
            </a:r>
          </a:p>
          <a:p>
            <a:r>
              <a:rPr lang="en-IE" dirty="0" smtClean="0"/>
              <a:t> JavaScript is:</a:t>
            </a:r>
          </a:p>
          <a:p>
            <a:pPr lvl="1"/>
            <a:r>
              <a:rPr lang="en-IE" dirty="0" smtClean="0"/>
              <a:t>A “scripting” language, not a “compiled” one</a:t>
            </a:r>
          </a:p>
          <a:p>
            <a:pPr lvl="1"/>
            <a:r>
              <a:rPr lang="en-IE" dirty="0" smtClean="0"/>
              <a:t>Supported by </a:t>
            </a:r>
            <a:r>
              <a:rPr lang="en-IE" b="1" dirty="0" smtClean="0"/>
              <a:t>all web browsers</a:t>
            </a:r>
          </a:p>
          <a:p>
            <a:pPr lvl="1"/>
            <a:r>
              <a:rPr lang="en-IE" dirty="0" smtClean="0"/>
              <a:t>In the </a:t>
            </a:r>
            <a:r>
              <a:rPr lang="en-IE" b="1" dirty="0" smtClean="0"/>
              <a:t>top 5</a:t>
            </a:r>
            <a:r>
              <a:rPr lang="en-IE" dirty="0" smtClean="0"/>
              <a:t> most used languages worldwide</a:t>
            </a:r>
          </a:p>
        </p:txBody>
      </p:sp>
    </p:spTree>
    <p:extLst>
      <p:ext uri="{BB962C8B-B14F-4D97-AF65-F5344CB8AC3E}">
        <p14:creationId xmlns:p14="http://schemas.microsoft.com/office/powerpoint/2010/main" val="151966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Learning Programming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Mastering Programming is </a:t>
            </a:r>
            <a:r>
              <a:rPr lang="en-IE" b="1" dirty="0" smtClean="0"/>
              <a:t>hard</a:t>
            </a:r>
            <a:endParaRPr lang="en-IE" dirty="0" smtClean="0"/>
          </a:p>
          <a:p>
            <a:r>
              <a:rPr lang="en-US" dirty="0" smtClean="0"/>
              <a:t>Beginning Programming is </a:t>
            </a:r>
            <a:r>
              <a:rPr lang="en-US" b="1" dirty="0" smtClean="0"/>
              <a:t>easy</a:t>
            </a:r>
            <a:endParaRPr lang="en-IE" dirty="0" smtClean="0"/>
          </a:p>
          <a:p>
            <a:r>
              <a:rPr lang="en-US" dirty="0" smtClean="0"/>
              <a:t>Today we are not going to become experts in JavaScript</a:t>
            </a:r>
          </a:p>
          <a:p>
            <a:pPr lvl="1"/>
            <a:r>
              <a:rPr lang="en-US" dirty="0" smtClean="0"/>
              <a:t>If you want, we will run a complete block of JavaScript sessions in future</a:t>
            </a:r>
          </a:p>
        </p:txBody>
      </p:sp>
    </p:spTree>
    <p:extLst>
      <p:ext uri="{BB962C8B-B14F-4D97-AF65-F5344CB8AC3E}">
        <p14:creationId xmlns:p14="http://schemas.microsoft.com/office/powerpoint/2010/main" val="106402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What can you do with JavaScript?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In your web pages, you can use JavaScript to:</a:t>
            </a:r>
          </a:p>
          <a:p>
            <a:pPr lvl="1"/>
            <a:r>
              <a:rPr lang="en-US" b="1" dirty="0" smtClean="0"/>
              <a:t>React</a:t>
            </a:r>
            <a:r>
              <a:rPr lang="en-US" dirty="0" smtClean="0"/>
              <a:t> when the user does something </a:t>
            </a:r>
          </a:p>
          <a:p>
            <a:pPr lvl="1"/>
            <a:r>
              <a:rPr lang="en-US" dirty="0" smtClean="0"/>
              <a:t>Access anything on the web page and </a:t>
            </a:r>
            <a:r>
              <a:rPr lang="en-US" b="1" dirty="0" smtClean="0"/>
              <a:t>change its content</a:t>
            </a:r>
            <a:r>
              <a:rPr lang="en-US" dirty="0" smtClean="0"/>
              <a:t>, or </a:t>
            </a:r>
            <a:r>
              <a:rPr lang="en-US" b="1" dirty="0" smtClean="0"/>
              <a:t>style</a:t>
            </a:r>
            <a:r>
              <a:rPr lang="en-US" dirty="0" smtClean="0"/>
              <a:t>, or attributes</a:t>
            </a:r>
          </a:p>
          <a:p>
            <a:pPr lvl="1"/>
            <a:r>
              <a:rPr lang="en-US" b="1" dirty="0" smtClean="0"/>
              <a:t>Create new elements </a:t>
            </a:r>
            <a:r>
              <a:rPr lang="en-US" dirty="0" smtClean="0"/>
              <a:t>and insert them into the page anywhere you want, with any style</a:t>
            </a:r>
          </a:p>
          <a:p>
            <a:pPr lvl="1"/>
            <a:r>
              <a:rPr lang="en-IE" dirty="0" smtClean="0"/>
              <a:t>… and lots more </a:t>
            </a:r>
            <a:r>
              <a:rPr lang="en-IE" b="1" dirty="0" smtClean="0"/>
              <a:t>complicated stuff </a:t>
            </a:r>
            <a:r>
              <a:rPr lang="en-IE" dirty="0" smtClean="0"/>
              <a:t>like talking to web servers and getting data</a:t>
            </a:r>
            <a:endParaRPr lang="en-US" dirty="0" smtClean="0"/>
          </a:p>
          <a:p>
            <a:r>
              <a:rPr lang="en-US" dirty="0" smtClean="0"/>
              <a:t>In other words, your web page can change </a:t>
            </a:r>
            <a:r>
              <a:rPr lang="en-US" b="1" dirty="0" smtClean="0"/>
              <a:t>on the fly</a:t>
            </a:r>
            <a:endParaRPr lang="en-IE" b="1" dirty="0" smtClean="0"/>
          </a:p>
        </p:txBody>
      </p:sp>
    </p:spTree>
    <p:extLst>
      <p:ext uri="{BB962C8B-B14F-4D97-AF65-F5344CB8AC3E}">
        <p14:creationId xmlns:p14="http://schemas.microsoft.com/office/powerpoint/2010/main" val="275727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Let’s get started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Download the samples that we have provided</a:t>
            </a:r>
          </a:p>
          <a:p>
            <a:pPr lvl="1"/>
            <a:r>
              <a:rPr lang="en-IE" dirty="0">
                <a:hlinkClick r:id="rId3"/>
              </a:rPr>
              <a:t>http://</a:t>
            </a:r>
            <a:r>
              <a:rPr lang="en-IE" dirty="0" smtClean="0">
                <a:hlinkClick r:id="rId3"/>
              </a:rPr>
              <a:t>goo.gl/eovdi</a:t>
            </a:r>
            <a:endParaRPr lang="en-IE" dirty="0" smtClean="0"/>
          </a:p>
          <a:p>
            <a:pPr lvl="1"/>
            <a:r>
              <a:rPr lang="en-IE" dirty="0" smtClean="0"/>
              <a:t>Extract </a:t>
            </a:r>
            <a:r>
              <a:rPr lang="en-IE" dirty="0"/>
              <a:t>t</a:t>
            </a:r>
            <a:r>
              <a:rPr lang="en-IE" dirty="0" smtClean="0"/>
              <a:t>o Desktop&gt;CoderDojo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Open “button0.html”</a:t>
            </a:r>
          </a:p>
          <a:p>
            <a:pPr lvl="1"/>
            <a:r>
              <a:rPr lang="en-IE" dirty="0" smtClean="0"/>
              <a:t>Always open HTML files in </a:t>
            </a:r>
            <a:r>
              <a:rPr lang="en-IE" b="1" u="sng" dirty="0" smtClean="0"/>
              <a:t>both</a:t>
            </a:r>
            <a:r>
              <a:rPr lang="en-IE" dirty="0" smtClean="0"/>
              <a:t> Chrome and Komodo</a:t>
            </a:r>
          </a:p>
          <a:p>
            <a:r>
              <a:rPr lang="en-IE" dirty="0" smtClean="0"/>
              <a:t>In Komodo</a:t>
            </a:r>
          </a:p>
          <a:p>
            <a:pPr lvl="1"/>
            <a:r>
              <a:rPr lang="en-IE" dirty="0" smtClean="0"/>
              <a:t>Note the </a:t>
            </a:r>
            <a:r>
              <a:rPr lang="en-IE" b="1" dirty="0" smtClean="0"/>
              <a:t>&lt;div&gt; </a:t>
            </a:r>
            <a:r>
              <a:rPr lang="en-IE" dirty="0" smtClean="0"/>
              <a:t>called “demo”</a:t>
            </a:r>
          </a:p>
          <a:p>
            <a:pPr lvl="1"/>
            <a:r>
              <a:rPr lang="en-IE" dirty="0" smtClean="0"/>
              <a:t>And the “&lt;</a:t>
            </a:r>
            <a:r>
              <a:rPr lang="en-IE" b="1" dirty="0" smtClean="0"/>
              <a:t>button&gt;</a:t>
            </a:r>
            <a:r>
              <a:rPr lang="en-IE" dirty="0" smtClean="0"/>
              <a:t>” for visitors to click</a:t>
            </a:r>
          </a:p>
        </p:txBody>
      </p:sp>
    </p:spTree>
    <p:extLst>
      <p:ext uri="{BB962C8B-B14F-4D97-AF65-F5344CB8AC3E}">
        <p14:creationId xmlns:p14="http://schemas.microsoft.com/office/powerpoint/2010/main" val="304930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Now type and save this JavaScript file: start1.js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2085855"/>
          </a:xfrm>
        </p:spPr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IE" sz="2400" dirty="0">
                <a:solidFill>
                  <a:srgbClr val="FF0000"/>
                </a:solidFill>
              </a:rPr>
              <a:t>function</a:t>
            </a:r>
            <a:r>
              <a:rPr lang="en-IE" sz="2400" dirty="0"/>
              <a:t> </a:t>
            </a:r>
            <a:r>
              <a:rPr lang="en-IE" sz="2400" dirty="0">
                <a:solidFill>
                  <a:srgbClr val="FF0000"/>
                </a:solidFill>
              </a:rPr>
              <a:t>myFunction()</a:t>
            </a:r>
          </a:p>
          <a:p>
            <a:pPr marL="118872" indent="0">
              <a:buNone/>
            </a:pPr>
            <a:r>
              <a:rPr lang="en-IE" sz="2400" dirty="0">
                <a:solidFill>
                  <a:srgbClr val="FF0000"/>
                </a:solidFill>
              </a:rPr>
              <a:t>{</a:t>
            </a:r>
          </a:p>
          <a:p>
            <a:pPr marL="118872" indent="0">
              <a:buNone/>
            </a:pPr>
            <a:r>
              <a:rPr lang="en-IE" sz="2400" dirty="0" smtClean="0">
                <a:solidFill>
                  <a:srgbClr val="FF0000"/>
                </a:solidFill>
              </a:rPr>
              <a:t>element=document.getElementById</a:t>
            </a:r>
            <a:r>
              <a:rPr lang="en-IE" sz="2400" dirty="0">
                <a:solidFill>
                  <a:srgbClr val="FF0000"/>
                </a:solidFill>
              </a:rPr>
              <a:t>("demo");</a:t>
            </a:r>
          </a:p>
          <a:p>
            <a:pPr marL="118872" indent="0">
              <a:buNone/>
            </a:pPr>
            <a:endParaRPr lang="en-IE" sz="2400" dirty="0"/>
          </a:p>
          <a:p>
            <a:pPr marL="118872" indent="0">
              <a:buNone/>
            </a:pPr>
            <a:r>
              <a:rPr lang="en-IE" sz="2400" dirty="0" smtClean="0">
                <a:solidFill>
                  <a:srgbClr val="FF0000"/>
                </a:solidFill>
              </a:rPr>
              <a:t>element.innerHTML</a:t>
            </a:r>
            <a:r>
              <a:rPr lang="en-IE" sz="2400" dirty="0">
                <a:solidFill>
                  <a:srgbClr val="FF0000"/>
                </a:solidFill>
              </a:rPr>
              <a:t>=</a:t>
            </a:r>
            <a:r>
              <a:rPr lang="en-IE" sz="2400" dirty="0"/>
              <a:t>"Hello World";</a:t>
            </a:r>
          </a:p>
          <a:p>
            <a:pPr marL="118872" indent="0">
              <a:buNone/>
            </a:pPr>
            <a:r>
              <a:rPr lang="en-IE" sz="2400" dirty="0" smtClean="0">
                <a:solidFill>
                  <a:srgbClr val="FF0000"/>
                </a:solidFill>
              </a:rPr>
              <a:t>};</a:t>
            </a:r>
            <a:endParaRPr lang="en-IE" sz="2400" dirty="0">
              <a:solidFill>
                <a:srgbClr val="FF0000"/>
              </a:solidFill>
            </a:endParaRPr>
          </a:p>
          <a:p>
            <a:pPr marL="118872" indent="0">
              <a:buNone/>
            </a:pPr>
            <a:endParaRPr lang="en-IE" sz="2200" dirty="0"/>
          </a:p>
          <a:p>
            <a:pPr marL="118872" indent="0">
              <a:buNone/>
            </a:pPr>
            <a:endParaRPr lang="en-IE" sz="2200" dirty="0"/>
          </a:p>
          <a:p>
            <a:pPr marL="118872" indent="0">
              <a:buNone/>
            </a:pPr>
            <a:endParaRPr lang="en-IE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4024239"/>
            <a:ext cx="8229600" cy="2357089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IE" sz="2400" dirty="0" smtClean="0"/>
              <a:t>Your </a:t>
            </a:r>
            <a:r>
              <a:rPr lang="en-IE" sz="2400" b="1" dirty="0" smtClean="0"/>
              <a:t>Document</a:t>
            </a:r>
            <a:r>
              <a:rPr lang="en-IE" sz="2400" dirty="0" smtClean="0"/>
              <a:t> (web page) </a:t>
            </a:r>
            <a:r>
              <a:rPr lang="en-IE" sz="2400" i="1" dirty="0" smtClean="0"/>
              <a:t>contains</a:t>
            </a:r>
            <a:r>
              <a:rPr lang="en-IE" sz="2400" dirty="0" smtClean="0"/>
              <a:t> </a:t>
            </a:r>
            <a:r>
              <a:rPr lang="en-IE" sz="2400" b="1" dirty="0" smtClean="0"/>
              <a:t>Elements </a:t>
            </a:r>
            <a:r>
              <a:rPr lang="en-IE" sz="2400" dirty="0" smtClean="0"/>
              <a:t>with</a:t>
            </a:r>
            <a:r>
              <a:rPr lang="en-IE" sz="2400" b="1" dirty="0" smtClean="0"/>
              <a:t> IDs</a:t>
            </a:r>
            <a:endParaRPr lang="en-IE" sz="2400" b="1" dirty="0"/>
          </a:p>
          <a:p>
            <a:pPr marL="118872" indent="0">
              <a:buNone/>
            </a:pPr>
            <a:r>
              <a:rPr lang="en-IE" sz="2400" dirty="0"/>
              <a:t>The Element </a:t>
            </a:r>
            <a:r>
              <a:rPr lang="en-IE" sz="2400" dirty="0" smtClean="0"/>
              <a:t>whose ID is “</a:t>
            </a:r>
            <a:r>
              <a:rPr lang="en-IE" sz="2400" b="1" dirty="0" smtClean="0"/>
              <a:t>demo</a:t>
            </a:r>
            <a:r>
              <a:rPr lang="en-IE" sz="2400" dirty="0"/>
              <a:t>” </a:t>
            </a:r>
            <a:r>
              <a:rPr lang="en-IE" sz="2400" i="1" dirty="0"/>
              <a:t>contains</a:t>
            </a:r>
            <a:r>
              <a:rPr lang="en-IE" sz="2400" dirty="0"/>
              <a:t> </a:t>
            </a:r>
            <a:r>
              <a:rPr lang="en-IE" sz="2400" b="1" dirty="0"/>
              <a:t>innerHTML</a:t>
            </a:r>
          </a:p>
          <a:p>
            <a:pPr marL="118872" indent="0">
              <a:buNone/>
            </a:pPr>
            <a:r>
              <a:rPr lang="en-IE" sz="2400" dirty="0"/>
              <a:t>The </a:t>
            </a:r>
            <a:r>
              <a:rPr lang="en-IE" sz="2400" i="1" dirty="0"/>
              <a:t>content</a:t>
            </a:r>
            <a:r>
              <a:rPr lang="en-IE" sz="2400" dirty="0"/>
              <a:t> (or “value”) of this innerHTML will be changed to “Hello World”</a:t>
            </a:r>
          </a:p>
          <a:p>
            <a:pPr marL="118872" indent="0">
              <a:buNone/>
            </a:pPr>
            <a:endParaRPr lang="en-IE" sz="2400" dirty="0"/>
          </a:p>
          <a:p>
            <a:pPr marL="118872" indent="0">
              <a:buNone/>
            </a:pPr>
            <a:r>
              <a:rPr lang="en-IE" sz="2400" dirty="0" smtClean="0"/>
              <a:t>i.e. </a:t>
            </a:r>
            <a:r>
              <a:rPr lang="en-IE" sz="2400" b="1" dirty="0" smtClean="0"/>
              <a:t>Document</a:t>
            </a:r>
            <a:r>
              <a:rPr lang="en-IE" sz="2400" b="1" dirty="0"/>
              <a:t>.”demo”.</a:t>
            </a:r>
            <a:r>
              <a:rPr lang="en-IE" sz="2400" b="1" dirty="0" smtClean="0"/>
              <a:t>innerHTML=</a:t>
            </a:r>
            <a:r>
              <a:rPr lang="en-IE" sz="2400" dirty="0" smtClean="0"/>
              <a:t>“</a:t>
            </a:r>
            <a:r>
              <a:rPr lang="en-IE" sz="2400" dirty="0"/>
              <a:t>Hello World” </a:t>
            </a:r>
            <a:endParaRPr lang="en-IE" sz="2400" b="1" dirty="0" smtClean="0"/>
          </a:p>
          <a:p>
            <a:pPr marL="118872" indent="0">
              <a:buNone/>
            </a:pPr>
            <a:r>
              <a:rPr lang="en-IE" sz="2400" dirty="0" smtClean="0"/>
              <a:t>It’s like saying </a:t>
            </a:r>
            <a:r>
              <a:rPr lang="en-IE" sz="2400" b="1" dirty="0" err="1" smtClean="0"/>
              <a:t>You.Arms.Endof</a:t>
            </a:r>
            <a:r>
              <a:rPr lang="en-IE" sz="2400" b="1" dirty="0" smtClean="0"/>
              <a:t>=“Hands”</a:t>
            </a:r>
            <a:endParaRPr lang="en-IE" sz="2400" b="1" dirty="0"/>
          </a:p>
          <a:p>
            <a:pPr marL="118872" indent="0">
              <a:buFont typeface="Wingdings 2"/>
              <a:buNone/>
            </a:pPr>
            <a:endParaRPr lang="en-IE" sz="2200" dirty="0" smtClean="0"/>
          </a:p>
          <a:p>
            <a:pPr marL="118872" indent="0">
              <a:buFont typeface="Wingdings 2"/>
              <a:buNone/>
            </a:pPr>
            <a:endParaRPr lang="en-IE" sz="2200" dirty="0" smtClean="0"/>
          </a:p>
          <a:p>
            <a:pPr marL="118872" indent="0">
              <a:buFont typeface="Wingdings 2"/>
              <a:buNone/>
            </a:pP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66140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Adding JavaScript from external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In the page &lt;head&gt;, type in the JavaScript </a:t>
            </a:r>
            <a:r>
              <a:rPr lang="en-IE" dirty="0"/>
              <a:t>reference</a:t>
            </a:r>
            <a:r>
              <a:rPr lang="en-IE" dirty="0" smtClean="0"/>
              <a:t>:</a:t>
            </a:r>
            <a:br>
              <a:rPr lang="en-IE" dirty="0" smtClean="0"/>
            </a:br>
            <a:r>
              <a:rPr lang="en-IE" sz="2400" b="1" dirty="0" smtClean="0">
                <a:solidFill>
                  <a:srgbClr val="FF0000"/>
                </a:solidFill>
              </a:rPr>
              <a:t>&lt;script type="text/javascript" src=“start1.js"&gt;&lt;/script&gt;</a:t>
            </a:r>
          </a:p>
          <a:p>
            <a:endParaRPr lang="en-IE" dirty="0" smtClean="0"/>
          </a:p>
          <a:p>
            <a:r>
              <a:rPr lang="en-IE" dirty="0" smtClean="0"/>
              <a:t>Change the button to:</a:t>
            </a:r>
          </a:p>
          <a:p>
            <a:pPr marL="118872" indent="0">
              <a:buNone/>
            </a:pPr>
            <a:r>
              <a:rPr lang="en-IE" sz="2400" b="1" dirty="0" smtClean="0"/>
              <a:t>	&lt;</a:t>
            </a:r>
            <a:r>
              <a:rPr lang="en-IE" sz="2400" b="1" dirty="0"/>
              <a:t>button </a:t>
            </a:r>
            <a:r>
              <a:rPr lang="en-IE" sz="2400" b="1" dirty="0">
                <a:solidFill>
                  <a:srgbClr val="FF0000"/>
                </a:solidFill>
              </a:rPr>
              <a:t>onclick="myFunction()"</a:t>
            </a:r>
            <a:r>
              <a:rPr lang="en-IE" sz="2400" b="1" dirty="0"/>
              <a:t>&gt;</a:t>
            </a:r>
            <a:r>
              <a:rPr lang="en-IE" sz="2400" b="1" dirty="0">
                <a:solidFill>
                  <a:srgbClr val="7030A0"/>
                </a:solidFill>
              </a:rPr>
              <a:t>Try it</a:t>
            </a:r>
            <a:r>
              <a:rPr lang="en-IE" sz="2400" b="1" dirty="0"/>
              <a:t>&lt;/button</a:t>
            </a:r>
            <a:r>
              <a:rPr lang="en-IE" sz="2400" b="1" dirty="0" smtClean="0"/>
              <a:t>&gt;</a:t>
            </a:r>
          </a:p>
          <a:p>
            <a:endParaRPr lang="en-IE" dirty="0" smtClean="0"/>
          </a:p>
          <a:p>
            <a:r>
              <a:rPr lang="en-IE" dirty="0" smtClean="0"/>
              <a:t>Save the HTML and reload the page</a:t>
            </a:r>
          </a:p>
          <a:p>
            <a:r>
              <a:rPr lang="en-IE" dirty="0" smtClean="0"/>
              <a:t>Now this works one time only: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78" y="5106938"/>
            <a:ext cx="1017270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31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2441</TotalTime>
  <Words>985</Words>
  <Application>Microsoft Office PowerPoint</Application>
  <PresentationFormat>On-screen Show (4:3)</PresentationFormat>
  <Paragraphs>185</Paragraphs>
  <Slides>20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CoderDojo Bray</vt:lpstr>
      <vt:lpstr>Wi-Fi Network</vt:lpstr>
      <vt:lpstr>Session #5 What will you do today?</vt:lpstr>
      <vt:lpstr>JavaScript!</vt:lpstr>
      <vt:lpstr>Learning Programming</vt:lpstr>
      <vt:lpstr>What can you do with JavaScript?</vt:lpstr>
      <vt:lpstr>Let’s get started</vt:lpstr>
      <vt:lpstr>Now type and save this JavaScript file: start1.js</vt:lpstr>
      <vt:lpstr>Adding JavaScript from external file</vt:lpstr>
      <vt:lpstr>Now add this “if statement” to improve the page</vt:lpstr>
      <vt:lpstr>JavaScript working with images</vt:lpstr>
      <vt:lpstr>Understanding JavaScript</vt:lpstr>
      <vt:lpstr>The DOM: it’s like a tree</vt:lpstr>
      <vt:lpstr>Last week @ CoderDojo</vt:lpstr>
      <vt:lpstr>JavaScript working with colours</vt:lpstr>
      <vt:lpstr>JavaScript working with colours</vt:lpstr>
      <vt:lpstr>With a bit of editing, you can make a basic game</vt:lpstr>
      <vt:lpstr>How to explore JavaScript on your own</vt:lpstr>
      <vt:lpstr>Now Practice Some More!</vt:lpstr>
      <vt:lpstr>Next Week @ CoderDojo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Joe Hannon</cp:lastModifiedBy>
  <cp:revision>123</cp:revision>
  <dcterms:created xsi:type="dcterms:W3CDTF">2012-07-16T22:40:15Z</dcterms:created>
  <dcterms:modified xsi:type="dcterms:W3CDTF">2012-10-10T21:15:40Z</dcterms:modified>
</cp:coreProperties>
</file>