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58" r:id="rId4"/>
    <p:sldId id="257" r:id="rId5"/>
    <p:sldId id="272" r:id="rId6"/>
    <p:sldId id="271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2" autoAdjust="0"/>
  </p:normalViewPr>
  <p:slideViewPr>
    <p:cSldViewPr>
      <p:cViewPr varScale="1">
        <p:scale>
          <a:sx n="85" d="100"/>
          <a:sy n="85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79555BF8-387E-4814-945C-6CFA6C8F0E76}" type="slidenum">
              <a:rPr lang="en-US" smtClean="0">
                <a:latin typeface="Arial" charset="0"/>
              </a:rPr>
              <a:pPr eaLnBrk="1" hangingPunct="1"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5F38F53E-647B-40FC-AACB-8E498DCDA718}" type="slidenum">
              <a:rPr lang="en-US" smtClean="0">
                <a:latin typeface="Arial" charset="0"/>
              </a:rPr>
              <a:pPr eaLnBrk="1" hangingPunct="1"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7EB92FE2-3987-4171-A800-8C4A6E5BD98A}" type="slidenum">
              <a:rPr lang="en-US" smtClean="0">
                <a:latin typeface="Arial" charset="0"/>
              </a:rPr>
              <a:pPr eaLnBrk="1" hangingPunct="1"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maps.google.com https://thimble.webmaker.org, dojo.hallamor.org)</a:t>
            </a:r>
          </a:p>
          <a:p>
            <a:endParaRPr lang="en-IE" baseline="0" dirty="0" smtClean="0"/>
          </a:p>
          <a:p>
            <a:r>
              <a:rPr lang="en-IE" dirty="0" smtClean="0"/>
              <a:t>On a school network (like </a:t>
            </a:r>
            <a:r>
              <a:rPr lang="en-IE" dirty="0" err="1" smtClean="0"/>
              <a:t>Pres</a:t>
            </a:r>
            <a:r>
              <a:rPr lang="en-IE" dirty="0" smtClean="0"/>
              <a:t> Bray) various sites are blocked. </a:t>
            </a:r>
            <a:r>
              <a:rPr lang="en-IE" dirty="0" err="1" smtClean="0"/>
              <a:t>Youtube</a:t>
            </a:r>
            <a:r>
              <a:rPr lang="en-IE" dirty="0" smtClean="0"/>
              <a:t> for example does not work)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17/11/2012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60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#1 : Hello Scratch. Or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for that matter.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Scratch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6764"/>
            <a:ext cx="6753200" cy="515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sz="1600" dirty="0" err="1">
                <a:latin typeface="Lucida Console" pitchFamily="49" charset="0"/>
              </a:rPr>
              <a:t>window.onload</a:t>
            </a:r>
            <a:r>
              <a:rPr lang="en-IE" sz="1600" dirty="0">
                <a:latin typeface="Lucida Console" pitchFamily="49" charset="0"/>
              </a:rPr>
              <a:t> = setup</a:t>
            </a:r>
            <a:r>
              <a:rPr lang="en-IE" sz="1600" dirty="0" smtClean="0">
                <a:latin typeface="Lucida Console" pitchFamily="49" charset="0"/>
              </a:rPr>
              <a:t>;</a:t>
            </a:r>
          </a:p>
          <a:p>
            <a:pPr marL="118872" indent="0">
              <a:buNone/>
            </a:pPr>
            <a:endParaRPr lang="en-IE" sz="1600" dirty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err="1" smtClean="0">
                <a:latin typeface="Lucida Console" pitchFamily="49" charset="0"/>
              </a:rPr>
              <a:t>var</a:t>
            </a:r>
            <a:r>
              <a:rPr lang="en-IE" sz="1600" dirty="0" smtClean="0">
                <a:latin typeface="Lucida Console" pitchFamily="49" charset="0"/>
              </a:rPr>
              <a:t> </a:t>
            </a:r>
            <a:r>
              <a:rPr lang="en-IE" sz="1600" dirty="0">
                <a:latin typeface="Lucida Console" pitchFamily="49" charset="0"/>
              </a:rPr>
              <a:t>logo</a:t>
            </a:r>
            <a:r>
              <a:rPr lang="en-IE" sz="1600" dirty="0" smtClean="0">
                <a:latin typeface="Lucida Console" pitchFamily="49" charset="0"/>
              </a:rPr>
              <a:t>;</a:t>
            </a:r>
          </a:p>
          <a:p>
            <a:pPr marL="118872" indent="0">
              <a:buNone/>
            </a:pPr>
            <a:endParaRPr lang="en-IE" sz="1600" dirty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function </a:t>
            </a:r>
            <a:r>
              <a:rPr lang="en-IE" sz="1600" dirty="0">
                <a:latin typeface="Lucida Console" pitchFamily="49" charset="0"/>
              </a:rPr>
              <a:t>setup() {  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logo </a:t>
            </a:r>
            <a:r>
              <a:rPr lang="en-IE" sz="1600" dirty="0">
                <a:latin typeface="Lucida Console" pitchFamily="49" charset="0"/>
              </a:rPr>
              <a:t>= </a:t>
            </a:r>
            <a:r>
              <a:rPr lang="en-IE" sz="1600" dirty="0" err="1">
                <a:latin typeface="Lucida Console" pitchFamily="49" charset="0"/>
              </a:rPr>
              <a:t>document.getElementById</a:t>
            </a:r>
            <a:r>
              <a:rPr lang="en-IE" sz="1600" dirty="0">
                <a:latin typeface="Lucida Console" pitchFamily="49" charset="0"/>
              </a:rPr>
              <a:t>('logo</a:t>
            </a:r>
            <a:r>
              <a:rPr lang="en-IE" sz="1600" dirty="0" smtClean="0">
                <a:latin typeface="Lucida Console" pitchFamily="49" charset="0"/>
              </a:rPr>
              <a:t>');</a:t>
            </a: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</a:t>
            </a:r>
            <a:r>
              <a:rPr lang="en-IE" sz="1600" dirty="0" err="1" smtClean="0">
                <a:latin typeface="Lucida Console" pitchFamily="49" charset="0"/>
              </a:rPr>
              <a:t>logo.style.left</a:t>
            </a:r>
            <a:r>
              <a:rPr lang="en-IE" sz="1600" dirty="0" smtClean="0">
                <a:latin typeface="Lucida Console" pitchFamily="49" charset="0"/>
              </a:rPr>
              <a:t> </a:t>
            </a:r>
            <a:r>
              <a:rPr lang="en-IE" sz="1600" dirty="0">
                <a:latin typeface="Lucida Console" pitchFamily="49" charset="0"/>
              </a:rPr>
              <a:t>= '0px'; 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animate</a:t>
            </a:r>
            <a:r>
              <a:rPr lang="en-IE" sz="1600" dirty="0">
                <a:latin typeface="Lucida Console" pitchFamily="49" charset="0"/>
              </a:rPr>
              <a:t>(); 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}</a:t>
            </a:r>
          </a:p>
          <a:p>
            <a:pPr marL="118872" indent="0">
              <a:buNone/>
            </a:pP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endParaRPr lang="en-IE" sz="1600" dirty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function </a:t>
            </a:r>
            <a:r>
              <a:rPr lang="en-IE" sz="1600" dirty="0">
                <a:latin typeface="Lucida Console" pitchFamily="49" charset="0"/>
              </a:rPr>
              <a:t>animate</a:t>
            </a:r>
            <a:r>
              <a:rPr lang="en-IE" sz="1600" dirty="0" smtClean="0">
                <a:latin typeface="Lucida Console" pitchFamily="49" charset="0"/>
              </a:rPr>
              <a:t>() {</a:t>
            </a:r>
            <a:r>
              <a:rPr lang="en-IE" sz="1600" dirty="0">
                <a:latin typeface="Lucida Console" pitchFamily="49" charset="0"/>
              </a:rPr>
              <a:t>	</a:t>
            </a:r>
            <a:endParaRPr lang="en-IE" sz="1600" dirty="0" smtClean="0">
              <a:latin typeface="Lucida Console" pitchFamily="49" charset="0"/>
            </a:endParaRP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    </a:t>
            </a:r>
            <a:r>
              <a:rPr lang="en-IE" sz="1600" dirty="0" err="1" smtClean="0">
                <a:latin typeface="Lucida Console" pitchFamily="49" charset="0"/>
              </a:rPr>
              <a:t>logo.style.left</a:t>
            </a:r>
            <a:r>
              <a:rPr lang="en-IE" sz="1600" dirty="0" smtClean="0">
                <a:latin typeface="Lucida Console" pitchFamily="49" charset="0"/>
              </a:rPr>
              <a:t> </a:t>
            </a:r>
            <a:r>
              <a:rPr lang="en-IE" sz="1600" dirty="0">
                <a:latin typeface="Lucida Console" pitchFamily="49" charset="0"/>
              </a:rPr>
              <a:t>= </a:t>
            </a:r>
            <a:r>
              <a:rPr lang="en-IE" sz="1600" dirty="0" err="1">
                <a:latin typeface="Lucida Console" pitchFamily="49" charset="0"/>
              </a:rPr>
              <a:t>parseInt</a:t>
            </a:r>
            <a:r>
              <a:rPr lang="en-IE" sz="1600" dirty="0">
                <a:latin typeface="Lucida Console" pitchFamily="49" charset="0"/>
              </a:rPr>
              <a:t>(</a:t>
            </a:r>
            <a:r>
              <a:rPr lang="en-IE" sz="1600" dirty="0" err="1">
                <a:latin typeface="Lucida Console" pitchFamily="49" charset="0"/>
              </a:rPr>
              <a:t>logo.style.left</a:t>
            </a:r>
            <a:r>
              <a:rPr lang="en-IE" sz="1600" dirty="0">
                <a:latin typeface="Lucida Console" pitchFamily="49" charset="0"/>
              </a:rPr>
              <a:t>) + 2 </a:t>
            </a:r>
            <a:r>
              <a:rPr lang="en-IE" sz="1600" dirty="0" smtClean="0">
                <a:latin typeface="Lucida Console" pitchFamily="49" charset="0"/>
              </a:rPr>
              <a:t>+'</a:t>
            </a:r>
            <a:r>
              <a:rPr lang="en-IE" sz="1600" dirty="0" err="1" smtClean="0">
                <a:latin typeface="Lucida Console" pitchFamily="49" charset="0"/>
              </a:rPr>
              <a:t>px</a:t>
            </a:r>
            <a:r>
              <a:rPr lang="en-IE" sz="1600" dirty="0" smtClean="0">
                <a:latin typeface="Lucida Console" pitchFamily="49" charset="0"/>
              </a:rPr>
              <a:t>';</a:t>
            </a:r>
          </a:p>
          <a:p>
            <a:pPr marL="118872" indent="0">
              <a:buNone/>
            </a:pPr>
            <a:r>
              <a:rPr lang="en-IE" sz="1600" dirty="0">
                <a:latin typeface="Lucida Console" pitchFamily="49" charset="0"/>
              </a:rPr>
              <a:t> </a:t>
            </a:r>
            <a:r>
              <a:rPr lang="en-IE" sz="1600" dirty="0" smtClean="0">
                <a:latin typeface="Lucida Console" pitchFamily="49" charset="0"/>
              </a:rPr>
              <a:t>   animator </a:t>
            </a:r>
            <a:r>
              <a:rPr lang="en-IE" sz="1600" dirty="0">
                <a:latin typeface="Lucida Console" pitchFamily="49" charset="0"/>
              </a:rPr>
              <a:t>= </a:t>
            </a:r>
            <a:r>
              <a:rPr lang="en-IE" sz="1600" dirty="0" err="1">
                <a:latin typeface="Lucida Console" pitchFamily="49" charset="0"/>
              </a:rPr>
              <a:t>setTimeout</a:t>
            </a:r>
            <a:r>
              <a:rPr lang="en-IE" sz="1600" dirty="0">
                <a:latin typeface="Lucida Console" pitchFamily="49" charset="0"/>
              </a:rPr>
              <a:t>(animate,20</a:t>
            </a:r>
            <a:r>
              <a:rPr lang="en-IE" sz="1600" dirty="0" smtClean="0">
                <a:latin typeface="Lucida Console" pitchFamily="49" charset="0"/>
              </a:rPr>
              <a:t>);</a:t>
            </a:r>
          </a:p>
          <a:p>
            <a:pPr marL="118872" indent="0">
              <a:buNone/>
            </a:pPr>
            <a:r>
              <a:rPr lang="en-IE" sz="1600" dirty="0" smtClean="0">
                <a:latin typeface="Lucida Console" pitchFamily="49" charset="0"/>
              </a:rPr>
              <a:t>}</a:t>
            </a:r>
            <a:endParaRPr lang="en-IE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rgbClr val="FF9933"/>
                </a:solidFill>
                <a:latin typeface="Agency FB" pitchFamily="34" charset="0"/>
              </a:rPr>
              <a:t>The Scratch Control and Design Screen</a:t>
            </a:r>
            <a:endParaRPr lang="en-US" sz="5400" b="1" smtClean="0">
              <a:solidFill>
                <a:srgbClr val="FF9933"/>
              </a:solidFill>
              <a:latin typeface="Agency FB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198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Script Area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295400" y="4191000"/>
            <a:ext cx="2438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772400" y="3352800"/>
            <a:ext cx="152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       Stage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(White Space)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848600" y="5562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Sprite List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6858000" y="3200400"/>
            <a:ext cx="12954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248400" y="4876800"/>
            <a:ext cx="16764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848600" y="43434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New Sprite Buttons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7010400" y="4114800"/>
            <a:ext cx="9144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5867400" y="4038600"/>
            <a:ext cx="1066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33400" y="1371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Tabs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28600" y="3733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Blocks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1143000" y="1600200"/>
            <a:ext cx="15240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667000" y="2286000"/>
            <a:ext cx="1447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914400" y="3276600"/>
            <a:ext cx="7620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848600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Green Flag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858000" y="2057400"/>
            <a:ext cx="3810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391400" y="1905000"/>
            <a:ext cx="1524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 flipV="1">
            <a:off x="7239000" y="2438400"/>
            <a:ext cx="609600" cy="533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848600" y="1371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Project Notes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>
            <a:off x="7696200" y="1676400"/>
            <a:ext cx="6096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914400" y="2362200"/>
            <a:ext cx="7620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28600" y="2438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Palate</a:t>
            </a:r>
          </a:p>
        </p:txBody>
      </p:sp>
    </p:spTree>
    <p:extLst>
      <p:ext uri="{BB962C8B-B14F-4D97-AF65-F5344CB8AC3E}">
        <p14:creationId xmlns:p14="http://schemas.microsoft.com/office/powerpoint/2010/main" val="25140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9933"/>
                </a:solidFill>
                <a:latin typeface="Agency FB" pitchFamily="34" charset="0"/>
              </a:rPr>
              <a:t>The Basic Buttons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4267200" cy="3886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New </a:t>
            </a:r>
            <a:r>
              <a:rPr lang="en-US" b="1" smtClean="0">
                <a:latin typeface="Arial Narrow" pitchFamily="34" charset="0"/>
              </a:rPr>
              <a:t>Sprite </a:t>
            </a:r>
            <a:r>
              <a:rPr lang="en-US" smtClean="0">
                <a:latin typeface="Arial Narrow" pitchFamily="34" charset="0"/>
              </a:rPr>
              <a:t>Buttons</a:t>
            </a: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The Scratch objects and characters are called </a:t>
            </a:r>
            <a:r>
              <a:rPr lang="en-US" b="1" smtClean="0">
                <a:latin typeface="Arial Narrow" pitchFamily="34" charset="0"/>
              </a:rPr>
              <a:t>Sprites</a:t>
            </a:r>
          </a:p>
          <a:p>
            <a:pPr lvl="1" eaLnBrk="1" hangingPunct="1"/>
            <a:endParaRPr lang="en-US" b="1" smtClean="0">
              <a:latin typeface="Arial Narrow" pitchFamily="34" charset="0"/>
            </a:endParaRPr>
          </a:p>
          <a:p>
            <a:pPr lvl="1" eaLnBrk="1" hangingPunct="1">
              <a:buFontTx/>
              <a:buNone/>
            </a:pPr>
            <a:endParaRPr lang="en-US" b="1" smtClean="0">
              <a:latin typeface="Arial Narrow" pitchFamily="34" charset="0"/>
            </a:endParaRPr>
          </a:p>
          <a:p>
            <a:pPr lvl="1" eaLnBrk="1" hangingPunct="1">
              <a:buFontTx/>
              <a:buNone/>
            </a:pPr>
            <a:endParaRPr lang="en-US" smtClean="0">
              <a:latin typeface="Arial Narrow" pitchFamily="34" charset="0"/>
            </a:endParaRP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5" t="48427" r="11859" b="48384"/>
          <a:stretch>
            <a:fillRect/>
          </a:stretch>
        </p:blipFill>
        <p:spPr bwMode="auto">
          <a:xfrm>
            <a:off x="4648200" y="1676400"/>
            <a:ext cx="3810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2" t="48741" r="23686" b="48384"/>
          <a:stretch>
            <a:fillRect/>
          </a:stretch>
        </p:blipFill>
        <p:spPr bwMode="auto">
          <a:xfrm>
            <a:off x="4648200" y="3336925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2" t="48824" r="19792" b="48384"/>
          <a:stretch>
            <a:fillRect/>
          </a:stretch>
        </p:blipFill>
        <p:spPr bwMode="auto">
          <a:xfrm>
            <a:off x="4648200" y="4022725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0" t="48836" r="16130" b="48384"/>
          <a:stretch>
            <a:fillRect/>
          </a:stretch>
        </p:blipFill>
        <p:spPr bwMode="auto">
          <a:xfrm>
            <a:off x="4648200" y="4708525"/>
            <a:ext cx="91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8" t="48773" r="12253" b="48457"/>
          <a:stretch>
            <a:fillRect/>
          </a:stretch>
        </p:blipFill>
        <p:spPr bwMode="auto">
          <a:xfrm>
            <a:off x="4648200" y="5394325"/>
            <a:ext cx="914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715000" y="341312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Get a new cat Sprite (Default)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5715000" y="409892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Paint your own Sprite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5715000" y="4784725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Choose an image for a new Sprite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5715000" y="547052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 Get a surprise Sprite</a:t>
            </a:r>
          </a:p>
        </p:txBody>
      </p:sp>
    </p:spTree>
    <p:extLst>
      <p:ext uri="{BB962C8B-B14F-4D97-AF65-F5344CB8AC3E}">
        <p14:creationId xmlns:p14="http://schemas.microsoft.com/office/powerpoint/2010/main" val="36488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9933"/>
                </a:solidFill>
                <a:latin typeface="Agency FB" pitchFamily="34" charset="0"/>
              </a:rPr>
              <a:t>The Basic Buttons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45720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Narrow" pitchFamily="34" charset="0"/>
              </a:rPr>
              <a:t>Sprite</a:t>
            </a:r>
            <a:r>
              <a:rPr lang="en-US" b="1" dirty="0" smtClean="0">
                <a:latin typeface="Arial Narrow" pitchFamily="34" charset="0"/>
              </a:rPr>
              <a:t> Costumes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Change your Sprite’s Look with a costume change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Click on the </a:t>
            </a:r>
            <a:r>
              <a:rPr lang="en-US" b="1" dirty="0" smtClean="0">
                <a:latin typeface="Arial Narrow" pitchFamily="34" charset="0"/>
              </a:rPr>
              <a:t>Costumes </a:t>
            </a:r>
            <a:r>
              <a:rPr lang="en-US" dirty="0" smtClean="0">
                <a:latin typeface="Arial Narrow" pitchFamily="34" charset="0"/>
              </a:rPr>
              <a:t>tab.  To add a costume click </a:t>
            </a:r>
            <a:r>
              <a:rPr lang="en-US" b="1" dirty="0" smtClean="0">
                <a:latin typeface="Arial Narrow" pitchFamily="34" charset="0"/>
              </a:rPr>
              <a:t>Import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To modify your Sprite using the paint function, click </a:t>
            </a:r>
            <a:r>
              <a:rPr lang="en-US" b="1" dirty="0" smtClean="0">
                <a:latin typeface="Arial Narrow" pitchFamily="34" charset="0"/>
              </a:rPr>
              <a:t>Edit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pPr lvl="1" eaLnBrk="1" hangingPunct="1"/>
            <a:r>
              <a:rPr lang="en-US" dirty="0" smtClean="0">
                <a:latin typeface="Arial Narrow" pitchFamily="34" charset="0"/>
              </a:rPr>
              <a:t>Any image can be used</a:t>
            </a:r>
          </a:p>
        </p:txBody>
      </p:sp>
      <p:sp>
        <p:nvSpPr>
          <p:cNvPr id="8196" name="Oval 16"/>
          <p:cNvSpPr>
            <a:spLocks noChangeArrowheads="1"/>
          </p:cNvSpPr>
          <p:nvPr/>
        </p:nvSpPr>
        <p:spPr bwMode="auto">
          <a:xfrm>
            <a:off x="6934200" y="205740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2926" r="59813" b="77480"/>
          <a:stretch>
            <a:fillRect/>
          </a:stretch>
        </p:blipFill>
        <p:spPr bwMode="auto">
          <a:xfrm>
            <a:off x="4876800" y="1524000"/>
            <a:ext cx="31242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22520" r="59813" b="51894"/>
          <a:stretch>
            <a:fillRect/>
          </a:stretch>
        </p:blipFill>
        <p:spPr bwMode="auto">
          <a:xfrm>
            <a:off x="4876800" y="2590800"/>
            <a:ext cx="312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Oval 17"/>
          <p:cNvSpPr>
            <a:spLocks noChangeArrowheads="1"/>
          </p:cNvSpPr>
          <p:nvPr/>
        </p:nvSpPr>
        <p:spPr bwMode="auto">
          <a:xfrm>
            <a:off x="6934200" y="2057400"/>
            <a:ext cx="838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18"/>
          <p:cNvSpPr>
            <a:spLocks noChangeArrowheads="1"/>
          </p:cNvSpPr>
          <p:nvPr/>
        </p:nvSpPr>
        <p:spPr bwMode="auto">
          <a:xfrm>
            <a:off x="6019800" y="1600200"/>
            <a:ext cx="838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19"/>
          <p:cNvSpPr>
            <a:spLocks noChangeArrowheads="1"/>
          </p:cNvSpPr>
          <p:nvPr/>
        </p:nvSpPr>
        <p:spPr bwMode="auto">
          <a:xfrm>
            <a:off x="6172200" y="4800600"/>
            <a:ext cx="5334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9933"/>
                </a:solidFill>
                <a:latin typeface="Agency FB" pitchFamily="34" charset="0"/>
              </a:rPr>
              <a:t>The Basic Buttons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876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Scratch </a:t>
            </a:r>
            <a:r>
              <a:rPr lang="en-US" b="1" smtClean="0">
                <a:latin typeface="Arial Narrow" pitchFamily="34" charset="0"/>
              </a:rPr>
              <a:t>Blocks</a:t>
            </a: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By snapping these blocks together you create a </a:t>
            </a:r>
            <a:r>
              <a:rPr lang="en-US" b="1" smtClean="0">
                <a:latin typeface="Arial Narrow" pitchFamily="34" charset="0"/>
              </a:rPr>
              <a:t>script</a:t>
            </a:r>
            <a:endParaRPr lang="en-US" smtClean="0">
              <a:latin typeface="Arial Narrow" pitchFamily="34" charset="0"/>
            </a:endParaRP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When you </a:t>
            </a:r>
            <a:r>
              <a:rPr lang="en-US" b="1" smtClean="0">
                <a:latin typeface="Arial Narrow" pitchFamily="34" charset="0"/>
              </a:rPr>
              <a:t>double click</a:t>
            </a:r>
            <a:r>
              <a:rPr lang="en-US" smtClean="0">
                <a:latin typeface="Arial Narrow" pitchFamily="34" charset="0"/>
              </a:rPr>
              <a:t> on a script, your program will run</a:t>
            </a:r>
          </a:p>
          <a:p>
            <a:pPr lvl="1" eaLnBrk="1" hangingPunct="1"/>
            <a:r>
              <a:rPr lang="en-US" smtClean="0">
                <a:latin typeface="Arial Narrow" pitchFamily="34" charset="0"/>
              </a:rPr>
              <a:t>The Scratch blocks are in 8 color-coded categories based on function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733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8176" r="83456" b="81213"/>
          <a:stretch>
            <a:fillRect/>
          </a:stretch>
        </p:blipFill>
        <p:spPr bwMode="auto">
          <a:xfrm>
            <a:off x="4800600" y="4038600"/>
            <a:ext cx="38100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Here’s some I made earlier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A card game</a:t>
            </a:r>
          </a:p>
          <a:p>
            <a:r>
              <a:rPr lang="en-IE" sz="2800" dirty="0" smtClean="0"/>
              <a:t>Shooting some parrots</a:t>
            </a:r>
          </a:p>
          <a:p>
            <a:r>
              <a:rPr lang="en-IE" sz="2800" dirty="0" smtClean="0"/>
              <a:t>Pong*</a:t>
            </a:r>
          </a:p>
          <a:p>
            <a:r>
              <a:rPr lang="en-IE" sz="2800" dirty="0" smtClean="0"/>
              <a:t>Drawing a Rosette*</a:t>
            </a:r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pPr marL="118872" indent="0">
              <a:buNone/>
            </a:pPr>
            <a:r>
              <a:rPr lang="en-IE" sz="900" dirty="0" smtClean="0"/>
              <a:t>* OK I didn’t actually make those</a:t>
            </a:r>
            <a:endParaRPr lang="en-IE" sz="900" dirty="0" smtClean="0"/>
          </a:p>
        </p:txBody>
      </p:sp>
    </p:spTree>
    <p:extLst>
      <p:ext uri="{BB962C8B-B14F-4D97-AF65-F5344CB8AC3E}">
        <p14:creationId xmlns:p14="http://schemas.microsoft.com/office/powerpoint/2010/main" val="25181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Scratch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Invent your own game!</a:t>
            </a:r>
          </a:p>
          <a:p>
            <a:endParaRPr lang="en-IE" sz="2800" dirty="0"/>
          </a:p>
          <a:p>
            <a:r>
              <a:rPr lang="en-IE" sz="2800" dirty="0"/>
              <a:t> </a:t>
            </a:r>
            <a:r>
              <a:rPr lang="en-IE" sz="2800" dirty="0" smtClean="0"/>
              <a:t>… or …</a:t>
            </a:r>
          </a:p>
          <a:p>
            <a:endParaRPr lang="en-IE" sz="2800" dirty="0"/>
          </a:p>
          <a:p>
            <a:r>
              <a:rPr lang="en-IE" sz="2800" dirty="0" smtClean="0"/>
              <a:t>Start with “Pong”</a:t>
            </a:r>
          </a:p>
          <a:p>
            <a:pPr lvl="1"/>
            <a:r>
              <a:rPr lang="en-IE" sz="2400" dirty="0" smtClean="0"/>
              <a:t>Change it so that you move the paddle with keys</a:t>
            </a:r>
          </a:p>
          <a:p>
            <a:pPr lvl="1"/>
            <a:r>
              <a:rPr lang="en-IE" sz="2400" dirty="0" smtClean="0"/>
              <a:t>Change is so that there are bricks which you destroy by hitting them with the ball</a:t>
            </a:r>
          </a:p>
          <a:p>
            <a:pPr lvl="1"/>
            <a:r>
              <a:rPr lang="en-IE" sz="2400" dirty="0" smtClean="0"/>
              <a:t>Change is so that you can have </a:t>
            </a:r>
            <a:r>
              <a:rPr lang="en-IE" sz="2400" smtClean="0"/>
              <a:t>two players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57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Improve your Scratch games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r>
              <a:rPr lang="en-US" dirty="0" smtClean="0"/>
              <a:t> Animation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- Scratch (if you want to work with Scratch)</a:t>
            </a:r>
          </a:p>
          <a:p>
            <a:pPr marL="118872" indent="0">
              <a:buNone/>
            </a:pP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HTML/</a:t>
            </a:r>
            <a:r>
              <a:rPr lang="en-IE" dirty="0" err="1" smtClean="0"/>
              <a:t>Javascript</a:t>
            </a:r>
            <a:r>
              <a:rPr lang="en-IE" dirty="0" smtClean="0"/>
              <a:t>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Scratch if you plan to work with Scratch</a:t>
            </a:r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Google for help, get images …</a:t>
            </a:r>
          </a:p>
          <a:p>
            <a:r>
              <a:rPr lang="en-IE" dirty="0" smtClean="0"/>
              <a:t>… if you need help setting up, call a mentor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Write your first computer program</a:t>
            </a:r>
          </a:p>
          <a:p>
            <a:pPr lvl="1"/>
            <a:r>
              <a:rPr lang="en-IE" dirty="0" smtClean="0"/>
              <a:t>Well, maybe not your first</a:t>
            </a:r>
          </a:p>
          <a:p>
            <a:pPr lvl="1"/>
            <a:endParaRPr lang="en-IE" dirty="0"/>
          </a:p>
          <a:p>
            <a:r>
              <a:rPr lang="en-IE" dirty="0" smtClean="0"/>
              <a:t>We will use two programming languages, and you can pick which one to work with</a:t>
            </a:r>
          </a:p>
          <a:p>
            <a:endParaRPr lang="en-IE" dirty="0"/>
          </a:p>
          <a:p>
            <a:r>
              <a:rPr lang="en-IE" dirty="0" smtClean="0"/>
              <a:t>Scratch</a:t>
            </a:r>
          </a:p>
          <a:p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Wait, no HTML?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want to do HTML, no problem!</a:t>
            </a:r>
          </a:p>
          <a:p>
            <a:endParaRPr lang="en-IE" dirty="0"/>
          </a:p>
          <a:p>
            <a:r>
              <a:rPr lang="en-IE" dirty="0" smtClean="0"/>
              <a:t>We have material from the first 5 sessions</a:t>
            </a:r>
          </a:p>
          <a:p>
            <a:endParaRPr lang="en-IE" dirty="0"/>
          </a:p>
          <a:p>
            <a:r>
              <a:rPr lang="en-IE" dirty="0" smtClean="0"/>
              <a:t>All HTML first-timers can work through these with mentors</a:t>
            </a:r>
          </a:p>
          <a:p>
            <a:endParaRPr lang="en-IE" dirty="0"/>
          </a:p>
          <a:p>
            <a:r>
              <a:rPr lang="en-IE" dirty="0" smtClean="0"/>
              <a:t>HTML improvers can continue to work on their HTML/CSS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12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is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Designing and writing down a set of instructions that tell a computer how to do something</a:t>
            </a:r>
          </a:p>
          <a:p>
            <a:endParaRPr lang="en-IE" dirty="0"/>
          </a:p>
          <a:p>
            <a:r>
              <a:rPr lang="en-IE" sz="2800" dirty="0" smtClean="0"/>
              <a:t>Computers are majorly dumb and need to be given step-by-step instructions about every single little thing</a:t>
            </a:r>
          </a:p>
          <a:p>
            <a:endParaRPr lang="en-IE" dirty="0"/>
          </a:p>
          <a:p>
            <a:r>
              <a:rPr lang="en-IE" sz="2800" dirty="0" smtClean="0"/>
              <a:t>Programming is giving these instructions to the computer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2095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A “Programming Language” is an artificial language used to describe instructions to a computer</a:t>
            </a:r>
          </a:p>
          <a:p>
            <a:r>
              <a:rPr lang="en-IE" sz="2800" dirty="0" smtClean="0"/>
              <a:t>There are hundreds of programming languages</a:t>
            </a:r>
          </a:p>
          <a:p>
            <a:pPr lvl="1"/>
            <a:r>
              <a:rPr lang="en-IE" sz="2400" dirty="0" smtClean="0"/>
              <a:t>But only about 20 are widely used</a:t>
            </a:r>
          </a:p>
          <a:p>
            <a:r>
              <a:rPr lang="en-IE" sz="2800" dirty="0" smtClean="0"/>
              <a:t>Some of the most common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800" dirty="0" smtClean="0"/>
              <a:t>C, Java, C++, C#, PHP, </a:t>
            </a:r>
            <a:r>
              <a:rPr lang="en-IE" sz="2800" dirty="0" err="1" smtClean="0"/>
              <a:t>Javascript</a:t>
            </a:r>
            <a:r>
              <a:rPr lang="en-IE" sz="2800" dirty="0" smtClean="0"/>
              <a:t>, Python, Ruby, Perl</a:t>
            </a:r>
            <a:r>
              <a:rPr lang="en-IE" sz="2800" dirty="0"/>
              <a:t>, SQL, </a:t>
            </a:r>
            <a:r>
              <a:rPr lang="en-IE" sz="2800" dirty="0" smtClean="0"/>
              <a:t>Objective-C</a:t>
            </a:r>
          </a:p>
          <a:p>
            <a:r>
              <a:rPr lang="en-IE" sz="2800" dirty="0" smtClean="0"/>
              <a:t>Programming languages are different, but share a lot of the same ideas</a:t>
            </a:r>
          </a:p>
          <a:p>
            <a:pPr lvl="1"/>
            <a:r>
              <a:rPr lang="en-IE" sz="2400" dirty="0" smtClean="0"/>
              <a:t>Like human languages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1246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Scratch?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 smtClean="0"/>
              <a:t>Scratch is an interactive programming language from MIT (scratch.mit.edu)</a:t>
            </a:r>
          </a:p>
          <a:p>
            <a:r>
              <a:rPr lang="en-IE" sz="2800" dirty="0" smtClean="0"/>
              <a:t>Scratch makes it easy to make your own interactive games, animations, stories and art</a:t>
            </a:r>
          </a:p>
          <a:p>
            <a:r>
              <a:rPr lang="en-IE" sz="2800" dirty="0" smtClean="0"/>
              <a:t>You don’t need to know anything about HTML or other programming stuff to start Scratch</a:t>
            </a:r>
          </a:p>
          <a:p>
            <a:r>
              <a:rPr lang="en-IE" sz="2800" dirty="0" smtClean="0"/>
              <a:t>It’s a really good way to learn about programming ideas without having to write lots of text</a:t>
            </a:r>
          </a:p>
          <a:p>
            <a:endParaRPr lang="en-IE" sz="2800" dirty="0"/>
          </a:p>
          <a:p>
            <a:r>
              <a:rPr lang="en-IE" sz="2800" dirty="0" smtClean="0"/>
              <a:t>Some examples to give you some ideas coming up …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5008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Javascript</a:t>
            </a:r>
            <a:r>
              <a:rPr lang="en-IE" dirty="0" smtClean="0"/>
              <a:t>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err="1" smtClean="0"/>
              <a:t>Javascript</a:t>
            </a:r>
            <a:r>
              <a:rPr lang="en-IE" sz="2800" dirty="0" smtClean="0"/>
              <a:t> is a scripting </a:t>
            </a:r>
            <a:r>
              <a:rPr lang="en-IE" sz="2800" dirty="0" smtClean="0"/>
              <a:t>language,</a:t>
            </a:r>
          </a:p>
          <a:p>
            <a:pPr lvl="1"/>
            <a:r>
              <a:rPr lang="en-IE" sz="2400" dirty="0"/>
              <a:t>O</a:t>
            </a:r>
            <a:r>
              <a:rPr lang="en-IE" sz="2400" dirty="0" smtClean="0"/>
              <a:t>ne </a:t>
            </a:r>
            <a:r>
              <a:rPr lang="en-IE" sz="2400" dirty="0" smtClean="0"/>
              <a:t>of the most widely used </a:t>
            </a:r>
            <a:r>
              <a:rPr lang="en-IE" sz="2400" dirty="0" smtClean="0"/>
              <a:t>programming languages</a:t>
            </a:r>
            <a:endParaRPr lang="en-IE" sz="2400" dirty="0" smtClean="0"/>
          </a:p>
          <a:p>
            <a:r>
              <a:rPr lang="en-IE" sz="2800" dirty="0" smtClean="0"/>
              <a:t>It’s often used in web pages and web sites to allow you web page to change when the user does something</a:t>
            </a:r>
          </a:p>
          <a:p>
            <a:pPr lvl="1"/>
            <a:r>
              <a:rPr lang="en-IE" sz="2400" dirty="0" smtClean="0"/>
              <a:t>To make games</a:t>
            </a:r>
          </a:p>
          <a:p>
            <a:pPr lvl="1"/>
            <a:r>
              <a:rPr lang="en-IE" sz="2400" dirty="0" smtClean="0"/>
              <a:t>To make “live” </a:t>
            </a:r>
            <a:r>
              <a:rPr lang="en-IE" sz="2400" dirty="0" smtClean="0"/>
              <a:t>pages which have animation</a:t>
            </a:r>
            <a:endParaRPr lang="en-IE" sz="2400" dirty="0" smtClean="0"/>
          </a:p>
          <a:p>
            <a:r>
              <a:rPr lang="en-IE" sz="2800" dirty="0" smtClean="0"/>
              <a:t>To learn </a:t>
            </a:r>
            <a:r>
              <a:rPr lang="en-IE" sz="2800" dirty="0" err="1" smtClean="0"/>
              <a:t>Javascript</a:t>
            </a:r>
            <a:r>
              <a:rPr lang="en-IE" sz="2800" dirty="0" smtClean="0"/>
              <a:t> you should know HTML</a:t>
            </a:r>
          </a:p>
          <a:p>
            <a:pPr lvl="1"/>
            <a:r>
              <a:rPr lang="en-IE" sz="2400" dirty="0" smtClean="0"/>
              <a:t>Otherwise it will be too confusing to start with</a:t>
            </a:r>
          </a:p>
        </p:txBody>
      </p:sp>
    </p:spTree>
    <p:extLst>
      <p:ext uri="{BB962C8B-B14F-4D97-AF65-F5344CB8AC3E}">
        <p14:creationId xmlns:p14="http://schemas.microsoft.com/office/powerpoint/2010/main" val="55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1614</TotalTime>
  <Words>806</Words>
  <Application>Microsoft Office PowerPoint</Application>
  <PresentationFormat>On-screen Show (4:3)</PresentationFormat>
  <Paragraphs>170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CoderDojo Bray</vt:lpstr>
      <vt:lpstr>WiFi Network</vt:lpstr>
      <vt:lpstr>What do you need?</vt:lpstr>
      <vt:lpstr>Session #1 What will you do today?</vt:lpstr>
      <vt:lpstr>Wait, no HTML?</vt:lpstr>
      <vt:lpstr>Programming is …</vt:lpstr>
      <vt:lpstr>Programming Languages</vt:lpstr>
      <vt:lpstr>What is Scratch?</vt:lpstr>
      <vt:lpstr>What is Javascript?</vt:lpstr>
      <vt:lpstr>Scratch … </vt:lpstr>
      <vt:lpstr>Javascript … </vt:lpstr>
      <vt:lpstr>The Scratch Control and Design Screen</vt:lpstr>
      <vt:lpstr>The Basic Buttons</vt:lpstr>
      <vt:lpstr>The Basic Buttons</vt:lpstr>
      <vt:lpstr>The Basic Buttons</vt:lpstr>
      <vt:lpstr>Here’s some I made earlier</vt:lpstr>
      <vt:lpstr>Scratch Activities … 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63</cp:revision>
  <dcterms:created xsi:type="dcterms:W3CDTF">2012-07-16T22:40:15Z</dcterms:created>
  <dcterms:modified xsi:type="dcterms:W3CDTF">2012-11-17T13:30:01Z</dcterms:modified>
</cp:coreProperties>
</file>