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25"/>
  </p:notesMasterIdLst>
  <p:handoutMasterIdLst>
    <p:handoutMasterId r:id="rId26"/>
  </p:handoutMasterIdLst>
  <p:sldIdLst>
    <p:sldId id="256" r:id="rId2"/>
    <p:sldId id="257" r:id="rId3"/>
    <p:sldId id="258" r:id="rId4"/>
    <p:sldId id="264" r:id="rId5"/>
    <p:sldId id="259" r:id="rId6"/>
    <p:sldId id="265" r:id="rId7"/>
    <p:sldId id="269" r:id="rId8"/>
    <p:sldId id="270" r:id="rId9"/>
    <p:sldId id="266" r:id="rId10"/>
    <p:sldId id="271" r:id="rId11"/>
    <p:sldId id="272" r:id="rId12"/>
    <p:sldId id="273" r:id="rId13"/>
    <p:sldId id="274" r:id="rId14"/>
    <p:sldId id="260" r:id="rId15"/>
    <p:sldId id="261" r:id="rId16"/>
    <p:sldId id="275" r:id="rId17"/>
    <p:sldId id="276" r:id="rId18"/>
    <p:sldId id="277" r:id="rId19"/>
    <p:sldId id="278" r:id="rId20"/>
    <p:sldId id="279" r:id="rId21"/>
    <p:sldId id="262" r:id="rId22"/>
    <p:sldId id="267" r:id="rId23"/>
    <p:sldId id="268" r:id="rId24"/>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75" d="100"/>
          <a:sy n="75" d="100"/>
        </p:scale>
        <p:origin x="1049" y="2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2023/12/11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90670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The Ridge Classifier uses a penalty term (α) to regularize the model, preventing extreme coefficient values. The regularization parameter helps balance the trade-off between fitting the training data well and keeping the model simple.</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9AE70B2-8BF9-45C0-BB95-33D1B9D3A854}"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35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7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70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34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20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55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02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02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1721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2023/12/11</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196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0FBDFE-C587-4B4C-A407-44438C67B59E}" type="datetimeFigureOut">
              <a:rPr lang="zh-CN" altLang="en-US" smtClean="0"/>
              <a:t>2023/12/11</a:t>
            </a:fld>
            <a:endParaRPr lang="zh-CN" altLang="en-US" dirty="0"/>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833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0FBDFE-C587-4B4C-A407-44438C67B59E}" type="datetimeFigureOut">
              <a:rPr lang="zh-CN" altLang="en-US" smtClean="0"/>
              <a:t>2023/12/11</a:t>
            </a:fld>
            <a:endParaRPr lang="zh-CN" alt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AE70B2-8BF9-45C0-BB95-33D1B9D3A854}"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16224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1.xml"/><Relationship Id="rId7" Type="http://schemas.openxmlformats.org/officeDocument/2006/relationships/image" Target="../media/image20.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3.xml"/><Relationship Id="rId5" Type="http://schemas.openxmlformats.org/officeDocument/2006/relationships/slideLayout" Target="../slideLayouts/slideLayout2.xml"/><Relationship Id="rId10" Type="http://schemas.openxmlformats.org/officeDocument/2006/relationships/image" Target="../media/image23.png"/><Relationship Id="rId4" Type="http://schemas.openxmlformats.org/officeDocument/2006/relationships/tags" Target="../tags/tag22.xml"/><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effectLst/>
              </a:rPr>
              <a:t>Project 4</a:t>
            </a:r>
          </a:p>
        </p:txBody>
      </p:sp>
      <p:sp>
        <p:nvSpPr>
          <p:cNvPr id="5" name="副标题 4"/>
          <p:cNvSpPr>
            <a:spLocks noGrp="1"/>
          </p:cNvSpPr>
          <p:nvPr>
            <p:ph type="subTitle" idx="1"/>
          </p:nvPr>
        </p:nvSpPr>
        <p:spPr/>
        <p:txBody>
          <a:bodyPr/>
          <a:lstStyle/>
          <a:p>
            <a:pPr algn="ctr"/>
            <a:r>
              <a:rPr lang="en-US" altLang="zh-CN" dirty="0">
                <a:latin typeface="+mn-lt"/>
              </a:rPr>
              <a:t>Mu Li, Connor crowley, and Chelsea Sumba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29C3-B2C7-4B75-38E1-464F6E5E575F}"/>
              </a:ext>
            </a:extLst>
          </p:cNvPr>
          <p:cNvSpPr>
            <a:spLocks noGrp="1"/>
          </p:cNvSpPr>
          <p:nvPr>
            <p:ph type="title"/>
          </p:nvPr>
        </p:nvSpPr>
        <p:spPr/>
        <p:txBody>
          <a:bodyPr/>
          <a:lstStyle/>
          <a:p>
            <a:r>
              <a:rPr lang="en-US" dirty="0"/>
              <a:t>Key Takeaways from data analysis</a:t>
            </a:r>
          </a:p>
        </p:txBody>
      </p:sp>
      <p:sp>
        <p:nvSpPr>
          <p:cNvPr id="3" name="Content Placeholder 2">
            <a:extLst>
              <a:ext uri="{FF2B5EF4-FFF2-40B4-BE49-F238E27FC236}">
                <a16:creationId xmlns:a16="http://schemas.microsoft.com/office/drawing/2014/main" id="{35EF3ADD-3E3C-A369-2FB2-EBEA33B00BCA}"/>
              </a:ext>
            </a:extLst>
          </p:cNvPr>
          <p:cNvSpPr>
            <a:spLocks noGrp="1"/>
          </p:cNvSpPr>
          <p:nvPr>
            <p:ph idx="1"/>
          </p:nvPr>
        </p:nvSpPr>
        <p:spPr/>
        <p:txBody>
          <a:bodyPr>
            <a:normAutofit/>
          </a:bodyPr>
          <a:lstStyle/>
          <a:p>
            <a:r>
              <a:rPr lang="en-US" sz="1700" b="0" i="0" dirty="0">
                <a:effectLst/>
              </a:rPr>
              <a:t>Group 1 tends to exhibit higher variability (variance, standard deviation) compared to Group 0.</a:t>
            </a:r>
          </a:p>
          <a:p>
            <a:r>
              <a:rPr lang="en-US" sz="1700" b="0" i="0" dirty="0">
                <a:effectLst/>
              </a:rPr>
              <a:t>Features related to texture (contrast, energy, ASM, homogeneity) show substantial differences between the groups.</a:t>
            </a:r>
          </a:p>
          <a:p>
            <a:r>
              <a:rPr lang="en-US" sz="1700" dirty="0"/>
              <a:t>The low p-values across the variables indicate both statistical and practical significance, and tell us they are likely meaningful in a real-world context. </a:t>
            </a:r>
          </a:p>
        </p:txBody>
      </p:sp>
    </p:spTree>
    <p:extLst>
      <p:ext uri="{BB962C8B-B14F-4D97-AF65-F5344CB8AC3E}">
        <p14:creationId xmlns:p14="http://schemas.microsoft.com/office/powerpoint/2010/main" val="368878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p:txBody>
          <a:bodyPr>
            <a:normAutofit fontScale="75000" lnSpcReduction="20000"/>
          </a:bodyPr>
          <a:lstStyle/>
          <a:p>
            <a:r>
              <a:rPr lang="en-US" altLang="zh-CN" dirty="0">
                <a:solidFill>
                  <a:schemeClr val="tx1"/>
                </a:solidFill>
              </a:rPr>
              <a:t>(1) Logistic Regression</a:t>
            </a:r>
          </a:p>
          <a:p>
            <a:r>
              <a:rPr lang="en-US" altLang="zh-CN" dirty="0">
                <a:solidFill>
                  <a:schemeClr val="tx1"/>
                </a:solidFill>
              </a:rPr>
              <a:t>Logistic regression is a statistical method used for binary classification problems, predicting the probability of an observation belonging to a certain class. It’s a classification algorithm.</a:t>
            </a:r>
          </a:p>
          <a:p>
            <a:r>
              <a:rPr lang="en-US" altLang="zh-CN" dirty="0">
                <a:solidFill>
                  <a:schemeClr val="tx1"/>
                </a:solidFill>
              </a:rPr>
              <a:t>Purpose: It's employed when the dependent variable is categorical and binary in nature (e.g., yes/no, true/false), aiming to predict the probability of an event occurrence based on given independent variables or features.</a:t>
            </a:r>
          </a:p>
          <a:p>
            <a:r>
              <a:rPr lang="en-US" altLang="zh-CN" dirty="0">
                <a:solidFill>
                  <a:schemeClr val="tx1"/>
                </a:solidFill>
              </a:rPr>
              <a:t>Model Principle: The model uses the logistic function (sigmoid function) to map input features onto a binary outcome. It estimates the probability that a given input belongs to a certain class, using a linear combination of input features and their respective coefficients.</a:t>
            </a:r>
          </a:p>
          <a:p>
            <a:r>
              <a:rPr lang="en-US" altLang="zh-CN" dirty="0">
                <a:solidFill>
                  <a:schemeClr val="tx1"/>
                </a:solidFill>
              </a:rPr>
              <a:t>Training and Interpretation: Logistic regression coefficients represent the relationship between the independent variables and the likelihood of a particular outcome. The model is trained through an optimization process to minimize the error between predicted and actual outcomes.</a:t>
            </a:r>
          </a:p>
        </p:txBody>
      </p:sp>
      <p:pic>
        <p:nvPicPr>
          <p:cNvPr id="4" name="图片 3" descr=")[TBL}2U4LN{HYWL%}T(V31"/>
          <p:cNvPicPr>
            <a:picLocks noChangeAspect="1"/>
          </p:cNvPicPr>
          <p:nvPr>
            <p:custDataLst>
              <p:tags r:id="rId2"/>
            </p:custDataLst>
          </p:nvPr>
        </p:nvPicPr>
        <p:blipFill>
          <a:blip r:embed="rId6"/>
          <a:stretch>
            <a:fillRect/>
          </a:stretch>
        </p:blipFill>
        <p:spPr>
          <a:xfrm>
            <a:off x="2401252" y="5113920"/>
            <a:ext cx="2295525" cy="704850"/>
          </a:xfrm>
          <a:prstGeom prst="rect">
            <a:avLst/>
          </a:prstGeom>
        </p:spPr>
      </p:pic>
      <p:pic>
        <p:nvPicPr>
          <p:cNvPr id="5" name="图片 4" descr="_$3EQ49$`R[$$23{UK{2(BF"/>
          <p:cNvPicPr>
            <a:picLocks noChangeAspect="1"/>
          </p:cNvPicPr>
          <p:nvPr>
            <p:custDataLst>
              <p:tags r:id="rId3"/>
            </p:custDataLst>
          </p:nvPr>
        </p:nvPicPr>
        <p:blipFill>
          <a:blip r:embed="rId7"/>
          <a:stretch>
            <a:fillRect/>
          </a:stretch>
        </p:blipFill>
        <p:spPr>
          <a:xfrm>
            <a:off x="7498081" y="5094870"/>
            <a:ext cx="2438400" cy="742950"/>
          </a:xfrm>
          <a:prstGeom prst="rect">
            <a:avLst/>
          </a:prstGeom>
        </p:spPr>
      </p:pic>
      <p:pic>
        <p:nvPicPr>
          <p:cNvPr id="6" name="图片 5" descr="MMD9G4_W9L$RP1SFES9Q1P1"/>
          <p:cNvPicPr>
            <a:picLocks noChangeAspect="1"/>
          </p:cNvPicPr>
          <p:nvPr>
            <p:custDataLst>
              <p:tags r:id="rId4"/>
            </p:custDataLst>
          </p:nvPr>
        </p:nvPicPr>
        <p:blipFill>
          <a:blip r:embed="rId8"/>
          <a:stretch>
            <a:fillRect/>
          </a:stretch>
        </p:blipFill>
        <p:spPr>
          <a:xfrm>
            <a:off x="8717281" y="200025"/>
            <a:ext cx="3249930" cy="157289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p:txBody>
          <a:bodyPr>
            <a:normAutofit fontScale="65000" lnSpcReduction="20000"/>
          </a:bodyPr>
          <a:lstStyle/>
          <a:p>
            <a:r>
              <a:rPr lang="en-US" altLang="zh-CN">
                <a:solidFill>
                  <a:schemeClr val="tx1"/>
                </a:solidFill>
              </a:rPr>
              <a:t>(2) Naive Bayes Classifier</a:t>
            </a:r>
          </a:p>
          <a:p>
            <a:r>
              <a:rPr lang="en-US" altLang="zh-CN">
                <a:solidFill>
                  <a:schemeClr val="tx1"/>
                </a:solidFill>
              </a:rPr>
              <a:t>Naive Bayes classifiers, a type of linear probabilistic classifiers in statistics, operate on Bayes' theorem with assumed feature independence. They are straightforward Bayesian network models known for their simplicity. With kernel density estimation, they exhibit notably high accuracy. These classifiers boast high scalability, demanding a parameter count linearly related to the number of features in a learning problem. Their maximum-likelihood training involves a linear-time evaluation of a closed-form expression, differing from the iterative approximations in other classifiers.</a:t>
            </a:r>
          </a:p>
          <a:p>
            <a:r>
              <a:rPr lang="en-US" altLang="zh-CN">
                <a:solidFill>
                  <a:schemeClr val="tx1"/>
                </a:solidFill>
              </a:rPr>
              <a:t>Purpose: Naive Bayes is employed in supervised learning for classification tasks. It predicts the probability of a given sample belonging to a certain class based on the presence of certain features.</a:t>
            </a:r>
          </a:p>
          <a:p>
            <a:r>
              <a:rPr lang="en-US" altLang="zh-CN">
                <a:solidFill>
                  <a:schemeClr val="tx1"/>
                </a:solidFill>
              </a:rPr>
              <a:t>Model Principle: It utilizes Bayes' theorem to compute the conditional probability of a class given a set of features. The "naive" assumption refers to the assumption that the features are conditionally independent of each other, which is often not entirely true in practice but simplifies the computation. </a:t>
            </a:r>
          </a:p>
          <a:p>
            <a:r>
              <a:rPr lang="en-US" altLang="zh-CN">
                <a:solidFill>
                  <a:schemeClr val="tx1"/>
                </a:solidFill>
              </a:rPr>
              <a:t>Training and Interpretation: The model learns the prior and conditional probabilities from the training data. It estimates the probabilities for each class and makes predictions based on the class with the highest probability.</a:t>
            </a:r>
          </a:p>
        </p:txBody>
      </p:sp>
      <p:pic>
        <p:nvPicPr>
          <p:cNvPr id="7" name="图片 6" descr="]L8V3Y[QNLNDMO`7EBL1DPU"/>
          <p:cNvPicPr>
            <a:picLocks noChangeAspect="1"/>
          </p:cNvPicPr>
          <p:nvPr>
            <p:custDataLst>
              <p:tags r:id="rId2"/>
            </p:custDataLst>
          </p:nvPr>
        </p:nvPicPr>
        <p:blipFill>
          <a:blip r:embed="rId5"/>
          <a:stretch>
            <a:fillRect/>
          </a:stretch>
        </p:blipFill>
        <p:spPr>
          <a:xfrm>
            <a:off x="7884160" y="477520"/>
            <a:ext cx="4062095" cy="1251585"/>
          </a:xfrm>
          <a:prstGeom prst="rect">
            <a:avLst/>
          </a:prstGeom>
        </p:spPr>
      </p:pic>
      <p:pic>
        <p:nvPicPr>
          <p:cNvPr id="8" name="图片 7" descr="_R9YO}ZBSJ4GAZ%{_@U_`{U"/>
          <p:cNvPicPr>
            <a:picLocks noChangeAspect="1"/>
          </p:cNvPicPr>
          <p:nvPr>
            <p:custDataLst>
              <p:tags r:id="rId3"/>
            </p:custDataLst>
          </p:nvPr>
        </p:nvPicPr>
        <p:blipFill>
          <a:blip r:embed="rId6"/>
          <a:stretch>
            <a:fillRect/>
          </a:stretch>
        </p:blipFill>
        <p:spPr>
          <a:xfrm>
            <a:off x="1741139" y="5271135"/>
            <a:ext cx="3333750" cy="71437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p:txBody>
          <a:bodyPr>
            <a:normAutofit fontScale="75000" lnSpcReduction="20000"/>
          </a:bodyPr>
          <a:lstStyle/>
          <a:p>
            <a:r>
              <a:rPr lang="en-US" altLang="zh-CN" dirty="0">
                <a:solidFill>
                  <a:schemeClr val="tx1"/>
                </a:solidFill>
              </a:rPr>
              <a:t>(3) Decision Tree</a:t>
            </a:r>
          </a:p>
          <a:p>
            <a:r>
              <a:rPr lang="en-US" altLang="zh-CN" dirty="0">
                <a:solidFill>
                  <a:schemeClr val="tx1"/>
                </a:solidFill>
              </a:rPr>
              <a:t>Purpose: The decision tree model serves as a versatile algorithm used for both classification and regression tasks. Its primary goal is to create a predictive model that maps features (or attributes) to target values by following a set of decision rules.</a:t>
            </a:r>
          </a:p>
          <a:p>
            <a:r>
              <a:rPr lang="en-US" altLang="zh-CN" dirty="0">
                <a:solidFill>
                  <a:schemeClr val="tx1"/>
                </a:solidFill>
              </a:rPr>
              <a:t>Model Principle: Decision trees operate by recursively partitioning the input space into subsets, based on the features, to make decisions. Each internal node represents a feature, and each branch emanating from a node represents a decision rule or outcome. The leaves of the tree represent the final decision or prediction.</a:t>
            </a:r>
          </a:p>
          <a:p>
            <a:r>
              <a:rPr lang="en-US" altLang="zh-CN" dirty="0">
                <a:solidFill>
                  <a:schemeClr val="tx1"/>
                </a:solidFill>
              </a:rPr>
              <a:t>Training and Interpretation: The model is trained through a process of selecting the best features to create decision nodes that most effectively split the data. This selection process aims to maximize information gain or minimize impurity at each node. To interpret the model, one can visualize the tree structure, inspecting how decisions are made at each node based on feature thresholds.</a:t>
            </a:r>
          </a:p>
          <a:p>
            <a:endParaRPr lang="en-US" altLang="zh-CN" dirty="0">
              <a:solidFill>
                <a:schemeClr val="tx1"/>
              </a:solidFill>
            </a:endParaRPr>
          </a:p>
        </p:txBody>
      </p:sp>
      <p:pic>
        <p:nvPicPr>
          <p:cNvPr id="4" name="图片 3" descr="SO}RIR4`Q}1K5FU5KVV{%@I"/>
          <p:cNvPicPr>
            <a:picLocks noChangeAspect="1"/>
          </p:cNvPicPr>
          <p:nvPr>
            <p:custDataLst>
              <p:tags r:id="rId2"/>
            </p:custDataLst>
          </p:nvPr>
        </p:nvPicPr>
        <p:blipFill>
          <a:blip r:embed="rId4"/>
          <a:stretch>
            <a:fillRect/>
          </a:stretch>
        </p:blipFill>
        <p:spPr>
          <a:xfrm>
            <a:off x="8477885" y="88265"/>
            <a:ext cx="3099435" cy="1696592"/>
          </a:xfrm>
          <a:prstGeom prst="rect">
            <a:avLst/>
          </a:prstGeom>
        </p:spPr>
      </p:pic>
      <p:sp>
        <p:nvSpPr>
          <p:cNvPr id="5" name="文本框 4"/>
          <p:cNvSpPr txBox="1"/>
          <p:nvPr/>
        </p:nvSpPr>
        <p:spPr>
          <a:xfrm>
            <a:off x="1968500" y="5198110"/>
            <a:ext cx="6509385" cy="645160"/>
          </a:xfrm>
          <a:prstGeom prst="rect">
            <a:avLst/>
          </a:prstGeom>
          <a:noFill/>
        </p:spPr>
        <p:txBody>
          <a:bodyPr wrap="square" rtlCol="0">
            <a:spAutoFit/>
          </a:bodyPr>
          <a:lstStyle/>
          <a:p>
            <a:r>
              <a:rPr lang="zh-CN" altLang="en-US" sz="1200" dirty="0"/>
              <a:t>During the construction process of a decision tree, the objective is to minimize the impurity or entropy of nodes by selecting features for node splitting, aiming to obtain purer subsets. The lower the Gini impurity or entropy, the purer and more ordered the dataset is perceived to be.</a:t>
            </a:r>
          </a:p>
        </p:txBody>
      </p:sp>
      <p:pic>
        <p:nvPicPr>
          <p:cNvPr id="101" name="图片 100"/>
          <p:cNvPicPr/>
          <p:nvPr/>
        </p:nvPicPr>
        <p:blipFill>
          <a:blip r:embed="rId5"/>
          <a:srcRect t="23548"/>
          <a:stretch>
            <a:fillRect/>
          </a:stretch>
        </p:blipFill>
        <p:spPr>
          <a:xfrm>
            <a:off x="8477885" y="4940300"/>
            <a:ext cx="2383155" cy="1160780"/>
          </a:xfrm>
          <a:prstGeom prst="rect">
            <a:avLst/>
          </a:prstGeom>
          <a:noFill/>
          <a:ln w="9525">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p:txBody>
          <a:bodyPr>
            <a:noAutofit/>
          </a:bodyPr>
          <a:lstStyle/>
          <a:p>
            <a:r>
              <a:rPr lang="en-US" altLang="zh-CN" sz="1200">
                <a:solidFill>
                  <a:schemeClr val="tx1"/>
                </a:solidFill>
              </a:rPr>
              <a:t>(4) </a:t>
            </a:r>
            <a:r>
              <a:rPr lang="en-US" altLang="zh-CN" sz="1200">
                <a:solidFill>
                  <a:schemeClr val="tx1"/>
                </a:solidFill>
                <a:sym typeface="+mn-ea"/>
              </a:rPr>
              <a:t>Random Forest</a:t>
            </a:r>
          </a:p>
          <a:p>
            <a:r>
              <a:rPr lang="en-US" altLang="zh-CN" sz="1200">
                <a:solidFill>
                  <a:schemeClr val="tx1"/>
                </a:solidFill>
              </a:rPr>
              <a:t>Purpose: </a:t>
            </a:r>
            <a:r>
              <a:rPr lang="en-US" altLang="zh-CN" sz="1200">
                <a:solidFill>
                  <a:schemeClr val="tx1"/>
                </a:solidFill>
                <a:sym typeface="+mn-ea"/>
              </a:rPr>
              <a:t>Random Forest is an ensemble model consisting of multiple decision trees. It operates by aggregating predictions from numerous decision trees to make final predictions. It</a:t>
            </a:r>
            <a:r>
              <a:rPr lang="en-US" altLang="zh-CN" sz="1200">
                <a:solidFill>
                  <a:schemeClr val="tx1"/>
                </a:solidFill>
              </a:rPr>
              <a:t> is an ensemble learning method used for classification and regression tasks. It aims to improve predictive accuracy and control overfitting compared to individual decision trees by aggregating predictions from multiple trees.</a:t>
            </a:r>
          </a:p>
          <a:p>
            <a:r>
              <a:rPr lang="en-US" altLang="zh-CN" sz="1200">
                <a:solidFill>
                  <a:schemeClr val="tx1"/>
                </a:solidFill>
              </a:rPr>
              <a:t>Model Principle: Random Forest consists of an ensemble of decision trees. Each tree is constructed by bootstrapping the dataset (randomly sampling with replacement) and selecting random subsets of features for node splitting. The final prediction is the aggregation (e.g., averaging or voting) of predictions made by individual trees.</a:t>
            </a:r>
          </a:p>
          <a:p>
            <a:r>
              <a:rPr lang="en-US" altLang="zh-CN" sz="1200">
                <a:solidFill>
                  <a:schemeClr val="tx1"/>
                </a:solidFill>
              </a:rPr>
              <a:t>Training and Interpretation: The model is trained by building numerous decision trees on different subsets of the data. During training, each tree is grown independently, and the final prediction is the aggregate of predictions from all trees. Interpretation involves analyzing feature importance, examining the impact of different features on predictions across multiple trees.</a:t>
            </a:r>
          </a:p>
          <a:p>
            <a:r>
              <a:rPr lang="en-US" altLang="zh-CN" sz="1200">
                <a:solidFill>
                  <a:schemeClr val="tx1"/>
                </a:solidFill>
              </a:rPr>
              <a:t>Methods: Random Forest doesn’t have a specific mathematical formula for predictions but relies on bagging and random feature selection. It uses methods like bootstrapping and decision tree algorithms for training individual trees. The feature importance can be determined by measuring the average decrease in impurity (Gini or entropy) across all trees when a particular feature is used for splitting.</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a:xfrm>
            <a:off x="1451579" y="2015732"/>
            <a:ext cx="9603275" cy="3455427"/>
          </a:xfrm>
        </p:spPr>
        <p:txBody>
          <a:bodyPr>
            <a:noAutofit/>
          </a:bodyPr>
          <a:lstStyle/>
          <a:p>
            <a:r>
              <a:rPr lang="en-US" altLang="zh-CN" sz="1200" dirty="0">
                <a:solidFill>
                  <a:schemeClr val="tx1"/>
                </a:solidFill>
              </a:rPr>
              <a:t>(5) </a:t>
            </a:r>
            <a:r>
              <a:rPr lang="en-US" altLang="zh-CN" sz="1200" dirty="0">
                <a:solidFill>
                  <a:schemeClr val="tx1"/>
                </a:solidFill>
                <a:sym typeface="+mn-ea"/>
              </a:rPr>
              <a:t>K-Nearest Neighbors</a:t>
            </a:r>
            <a:endParaRPr lang="en-US" altLang="zh-CN" sz="1200" dirty="0">
              <a:solidFill>
                <a:schemeClr val="tx1"/>
              </a:solidFill>
            </a:endParaRPr>
          </a:p>
          <a:p>
            <a:r>
              <a:rPr lang="en-US" altLang="zh-CN" sz="1200" dirty="0">
                <a:solidFill>
                  <a:schemeClr val="tx1"/>
                </a:solidFill>
                <a:sym typeface="+mn-ea"/>
              </a:rPr>
              <a:t>Purpose: K-Nearest Neighbors (KNN) is a simple yet effective algorithm used for both classification and regression tasks. It aims to predict the classification or value of a new data point based on its proximity to known data points in the feature space.</a:t>
            </a:r>
          </a:p>
          <a:p>
            <a:r>
              <a:rPr lang="en-US" altLang="zh-CN" sz="1200" dirty="0">
                <a:solidFill>
                  <a:schemeClr val="tx1"/>
                </a:solidFill>
                <a:sym typeface="+mn-ea"/>
              </a:rPr>
              <a:t>Model Principle: The KNN algorithm operates on the principle of similarity. It assumes that data points with similar features tend to belong to similar classes or have similar values. When predicting the label or value for a new data point, KNN identifies the 'K' closest data points (neighbors) in the feature space and assigns the most common class label (for classification) or the average value (for regression) among those neighbors to the new data point.</a:t>
            </a:r>
          </a:p>
          <a:p>
            <a:r>
              <a:rPr lang="en-US" altLang="zh-CN" sz="1200" dirty="0">
                <a:solidFill>
                  <a:schemeClr val="tx1"/>
                </a:solidFill>
                <a:sym typeface="+mn-ea"/>
              </a:rPr>
              <a:t>Training and Interpretation: KNN does not involve a training phase in the traditional sense. Instead, it stores the entire training dataset and utilizes it during the prediction phase. The model's interpretation involves understanding how the decision boundary or prediction is influenced by the selection of the number of neighbors (K) and the distance metric used for measuring proximity.</a:t>
            </a:r>
          </a:p>
          <a:p>
            <a:r>
              <a:rPr lang="en-US" altLang="zh-CN" sz="1200" dirty="0">
                <a:solidFill>
                  <a:schemeClr val="tx1"/>
                </a:solidFill>
                <a:sym typeface="+mn-ea"/>
              </a:rPr>
              <a:t>Methods and Formula: The main method in KNN is the calculation of distances between data points to determine the 'K' nearest neighbors. The most commonly used distance metrics include Euclidean distance, Manhattan distance, or other similarity measures. The formula for Euclidean distance between two points (p and q) in a multidimensional space is:</a:t>
            </a:r>
          </a:p>
          <a:p>
            <a:endParaRPr lang="en-US" altLang="zh-CN" sz="1200" dirty="0">
              <a:solidFill>
                <a:schemeClr val="tx1"/>
              </a:solidFill>
              <a:sym typeface="+mn-ea"/>
            </a:endParaRPr>
          </a:p>
          <a:p>
            <a:r>
              <a:rPr lang="en-US" altLang="zh-CN" sz="1200" dirty="0">
                <a:solidFill>
                  <a:schemeClr val="tx1"/>
                </a:solidFill>
                <a:sym typeface="+mn-ea"/>
              </a:rPr>
              <a:t>Where p</a:t>
            </a:r>
            <a:r>
              <a:rPr lang="en-US" altLang="zh-CN" sz="1200" baseline="-25000" dirty="0">
                <a:solidFill>
                  <a:schemeClr val="tx1"/>
                </a:solidFill>
                <a:sym typeface="+mn-ea"/>
              </a:rPr>
              <a:t>i</a:t>
            </a:r>
            <a:r>
              <a:rPr lang="en-US" altLang="zh-CN" sz="1200" dirty="0">
                <a:solidFill>
                  <a:schemeClr val="tx1"/>
                </a:solidFill>
                <a:sym typeface="+mn-ea"/>
              </a:rPr>
              <a:t> and q</a:t>
            </a:r>
            <a:r>
              <a:rPr lang="en-US" altLang="zh-CN" sz="1200" baseline="-25000" dirty="0">
                <a:solidFill>
                  <a:schemeClr val="tx1"/>
                </a:solidFill>
                <a:sym typeface="+mn-ea"/>
              </a:rPr>
              <a:t>i</a:t>
            </a:r>
            <a:r>
              <a:rPr lang="en-US" altLang="zh-CN" sz="1200" dirty="0">
                <a:solidFill>
                  <a:schemeClr val="tx1"/>
                </a:solidFill>
                <a:sym typeface="+mn-ea"/>
              </a:rPr>
              <a:t> represent the features of data points p and q in the '</a:t>
            </a:r>
            <a:r>
              <a:rPr lang="en-US" altLang="zh-CN" sz="1200" dirty="0" err="1">
                <a:solidFill>
                  <a:schemeClr val="tx1"/>
                </a:solidFill>
                <a:sym typeface="+mn-ea"/>
              </a:rPr>
              <a:t>i'th</a:t>
            </a:r>
            <a:r>
              <a:rPr lang="en-US" altLang="zh-CN" sz="1200" dirty="0">
                <a:solidFill>
                  <a:schemeClr val="tx1"/>
                </a:solidFill>
                <a:sym typeface="+mn-ea"/>
              </a:rPr>
              <a:t> dimension, and 'n' is the total number of dimensions (features).</a:t>
            </a:r>
          </a:p>
        </p:txBody>
      </p:sp>
      <p:pic>
        <p:nvPicPr>
          <p:cNvPr id="4" name="图片 3" descr="YD@Z3$@2][0SW$M1WH`NLQ7"/>
          <p:cNvPicPr>
            <a:picLocks noChangeAspect="1"/>
          </p:cNvPicPr>
          <p:nvPr>
            <p:custDataLst>
              <p:tags r:id="rId2"/>
            </p:custDataLst>
          </p:nvPr>
        </p:nvPicPr>
        <p:blipFill>
          <a:blip r:embed="rId4"/>
          <a:stretch>
            <a:fillRect/>
          </a:stretch>
        </p:blipFill>
        <p:spPr>
          <a:xfrm>
            <a:off x="1725295" y="5471159"/>
            <a:ext cx="4067175" cy="391161"/>
          </a:xfrm>
          <a:prstGeom prst="rect">
            <a:avLst/>
          </a:prstGeom>
        </p:spPr>
      </p:pic>
      <p:pic>
        <p:nvPicPr>
          <p:cNvPr id="102" name="图片 101"/>
          <p:cNvPicPr/>
          <p:nvPr/>
        </p:nvPicPr>
        <p:blipFill>
          <a:blip r:embed="rId5"/>
          <a:stretch>
            <a:fillRect/>
          </a:stretch>
        </p:blipFill>
        <p:spPr>
          <a:xfrm>
            <a:off x="8522335" y="101600"/>
            <a:ext cx="1903730" cy="1719580"/>
          </a:xfrm>
          <a:prstGeom prst="rect">
            <a:avLst/>
          </a:prstGeom>
          <a:noFill/>
          <a:ln w="9525">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p:txBody>
          <a:bodyPr>
            <a:noAutofit/>
          </a:bodyPr>
          <a:lstStyle/>
          <a:p>
            <a:r>
              <a:rPr lang="en-US" altLang="zh-CN" sz="1400">
                <a:solidFill>
                  <a:schemeClr val="tx1"/>
                </a:solidFill>
              </a:rPr>
              <a:t>(6) </a:t>
            </a:r>
            <a:r>
              <a:rPr lang="en-US" altLang="zh-CN" sz="1400">
                <a:solidFill>
                  <a:schemeClr val="tx1"/>
                </a:solidFill>
                <a:sym typeface="+mn-ea"/>
              </a:rPr>
              <a:t>Support Vector Machine</a:t>
            </a:r>
          </a:p>
          <a:p>
            <a:r>
              <a:rPr lang="en-US" altLang="zh-CN" sz="1400">
                <a:solidFill>
                  <a:schemeClr val="tx1"/>
                </a:solidFill>
                <a:sym typeface="+mn-ea"/>
              </a:rPr>
              <a:t>Purpose: Support Vector Machine (SVM) is a versatile supervised learning algorithm used for both classification and regression tasks. Its primary goal is to find the optimal hyperplane that best separates classes in a high-dimensional space.</a:t>
            </a:r>
          </a:p>
          <a:p>
            <a:r>
              <a:rPr lang="en-US" altLang="zh-CN" sz="1400">
                <a:solidFill>
                  <a:schemeClr val="tx1"/>
                </a:solidFill>
                <a:sym typeface="+mn-ea"/>
              </a:rPr>
              <a:t>Model Principle: SVM operates on the principle of finding the hyperplane that maximizes the margin (distance) between different classes while minimizing classification errors. It aims to create a decision boundary that effectively separates different classes in the feature space.</a:t>
            </a:r>
          </a:p>
          <a:p>
            <a:r>
              <a:rPr lang="en-US" altLang="zh-CN" sz="1400">
                <a:solidFill>
                  <a:schemeClr val="tx1"/>
                </a:solidFill>
                <a:sym typeface="+mn-ea"/>
              </a:rPr>
              <a:t>Training and Interpretation: During training, SVM learns the optimal hyperplane by identifying support vectors, which are data points closest to the decision boundary. It handles complex decision boundaries using kernels that transform the input features into higher-dimensional space.</a:t>
            </a:r>
          </a:p>
          <a:p>
            <a:r>
              <a:rPr lang="en-US" altLang="zh-CN" sz="1400">
                <a:solidFill>
                  <a:schemeClr val="tx1"/>
                </a:solidFill>
                <a:sym typeface="+mn-ea"/>
              </a:rPr>
              <a:t>Methods and Formula: The main objective of SVM is to find the hyperplane equation that maximizes the margin between different classes. For linearly separable data, the equation of the hyperplane is                 , where w represents the weights, x denotes the input features, and b is the bias term. The decision boundary is defined by                 , and the distance between the hyperplane and the support vectors is maximized. </a:t>
            </a:r>
          </a:p>
        </p:txBody>
      </p:sp>
      <p:pic>
        <p:nvPicPr>
          <p:cNvPr id="5" name="图片 4" descr="RELHW7FRW2PDEV$7)QRJAI2"/>
          <p:cNvPicPr>
            <a:picLocks noChangeAspect="1"/>
          </p:cNvPicPr>
          <p:nvPr>
            <p:custDataLst>
              <p:tags r:id="rId2"/>
            </p:custDataLst>
          </p:nvPr>
        </p:nvPicPr>
        <p:blipFill>
          <a:blip r:embed="rId6"/>
          <a:stretch>
            <a:fillRect/>
          </a:stretch>
        </p:blipFill>
        <p:spPr>
          <a:xfrm>
            <a:off x="7376160" y="5147598"/>
            <a:ext cx="835660" cy="211882"/>
          </a:xfrm>
          <a:prstGeom prst="rect">
            <a:avLst/>
          </a:prstGeom>
        </p:spPr>
      </p:pic>
      <p:pic>
        <p:nvPicPr>
          <p:cNvPr id="6" name="图片 5" descr="RELHW7FRW2PDEV$7)QRJAI2"/>
          <p:cNvPicPr>
            <a:picLocks noChangeAspect="1"/>
          </p:cNvPicPr>
          <p:nvPr>
            <p:custDataLst>
              <p:tags r:id="rId3"/>
            </p:custDataLst>
          </p:nvPr>
        </p:nvPicPr>
        <p:blipFill>
          <a:blip r:embed="rId6"/>
          <a:stretch>
            <a:fillRect/>
          </a:stretch>
        </p:blipFill>
        <p:spPr>
          <a:xfrm>
            <a:off x="7995919" y="5390410"/>
            <a:ext cx="797561" cy="274055"/>
          </a:xfrm>
          <a:prstGeom prst="rect">
            <a:avLst/>
          </a:prstGeom>
        </p:spPr>
      </p:pic>
      <p:pic>
        <p:nvPicPr>
          <p:cNvPr id="7" name="图片 6" descr="$DOJC05AXX6IJ$33L$ERA56"/>
          <p:cNvPicPr>
            <a:picLocks noChangeAspect="1"/>
          </p:cNvPicPr>
          <p:nvPr>
            <p:custDataLst>
              <p:tags r:id="rId4"/>
            </p:custDataLst>
          </p:nvPr>
        </p:nvPicPr>
        <p:blipFill>
          <a:blip r:embed="rId7"/>
          <a:stretch>
            <a:fillRect/>
          </a:stretch>
        </p:blipFill>
        <p:spPr>
          <a:xfrm>
            <a:off x="8211820" y="106045"/>
            <a:ext cx="2843034" cy="164147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Intro to different models</a:t>
            </a:r>
          </a:p>
        </p:txBody>
      </p:sp>
      <p:sp>
        <p:nvSpPr>
          <p:cNvPr id="3" name="内容占位符 2"/>
          <p:cNvSpPr>
            <a:spLocks noGrp="1"/>
          </p:cNvSpPr>
          <p:nvPr>
            <p:ph idx="1"/>
          </p:nvPr>
        </p:nvSpPr>
        <p:spPr>
          <a:xfrm>
            <a:off x="608400" y="1490400"/>
            <a:ext cx="10969200" cy="4759200"/>
          </a:xfrm>
        </p:spPr>
        <p:txBody>
          <a:bodyPr>
            <a:noAutofit/>
          </a:bodyPr>
          <a:lstStyle/>
          <a:p>
            <a:r>
              <a:rPr lang="en-US" altLang="zh-CN" sz="1400">
                <a:solidFill>
                  <a:schemeClr val="tx1"/>
                </a:solidFill>
              </a:rPr>
              <a:t>(7) </a:t>
            </a:r>
            <a:r>
              <a:rPr lang="en-US" altLang="zh-CN" sz="1400">
                <a:solidFill>
                  <a:schemeClr val="tx1"/>
                </a:solidFill>
                <a:sym typeface="+mn-ea"/>
              </a:rPr>
              <a:t>eXtreme Gradient Boosting</a:t>
            </a:r>
            <a:endParaRPr lang="en-US" altLang="zh-CN" sz="1400">
              <a:solidFill>
                <a:schemeClr val="tx1"/>
              </a:solidFill>
            </a:endParaRPr>
          </a:p>
          <a:p>
            <a:r>
              <a:rPr lang="en-US" altLang="zh-CN" sz="1400">
                <a:solidFill>
                  <a:schemeClr val="tx1"/>
                </a:solidFill>
              </a:rPr>
              <a:t>Purpose: </a:t>
            </a:r>
            <a:r>
              <a:rPr lang="en-US" altLang="zh-CN" sz="1400">
                <a:solidFill>
                  <a:schemeClr val="tx1"/>
                </a:solidFill>
                <a:sym typeface="+mn-ea"/>
              </a:rPr>
              <a:t>XGBoost (eXtreme Gradient Boosting) is a powerful and efficient ensemble learning method used for both regression and classification tasks. Its primary goal is to sequentially build multiple decision trees and correct the errors of the previous trees by boosting (combining) their predictions.</a:t>
            </a:r>
          </a:p>
          <a:p>
            <a:r>
              <a:rPr lang="en-US" altLang="zh-CN" sz="1400">
                <a:solidFill>
                  <a:schemeClr val="tx1"/>
                </a:solidFill>
                <a:sym typeface="+mn-ea"/>
              </a:rPr>
              <a:t>Model Principle: XGBoost operates on the principle of boosting, where it combines weak learners (decision trees) to create a stronger ensemble model. It minimizes a predefined loss function by iteratively adding new trees, each one targeting the residuals (errors) of the preceding trees.</a:t>
            </a:r>
          </a:p>
          <a:p>
            <a:r>
              <a:rPr lang="en-US" altLang="zh-CN" sz="1400">
                <a:solidFill>
                  <a:schemeClr val="tx1"/>
                </a:solidFill>
                <a:sym typeface="+mn-ea"/>
              </a:rPr>
              <a:t>Training and Interpretation: During training, XGBoost optimizes the model by employing a gradient descent optimization technique, minimizing the loss function, and adding new trees that address the shortcomings of previous ones. The interpretation involves understanding how each tree contributes to the final predictions and the overall model's performance.</a:t>
            </a:r>
          </a:p>
        </p:txBody>
      </p:sp>
      <p:pic>
        <p:nvPicPr>
          <p:cNvPr id="4" name="图片 3" descr="4SI9V}O3(UZ[TP0$MLESTTQ"/>
          <p:cNvPicPr>
            <a:picLocks noChangeAspect="1"/>
          </p:cNvPicPr>
          <p:nvPr>
            <p:custDataLst>
              <p:tags r:id="rId2"/>
            </p:custDataLst>
          </p:nvPr>
        </p:nvPicPr>
        <p:blipFill>
          <a:blip r:embed="rId4"/>
          <a:stretch>
            <a:fillRect/>
          </a:stretch>
        </p:blipFill>
        <p:spPr>
          <a:xfrm>
            <a:off x="1045210" y="5306695"/>
            <a:ext cx="3304540" cy="779145"/>
          </a:xfrm>
          <a:prstGeom prst="rect">
            <a:avLst/>
          </a:prstGeom>
        </p:spPr>
      </p:pic>
      <p:pic>
        <p:nvPicPr>
          <p:cNvPr id="10" name="图片 9" descr="The-structure-of-extreme-gradient-boosting"/>
          <p:cNvPicPr>
            <a:picLocks noChangeAspect="1"/>
          </p:cNvPicPr>
          <p:nvPr/>
        </p:nvPicPr>
        <p:blipFill>
          <a:blip r:embed="rId5"/>
          <a:stretch>
            <a:fillRect/>
          </a:stretch>
        </p:blipFill>
        <p:spPr>
          <a:xfrm>
            <a:off x="7005320" y="3937001"/>
            <a:ext cx="5186680" cy="214884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Intro to different models</a:t>
            </a:r>
          </a:p>
        </p:txBody>
      </p:sp>
      <p:sp>
        <p:nvSpPr>
          <p:cNvPr id="3" name="内容占位符 2"/>
          <p:cNvSpPr>
            <a:spLocks noGrp="1"/>
          </p:cNvSpPr>
          <p:nvPr>
            <p:ph idx="1"/>
          </p:nvPr>
        </p:nvSpPr>
        <p:spPr>
          <a:xfrm>
            <a:off x="608330" y="1490345"/>
            <a:ext cx="11294110" cy="4759325"/>
          </a:xfrm>
        </p:spPr>
        <p:txBody>
          <a:bodyPr>
            <a:noAutofit/>
          </a:bodyPr>
          <a:lstStyle/>
          <a:p>
            <a:r>
              <a:rPr lang="en-US" altLang="zh-CN" sz="1400" dirty="0">
                <a:solidFill>
                  <a:schemeClr val="tx1"/>
                </a:solidFill>
              </a:rPr>
              <a:t>(8) </a:t>
            </a:r>
            <a:r>
              <a:rPr lang="en-US" altLang="zh-CN" sz="1400" dirty="0">
                <a:solidFill>
                  <a:schemeClr val="tx1"/>
                </a:solidFill>
                <a:sym typeface="+mn-ea"/>
              </a:rPr>
              <a:t>Ridge Classifier</a:t>
            </a:r>
          </a:p>
          <a:p>
            <a:r>
              <a:rPr lang="en-US" altLang="zh-CN" sz="1400" dirty="0">
                <a:solidFill>
                  <a:schemeClr val="tx1"/>
                </a:solidFill>
              </a:rPr>
              <a:t>Purpose: The Ridge Classifier is a linear classification model primarily used for solving binary and multiclass classification problems. It aims to classify data into different categories by finding the best hyperplane that separates the classes while minimizing the complexity of the model.</a:t>
            </a:r>
          </a:p>
          <a:p>
            <a:r>
              <a:rPr lang="en-US" altLang="zh-CN" sz="1400" dirty="0">
                <a:solidFill>
                  <a:schemeClr val="tx1"/>
                </a:solidFill>
              </a:rPr>
              <a:t>Model Principle: The Ridge Classifier is an extension of linear regression that includes regularization to prevent overfitting. It adds a regularization term (L2 norm penalty) to the standard linear regression objective, aiming to reduce the coefficients' magnitudes to prevent overemphasis on certain features.</a:t>
            </a:r>
          </a:p>
          <a:p>
            <a:r>
              <a:rPr lang="en-US" altLang="zh-CN" sz="1400" dirty="0">
                <a:solidFill>
                  <a:schemeClr val="tx1"/>
                </a:solidFill>
              </a:rPr>
              <a:t>Training and Interpretation: Training a Ridge Classifier involves fitting the model to the training data using a modified loss function that includes the regularization term. The model aims to minimize this modified objective function while considering both the accuracy in prediction and the complexity of the coefficients. Interpretation involves understanding the impact of regularization on the coefficients, as larger coefficients are penalized more, leading to a simpler model.</a:t>
            </a:r>
          </a:p>
          <a:p>
            <a:r>
              <a:rPr lang="en-US" altLang="zh-CN" sz="1400" dirty="0">
                <a:solidFill>
                  <a:schemeClr val="tx1"/>
                </a:solidFill>
              </a:rPr>
              <a:t>Methods and Formula: The Ridge Classifier minimizes a cost function that includes the sum of squared errors and a regularization term. The formula for the Ridge regression cost function is:</a:t>
            </a:r>
          </a:p>
          <a:p>
            <a:r>
              <a:rPr lang="en-US" altLang="zh-CN" sz="1400" dirty="0">
                <a:solidFill>
                  <a:schemeClr val="tx1"/>
                </a:solidFill>
              </a:rPr>
              <a:t>                    represents the ordinary least squares (OLS) loss, and                 represents the regularization term. α is the regularization parameter controlling the strength of regularization, and β</a:t>
            </a:r>
            <a:r>
              <a:rPr lang="en-US" altLang="zh-CN" sz="1400" baseline="-25000" dirty="0">
                <a:solidFill>
                  <a:schemeClr val="tx1"/>
                </a:solidFill>
              </a:rPr>
              <a:t>j</a:t>
            </a:r>
            <a:r>
              <a:rPr lang="en-US" altLang="zh-CN" sz="1400" dirty="0">
                <a:solidFill>
                  <a:schemeClr val="tx1"/>
                </a:solidFill>
              </a:rPr>
              <a:t> are the coefficients being estimated. </a:t>
            </a:r>
          </a:p>
        </p:txBody>
      </p:sp>
      <p:pic>
        <p:nvPicPr>
          <p:cNvPr id="5" name="图片 4" descr="D~33]TB(}H%8Q[G}2]K2N8H"/>
          <p:cNvPicPr>
            <a:picLocks noChangeAspect="1"/>
          </p:cNvPicPr>
          <p:nvPr>
            <p:custDataLst>
              <p:tags r:id="rId2"/>
            </p:custDataLst>
          </p:nvPr>
        </p:nvPicPr>
        <p:blipFill>
          <a:blip r:embed="rId7"/>
          <a:stretch>
            <a:fillRect/>
          </a:stretch>
        </p:blipFill>
        <p:spPr>
          <a:xfrm>
            <a:off x="3659504" y="4837559"/>
            <a:ext cx="2487295" cy="333376"/>
          </a:xfrm>
          <a:prstGeom prst="rect">
            <a:avLst/>
          </a:prstGeom>
        </p:spPr>
      </p:pic>
      <p:pic>
        <p:nvPicPr>
          <p:cNvPr id="6" name="图片 5" descr="V35K)S5[6KM}774I(QKD{(C"/>
          <p:cNvPicPr>
            <a:picLocks noChangeAspect="1"/>
          </p:cNvPicPr>
          <p:nvPr>
            <p:custDataLst>
              <p:tags r:id="rId3"/>
            </p:custDataLst>
          </p:nvPr>
        </p:nvPicPr>
        <p:blipFill>
          <a:blip r:embed="rId8"/>
          <a:stretch>
            <a:fillRect/>
          </a:stretch>
        </p:blipFill>
        <p:spPr>
          <a:xfrm>
            <a:off x="960755" y="5196205"/>
            <a:ext cx="908685" cy="342900"/>
          </a:xfrm>
          <a:prstGeom prst="rect">
            <a:avLst/>
          </a:prstGeom>
        </p:spPr>
      </p:pic>
      <p:pic>
        <p:nvPicPr>
          <p:cNvPr id="7" name="图片 6" descr="H@D[2JY)2G6R)B7]96O9Z`V"/>
          <p:cNvPicPr>
            <a:picLocks noChangeAspect="1"/>
          </p:cNvPicPr>
          <p:nvPr>
            <p:custDataLst>
              <p:tags r:id="rId4"/>
            </p:custDataLst>
          </p:nvPr>
        </p:nvPicPr>
        <p:blipFill>
          <a:blip r:embed="rId9"/>
          <a:stretch>
            <a:fillRect/>
          </a:stretch>
        </p:blipFill>
        <p:spPr>
          <a:xfrm>
            <a:off x="5791199" y="5205730"/>
            <a:ext cx="711201" cy="333375"/>
          </a:xfrm>
          <a:prstGeom prst="rect">
            <a:avLst/>
          </a:prstGeom>
        </p:spPr>
      </p:pic>
      <p:pic>
        <p:nvPicPr>
          <p:cNvPr id="9" name="图片 8" descr="Heuristic-view-of-ridge-classifier-vs-an-overfitting-classifier-The-diagram-fits-any"/>
          <p:cNvPicPr>
            <a:picLocks noChangeAspect="1"/>
          </p:cNvPicPr>
          <p:nvPr/>
        </p:nvPicPr>
        <p:blipFill>
          <a:blip r:embed="rId10"/>
          <a:stretch>
            <a:fillRect/>
          </a:stretch>
        </p:blipFill>
        <p:spPr>
          <a:xfrm>
            <a:off x="8592185" y="0"/>
            <a:ext cx="2462669" cy="1676401"/>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6339" y="52679"/>
            <a:ext cx="9603275" cy="1049235"/>
          </a:xfrm>
        </p:spPr>
        <p:txBody>
          <a:bodyPr/>
          <a:lstStyle/>
          <a:p>
            <a:pPr algn="ctr"/>
            <a:r>
              <a:rPr lang="en-US" altLang="zh-CN" dirty="0"/>
              <a:t>5. Models Performance</a:t>
            </a:r>
          </a:p>
        </p:txBody>
      </p:sp>
      <p:pic>
        <p:nvPicPr>
          <p:cNvPr id="4" name="图片 3" descr="9GDV]I~K}[)7TCV1LJC83X2"/>
          <p:cNvPicPr>
            <a:picLocks noChangeAspect="1"/>
          </p:cNvPicPr>
          <p:nvPr>
            <p:custDataLst>
              <p:tags r:id="rId2"/>
            </p:custDataLst>
          </p:nvPr>
        </p:nvPicPr>
        <p:blipFill>
          <a:blip r:embed="rId4"/>
          <a:stretch>
            <a:fillRect/>
          </a:stretch>
        </p:blipFill>
        <p:spPr>
          <a:xfrm>
            <a:off x="0" y="528320"/>
            <a:ext cx="12192000" cy="5567679"/>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93" y="238539"/>
            <a:ext cx="11018520" cy="1434415"/>
          </a:xfrm>
        </p:spPr>
        <p:txBody>
          <a:bodyPr anchor="b">
            <a:normAutofit/>
          </a:bodyPr>
          <a:lstStyle/>
          <a:p>
            <a:r>
              <a:rPr lang="en-US" sz="5400">
                <a:ea typeface="Source Sans Pro" panose="020F0502020204030204" pitchFamily="34" charset="0"/>
                <a:cs typeface="Daytona" panose="020F0502020204030204" pitchFamily="34" charset="0"/>
              </a:rPr>
              <a:t>1. Intro of Project and its Aim</a:t>
            </a:r>
            <a:endParaRPr lang="en-US" sz="5400" b="1">
              <a:ea typeface="Source Sans Pro" panose="020F0502020204030204" pitchFamily="34" charset="0"/>
              <a:cs typeface="Daytona" panose="020F0502020204030204" pitchFamily="34" charset="0"/>
            </a:endParaRPr>
          </a:p>
        </p:txBody>
      </p:sp>
      <p:sp>
        <p:nvSpPr>
          <p:cNvPr id="3" name="Content Placeholder 2"/>
          <p:cNvSpPr>
            <a:spLocks noGrp="1"/>
          </p:cNvSpPr>
          <p:nvPr>
            <p:ph idx="1"/>
          </p:nvPr>
        </p:nvSpPr>
        <p:spPr>
          <a:xfrm>
            <a:off x="572493" y="2071316"/>
            <a:ext cx="6713552" cy="4119172"/>
          </a:xfrm>
        </p:spPr>
        <p:txBody>
          <a:bodyPr anchor="t">
            <a:normAutofit fontScale="92500"/>
          </a:bodyPr>
          <a:lstStyle/>
          <a:p>
            <a:r>
              <a:rPr lang="en-US" sz="2200" dirty="0"/>
              <a:t>The main focus of this project revolved around healthcare and brain tumors.</a:t>
            </a:r>
          </a:p>
          <a:p>
            <a:r>
              <a:rPr lang="en-US" sz="2200" dirty="0"/>
              <a:t>The dataset used provided information that indicted whether there was a brain tumor present or not, following with various factors of measure. </a:t>
            </a:r>
          </a:p>
          <a:p>
            <a:r>
              <a:rPr lang="en-US" sz="2200" dirty="0"/>
              <a:t>The project’s aim was to identify which factor or factors can possibly contribute to having a brain tumor present, as well as vice versa, not having a brain tumor present.</a:t>
            </a:r>
          </a:p>
          <a:p>
            <a:pPr lvl="1"/>
            <a:r>
              <a:rPr lang="en-US" sz="2200" dirty="0"/>
              <a:t>Using various machine learning algorithms and models</a:t>
            </a:r>
          </a:p>
          <a:p>
            <a:endParaRPr lang="en-US" sz="2200" dirty="0"/>
          </a:p>
          <a:p>
            <a:pPr marL="0" indent="0">
              <a:buNone/>
            </a:pPr>
            <a:endParaRPr lang="en-US" sz="2200" dirty="0"/>
          </a:p>
        </p:txBody>
      </p:sp>
      <p:pic>
        <p:nvPicPr>
          <p:cNvPr id="5" name="Picture 4" descr="A close-up of a brain&#10;&#10;Description automatically generated">
            <a:extLst>
              <a:ext uri="{FF2B5EF4-FFF2-40B4-BE49-F238E27FC236}">
                <a16:creationId xmlns:a16="http://schemas.microsoft.com/office/drawing/2014/main" id="{789166BE-AE03-10F7-40AC-A1A7C095E9D9}"/>
              </a:ext>
            </a:extLst>
          </p:cNvPr>
          <p:cNvPicPr>
            <a:picLocks noChangeAspect="1"/>
          </p:cNvPicPr>
          <p:nvPr/>
        </p:nvPicPr>
        <p:blipFill rotWithShape="1">
          <a:blip r:embed="rId2">
            <a:extLst>
              <a:ext uri="{28A0092B-C50C-407E-A947-70E740481C1C}">
                <a14:useLocalDpi xmlns:a14="http://schemas.microsoft.com/office/drawing/2010/main" val="0"/>
              </a:ext>
            </a:extLst>
          </a:blip>
          <a:srcRect l="1712" r="2566" b="2"/>
          <a:stretch/>
        </p:blipFill>
        <p:spPr>
          <a:xfrm>
            <a:off x="7675658" y="2093976"/>
            <a:ext cx="3941064" cy="39563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2219" y="92710"/>
            <a:ext cx="9603275" cy="1049235"/>
          </a:xfrm>
        </p:spPr>
        <p:txBody>
          <a:bodyPr/>
          <a:lstStyle/>
          <a:p>
            <a:pPr algn="ctr"/>
            <a:r>
              <a:rPr lang="en-US" altLang="zh-CN" dirty="0"/>
              <a:t>5. Models Performance</a:t>
            </a:r>
          </a:p>
        </p:txBody>
      </p:sp>
      <p:pic>
        <p:nvPicPr>
          <p:cNvPr id="5" name="图片 4"/>
          <p:cNvPicPr>
            <a:picLocks noChangeAspect="1"/>
          </p:cNvPicPr>
          <p:nvPr>
            <p:custDataLst>
              <p:tags r:id="rId2"/>
            </p:custDataLst>
          </p:nvPr>
        </p:nvPicPr>
        <p:blipFill>
          <a:blip r:embed="rId4"/>
          <a:stretch>
            <a:fillRect/>
          </a:stretch>
        </p:blipFill>
        <p:spPr>
          <a:xfrm>
            <a:off x="0" y="624840"/>
            <a:ext cx="12192000" cy="547116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The dataset showcases large differences in the variables between Group 0 and Group 1, indicating statistical and practical relevance. </a:t>
            </a:r>
          </a:p>
          <a:p>
            <a:r>
              <a:rPr lang="en-US" dirty="0"/>
              <a:t>The 4 models we found most successful with our algorithm were Logistic Regression, Random Forest, SVM, and </a:t>
            </a:r>
            <a:r>
              <a:rPr lang="en-US" dirty="0" err="1"/>
              <a:t>XGBoost</a:t>
            </a:r>
            <a:r>
              <a:rPr lang="en-US" dirty="0"/>
              <a:t>. </a:t>
            </a:r>
          </a:p>
          <a:p>
            <a:endParaRPr lang="en-US"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4C2E-EDC4-F68E-1E2D-AE00C119B3BA}"/>
              </a:ext>
            </a:extLst>
          </p:cNvPr>
          <p:cNvSpPr>
            <a:spLocks noGrp="1"/>
          </p:cNvSpPr>
          <p:nvPr>
            <p:ph type="title"/>
          </p:nvPr>
        </p:nvSpPr>
        <p:spPr/>
        <p:txBody>
          <a:bodyPr/>
          <a:lstStyle/>
          <a:p>
            <a:r>
              <a:rPr lang="en-US" dirty="0"/>
              <a:t>Possibilities Moving Forward</a:t>
            </a:r>
          </a:p>
        </p:txBody>
      </p:sp>
      <p:sp>
        <p:nvSpPr>
          <p:cNvPr id="3" name="Content Placeholder 2">
            <a:extLst>
              <a:ext uri="{FF2B5EF4-FFF2-40B4-BE49-F238E27FC236}">
                <a16:creationId xmlns:a16="http://schemas.microsoft.com/office/drawing/2014/main" id="{13AD958C-0B9D-DC0C-C92F-00B0BCAE75EA}"/>
              </a:ext>
            </a:extLst>
          </p:cNvPr>
          <p:cNvSpPr>
            <a:spLocks noGrp="1"/>
          </p:cNvSpPr>
          <p:nvPr>
            <p:ph idx="1"/>
          </p:nvPr>
        </p:nvSpPr>
        <p:spPr/>
        <p:txBody>
          <a:bodyPr>
            <a:normAutofit/>
          </a:bodyPr>
          <a:lstStyle/>
          <a:p>
            <a:r>
              <a:rPr lang="en-US" sz="1700" dirty="0"/>
              <a:t>Some possible ideas for building upon and adding to our algorithm:</a:t>
            </a:r>
          </a:p>
          <a:p>
            <a:pPr lvl="1"/>
            <a:r>
              <a:rPr lang="en-US" sz="1700" dirty="0"/>
              <a:t>Find more datasets with similar or the same data points to add to and improve our models</a:t>
            </a:r>
          </a:p>
          <a:p>
            <a:pPr lvl="1"/>
            <a:r>
              <a:rPr lang="en-US" sz="1700" dirty="0"/>
              <a:t>Create a webpage that allows the user to input their own data points and have our algorithm provide a likely result. </a:t>
            </a:r>
          </a:p>
          <a:p>
            <a:pPr lvl="1"/>
            <a:r>
              <a:rPr lang="en-US" sz="1700" dirty="0"/>
              <a:t>Increase the functionality of our algorithm by repeating this process with datasets for different kinds of diseases or conditions, allowing it to have more real-world uses. </a:t>
            </a:r>
          </a:p>
        </p:txBody>
      </p:sp>
    </p:spTree>
    <p:extLst>
      <p:ext uri="{BB962C8B-B14F-4D97-AF65-F5344CB8AC3E}">
        <p14:creationId xmlns:p14="http://schemas.microsoft.com/office/powerpoint/2010/main" val="90963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0F59-4EAB-36F6-5AC1-7DCC0D9F4187}"/>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313052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499" y="133959"/>
            <a:ext cx="9603275" cy="1049235"/>
          </a:xfrm>
        </p:spPr>
        <p:txBody>
          <a:bodyPr/>
          <a:lstStyle/>
          <a:p>
            <a:pPr algn="ctr"/>
            <a:r>
              <a:rPr lang="en-US" dirty="0"/>
              <a:t>2. Intro to Dataset</a:t>
            </a:r>
          </a:p>
        </p:txBody>
      </p:sp>
      <p:sp>
        <p:nvSpPr>
          <p:cNvPr id="3" name="Content Placeholder 2"/>
          <p:cNvSpPr>
            <a:spLocks noGrp="1"/>
          </p:cNvSpPr>
          <p:nvPr>
            <p:ph idx="1"/>
          </p:nvPr>
        </p:nvSpPr>
        <p:spPr>
          <a:xfrm>
            <a:off x="751615" y="2114217"/>
            <a:ext cx="10993041" cy="3531671"/>
          </a:xfrm>
        </p:spPr>
        <p:txBody>
          <a:bodyPr>
            <a:normAutofit fontScale="85000" lnSpcReduction="10000"/>
          </a:bodyPr>
          <a:lstStyle/>
          <a:p>
            <a:r>
              <a:rPr lang="en-US" sz="2000" dirty="0">
                <a:latin typeface="+mj-lt"/>
              </a:rPr>
              <a:t> </a:t>
            </a:r>
            <a:r>
              <a:rPr lang="en-US" sz="2000" dirty="0">
                <a:solidFill>
                  <a:schemeClr val="tx1"/>
                </a:solidFill>
                <a:latin typeface="+mj-lt"/>
              </a:rPr>
              <a:t>The first column of the dataset is “Class,” which indicated whether its row information had resulted in 0 or 1.</a:t>
            </a:r>
          </a:p>
          <a:p>
            <a:pPr lvl="1"/>
            <a:r>
              <a:rPr lang="en-US" sz="2000" dirty="0">
                <a:solidFill>
                  <a:schemeClr val="tx1"/>
                </a:solidFill>
                <a:latin typeface="+mj-lt"/>
              </a:rPr>
              <a:t>0 – No Tumor</a:t>
            </a:r>
          </a:p>
          <a:p>
            <a:pPr lvl="1"/>
            <a:r>
              <a:rPr lang="en-US" sz="2000" dirty="0">
                <a:solidFill>
                  <a:schemeClr val="tx1"/>
                </a:solidFill>
                <a:latin typeface="+mj-lt"/>
              </a:rPr>
              <a:t>1- Tumor</a:t>
            </a:r>
          </a:p>
          <a:p>
            <a:r>
              <a:rPr lang="en-US" sz="2000" dirty="0">
                <a:solidFill>
                  <a:schemeClr val="tx1"/>
                </a:solidFill>
                <a:latin typeface="+mj-lt"/>
              </a:rPr>
              <a:t>The dataset included five first-order features:</a:t>
            </a:r>
          </a:p>
          <a:p>
            <a:pPr lvl="1"/>
            <a:r>
              <a:rPr lang="en-US" sz="2000" dirty="0">
                <a:solidFill>
                  <a:schemeClr val="tx1"/>
                </a:solidFill>
                <a:latin typeface="+mj-lt"/>
              </a:rPr>
              <a:t>Mean: the average, the sum of all values</a:t>
            </a:r>
          </a:p>
          <a:p>
            <a:pPr lvl="1"/>
            <a:r>
              <a:rPr lang="en-US" sz="2000" dirty="0">
                <a:solidFill>
                  <a:schemeClr val="tx1"/>
                </a:solidFill>
                <a:latin typeface="+mj-lt"/>
              </a:rPr>
              <a:t>Variance: measures spread or dispersion from the mean value</a:t>
            </a:r>
          </a:p>
          <a:p>
            <a:pPr lvl="1"/>
            <a:r>
              <a:rPr lang="en-US" sz="2000" dirty="0">
                <a:solidFill>
                  <a:schemeClr val="tx1"/>
                </a:solidFill>
                <a:latin typeface="+mj-lt"/>
              </a:rPr>
              <a:t>Standard Deviation: measure of average distance of between data point and mean</a:t>
            </a:r>
          </a:p>
          <a:p>
            <a:pPr lvl="1"/>
            <a:r>
              <a:rPr lang="en-US" sz="2000" dirty="0">
                <a:solidFill>
                  <a:schemeClr val="tx1"/>
                </a:solidFill>
                <a:latin typeface="+mj-lt"/>
              </a:rPr>
              <a:t>Skewness: the asymmetry of distribution of values</a:t>
            </a:r>
          </a:p>
          <a:p>
            <a:pPr lvl="1"/>
            <a:r>
              <a:rPr lang="en-US" sz="2000" dirty="0">
                <a:solidFill>
                  <a:schemeClr val="tx1"/>
                </a:solidFill>
                <a:latin typeface="+mj-lt"/>
              </a:rPr>
              <a:t>Kurtosis: measure how much the tails of the distribution differ from a normal distribution.</a:t>
            </a:r>
          </a:p>
        </p:txBody>
      </p:sp>
      <p:pic>
        <p:nvPicPr>
          <p:cNvPr id="5" name="Picture 4" descr="A screenshot of a computer&#10;&#10;Description automatically generated">
            <a:extLst>
              <a:ext uri="{FF2B5EF4-FFF2-40B4-BE49-F238E27FC236}">
                <a16:creationId xmlns:a16="http://schemas.microsoft.com/office/drawing/2014/main" id="{353A74EB-5C60-4D4D-DF1C-B6791DBB4F1F}"/>
              </a:ext>
            </a:extLst>
          </p:cNvPr>
          <p:cNvPicPr>
            <a:picLocks noChangeAspect="1"/>
          </p:cNvPicPr>
          <p:nvPr/>
        </p:nvPicPr>
        <p:blipFill rotWithShape="1">
          <a:blip r:embed="rId2">
            <a:extLst>
              <a:ext uri="{28A0092B-C50C-407E-A947-70E740481C1C}">
                <a14:useLocalDpi xmlns:a14="http://schemas.microsoft.com/office/drawing/2010/main" val="0"/>
              </a:ext>
            </a:extLst>
          </a:blip>
          <a:srcRect b="63174"/>
          <a:stretch/>
        </p:blipFill>
        <p:spPr>
          <a:xfrm>
            <a:off x="505537" y="658576"/>
            <a:ext cx="11089483" cy="1067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201" y="2042601"/>
            <a:ext cx="10515600" cy="4048233"/>
          </a:xfrm>
        </p:spPr>
        <p:txBody>
          <a:bodyPr>
            <a:normAutofit fontScale="92500" lnSpcReduction="20000"/>
          </a:bodyPr>
          <a:lstStyle/>
          <a:p>
            <a:r>
              <a:rPr lang="en-US" sz="2000" dirty="0">
                <a:solidFill>
                  <a:schemeClr val="tx1"/>
                </a:solidFill>
              </a:rPr>
              <a:t>The rest of the dataset included seven texture features:</a:t>
            </a:r>
          </a:p>
          <a:p>
            <a:pPr lvl="1"/>
            <a:r>
              <a:rPr lang="en-US" sz="2000" dirty="0">
                <a:solidFill>
                  <a:schemeClr val="tx1"/>
                </a:solidFill>
              </a:rPr>
              <a:t>Contrast: measures variations in intensity</a:t>
            </a:r>
          </a:p>
          <a:p>
            <a:pPr lvl="1"/>
            <a:r>
              <a:rPr lang="en-US" sz="2000" dirty="0">
                <a:solidFill>
                  <a:schemeClr val="tx1"/>
                </a:solidFill>
              </a:rPr>
              <a:t>Energy: uniformity of pixel intensities</a:t>
            </a:r>
          </a:p>
          <a:p>
            <a:pPr lvl="1"/>
            <a:r>
              <a:rPr lang="en-US" sz="2000" dirty="0">
                <a:solidFill>
                  <a:schemeClr val="tx1"/>
                </a:solidFill>
              </a:rPr>
              <a:t>ASM: measures orderliness or regularity</a:t>
            </a:r>
          </a:p>
          <a:p>
            <a:pPr lvl="1"/>
            <a:r>
              <a:rPr lang="en-US" sz="2000" dirty="0">
                <a:solidFill>
                  <a:schemeClr val="tx1"/>
                </a:solidFill>
              </a:rPr>
              <a:t>Entropy: measures randomness or uncertainty of pixel intensities. </a:t>
            </a:r>
          </a:p>
          <a:p>
            <a:pPr lvl="1"/>
            <a:r>
              <a:rPr lang="en-US" sz="2000" dirty="0">
                <a:solidFill>
                  <a:schemeClr val="tx1"/>
                </a:solidFill>
              </a:rPr>
              <a:t>Homogeneity: measures closeness of the distribution of elements </a:t>
            </a:r>
          </a:p>
          <a:p>
            <a:pPr lvl="1"/>
            <a:r>
              <a:rPr lang="en-US" sz="2000" dirty="0">
                <a:solidFill>
                  <a:schemeClr val="tx1"/>
                </a:solidFill>
              </a:rPr>
              <a:t>Dissimilarity: average absolute difference in intensity between pairs of pixels</a:t>
            </a:r>
          </a:p>
          <a:p>
            <a:pPr lvl="1"/>
            <a:r>
              <a:rPr lang="en-US" sz="2000" dirty="0">
                <a:solidFill>
                  <a:schemeClr val="tx1"/>
                </a:solidFill>
              </a:rPr>
              <a:t>Correlation: measures direction and strength of a linear relationship between two variable</a:t>
            </a:r>
          </a:p>
          <a:p>
            <a:pPr lvl="1"/>
            <a:endParaRPr lang="en-US" sz="2000" dirty="0">
              <a:solidFill>
                <a:schemeClr val="tx1"/>
              </a:solidFill>
            </a:endParaRPr>
          </a:p>
          <a:p>
            <a:r>
              <a:rPr lang="en-US" sz="2000" dirty="0">
                <a:solidFill>
                  <a:schemeClr val="tx1"/>
                </a:solidFill>
              </a:rPr>
              <a:t>For reference, our dataset included images for each of the entries and a column of coarseness. Those two factors were cleaned out of the dataset.</a:t>
            </a:r>
          </a:p>
        </p:txBody>
      </p:sp>
      <p:pic>
        <p:nvPicPr>
          <p:cNvPr id="4" name="Picture 3" descr="A screenshot of a computer&#10;&#10;Description automatically generated">
            <a:extLst>
              <a:ext uri="{FF2B5EF4-FFF2-40B4-BE49-F238E27FC236}">
                <a16:creationId xmlns:a16="http://schemas.microsoft.com/office/drawing/2014/main" id="{596D7FB8-7D3D-04BD-78B5-5ABAFAA93F2C}"/>
              </a:ext>
            </a:extLst>
          </p:cNvPr>
          <p:cNvPicPr>
            <a:picLocks noChangeAspect="1"/>
          </p:cNvPicPr>
          <p:nvPr/>
        </p:nvPicPr>
        <p:blipFill rotWithShape="1">
          <a:blip r:embed="rId2">
            <a:extLst>
              <a:ext uri="{28A0092B-C50C-407E-A947-70E740481C1C}">
                <a14:useLocalDpi xmlns:a14="http://schemas.microsoft.com/office/drawing/2010/main" val="0"/>
              </a:ext>
            </a:extLst>
          </a:blip>
          <a:srcRect b="63174"/>
          <a:stretch/>
        </p:blipFill>
        <p:spPr>
          <a:xfrm>
            <a:off x="345259" y="510804"/>
            <a:ext cx="11089483" cy="10670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Breakdown of Dataset</a:t>
            </a:r>
          </a:p>
        </p:txBody>
      </p:sp>
      <p:pic>
        <p:nvPicPr>
          <p:cNvPr id="5" name="Content Placeholder 4">
            <a:extLst>
              <a:ext uri="{FF2B5EF4-FFF2-40B4-BE49-F238E27FC236}">
                <a16:creationId xmlns:a16="http://schemas.microsoft.com/office/drawing/2014/main" id="{3F3B85A8-9556-FDB4-FE7A-2B0CD8735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329136"/>
            <a:ext cx="10513060" cy="458724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09881"/>
            <a:ext cx="9603275" cy="772159"/>
          </a:xfrm>
        </p:spPr>
        <p:txBody>
          <a:bodyPr/>
          <a:lstStyle/>
          <a:p>
            <a:pPr algn="ctr"/>
            <a:r>
              <a:rPr lang="en-US" dirty="0"/>
              <a:t>Correlation Matrix</a:t>
            </a:r>
          </a:p>
        </p:txBody>
      </p:sp>
      <p:pic>
        <p:nvPicPr>
          <p:cNvPr id="4" name="Content Placeholder 3">
            <a:extLst>
              <a:ext uri="{FF2B5EF4-FFF2-40B4-BE49-F238E27FC236}">
                <a16:creationId xmlns:a16="http://schemas.microsoft.com/office/drawing/2014/main" id="{89E64A11-E5A6-05C3-1386-6A6474D2A118}"/>
              </a:ext>
            </a:extLst>
          </p:cNvPr>
          <p:cNvPicPr>
            <a:picLocks noGrp="1" noChangeAspect="1"/>
          </p:cNvPicPr>
          <p:nvPr>
            <p:ph idx="1"/>
          </p:nvPr>
        </p:nvPicPr>
        <p:blipFill>
          <a:blip r:embed="rId3"/>
          <a:stretch>
            <a:fillRect/>
          </a:stretch>
        </p:blipFill>
        <p:spPr>
          <a:xfrm>
            <a:off x="0" y="878840"/>
            <a:ext cx="12156440" cy="5979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C655-1102-35ED-E5B7-BD8575A10882}"/>
              </a:ext>
            </a:extLst>
          </p:cNvPr>
          <p:cNvSpPr>
            <a:spLocks noGrp="1"/>
          </p:cNvSpPr>
          <p:nvPr>
            <p:ph type="title"/>
          </p:nvPr>
        </p:nvSpPr>
        <p:spPr/>
        <p:txBody>
          <a:bodyPr/>
          <a:lstStyle/>
          <a:p>
            <a:r>
              <a:rPr lang="en-US" dirty="0"/>
              <a:t>Correlations with Class (Tumor Presence):</a:t>
            </a:r>
          </a:p>
        </p:txBody>
      </p:sp>
      <p:sp>
        <p:nvSpPr>
          <p:cNvPr id="3" name="Content Placeholder 2">
            <a:extLst>
              <a:ext uri="{FF2B5EF4-FFF2-40B4-BE49-F238E27FC236}">
                <a16:creationId xmlns:a16="http://schemas.microsoft.com/office/drawing/2014/main" id="{483019CF-EC0F-C05D-2817-3DAC83C61EF1}"/>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mj-lt"/>
              </a:rPr>
              <a:t> </a:t>
            </a:r>
            <a:r>
              <a:rPr lang="en-US" sz="2600" b="1" i="0" dirty="0">
                <a:solidFill>
                  <a:srgbClr val="374151"/>
                </a:solidFill>
                <a:effectLst/>
                <a:latin typeface="+mj-lt"/>
              </a:rPr>
              <a:t>Negative Relationships:</a:t>
            </a:r>
            <a:endParaRPr lang="en-US" sz="2600" b="0" i="0" dirty="0">
              <a:solidFill>
                <a:srgbClr val="374151"/>
              </a:solidFill>
              <a:effectLst/>
              <a:latin typeface="+mj-lt"/>
            </a:endParaRPr>
          </a:p>
          <a:p>
            <a:pPr marL="742950" lvl="1" indent="-285750" algn="l">
              <a:buFont typeface="+mj-lt"/>
              <a:buAutoNum type="arabicPeriod"/>
            </a:pPr>
            <a:r>
              <a:rPr lang="en-US" sz="2300" b="0" i="0" dirty="0">
                <a:effectLst/>
              </a:rPr>
              <a:t>Energy and Class (-0.86): As energy decreases, the likelihood of a tumor being present tends to increase.</a:t>
            </a:r>
          </a:p>
          <a:p>
            <a:pPr marL="742950" lvl="1" indent="-285750" algn="l">
              <a:buFont typeface="+mj-lt"/>
              <a:buAutoNum type="arabicPeriod"/>
            </a:pPr>
            <a:r>
              <a:rPr lang="en-US" sz="2300" b="0" i="0" dirty="0">
                <a:effectLst/>
              </a:rPr>
              <a:t>ASM and Class (-0.76): As ASM decreases, the likelihood of a tumor being present tends to increase.</a:t>
            </a:r>
          </a:p>
          <a:p>
            <a:pPr marL="742950" lvl="1" indent="-285750">
              <a:buFont typeface="+mj-lt"/>
              <a:buAutoNum type="arabicPeriod"/>
            </a:pPr>
            <a:r>
              <a:rPr lang="en-US" sz="2300" b="0" i="0" dirty="0">
                <a:effectLst/>
              </a:rPr>
              <a:t>Homogeneity and Class (-0.85): As homogeneity decreases, the likelihood of a tumor being present tends to increase.</a:t>
            </a:r>
          </a:p>
          <a:p>
            <a:pPr marL="742950" lvl="1" indent="-285750">
              <a:buFont typeface="+mj-lt"/>
              <a:buAutoNum type="arabicPeriod"/>
            </a:pPr>
            <a:r>
              <a:rPr lang="en-US" sz="2300" b="0" i="0" dirty="0">
                <a:effectLst/>
              </a:rPr>
              <a:t>Entropy and Class (-0.78): As entropy decreases, the likelihood of a tumor being present tends to increase.</a:t>
            </a:r>
          </a:p>
          <a:p>
            <a:pPr algn="l">
              <a:buFont typeface="+mj-lt"/>
              <a:buAutoNum type="arabicPeriod"/>
            </a:pPr>
            <a:r>
              <a:rPr lang="en-US" b="1" i="0" dirty="0">
                <a:solidFill>
                  <a:srgbClr val="374151"/>
                </a:solidFill>
                <a:effectLst/>
                <a:latin typeface="+mj-lt"/>
              </a:rPr>
              <a:t> </a:t>
            </a:r>
            <a:r>
              <a:rPr lang="en-US" sz="2600" b="1" i="0" dirty="0">
                <a:solidFill>
                  <a:srgbClr val="374151"/>
                </a:solidFill>
                <a:effectLst/>
                <a:latin typeface="+mj-lt"/>
              </a:rPr>
              <a:t>Positive Relationships:</a:t>
            </a:r>
            <a:endParaRPr lang="en-US" sz="2600" dirty="0">
              <a:solidFill>
                <a:srgbClr val="374151"/>
              </a:solidFill>
              <a:latin typeface="+mj-lt"/>
            </a:endParaRPr>
          </a:p>
          <a:p>
            <a:pPr lvl="1">
              <a:buFont typeface="+mj-lt"/>
              <a:buAutoNum type="arabicPeriod"/>
            </a:pPr>
            <a:r>
              <a:rPr lang="en-US" i="0" dirty="0">
                <a:solidFill>
                  <a:srgbClr val="374151"/>
                </a:solidFill>
                <a:effectLst/>
                <a:latin typeface="+mj-lt"/>
              </a:rPr>
              <a:t> </a:t>
            </a:r>
            <a:r>
              <a:rPr lang="en-US" sz="2300" i="0" dirty="0">
                <a:effectLst/>
              </a:rPr>
              <a:t>Dissimilarity an</a:t>
            </a:r>
            <a:r>
              <a:rPr lang="en-US" sz="2300" dirty="0"/>
              <a:t>d Class (0.56): As dissimilarity increases, the likelihood of a tumor being present tends to increase.</a:t>
            </a:r>
            <a:endParaRPr lang="en-US" sz="2300" i="0" dirty="0">
              <a:effectLst/>
              <a:latin typeface="+mj-lt"/>
            </a:endParaRPr>
          </a:p>
        </p:txBody>
      </p:sp>
    </p:spTree>
    <p:extLst>
      <p:ext uri="{BB962C8B-B14F-4D97-AF65-F5344CB8AC3E}">
        <p14:creationId xmlns:p14="http://schemas.microsoft.com/office/powerpoint/2010/main" val="110537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E5CC-4544-9543-E9E0-29EB1EAFAAF5}"/>
              </a:ext>
            </a:extLst>
          </p:cNvPr>
          <p:cNvSpPr>
            <a:spLocks noGrp="1"/>
          </p:cNvSpPr>
          <p:nvPr>
            <p:ph type="title"/>
          </p:nvPr>
        </p:nvSpPr>
        <p:spPr/>
        <p:txBody>
          <a:bodyPr/>
          <a:lstStyle/>
          <a:p>
            <a:r>
              <a:rPr lang="en-US" dirty="0"/>
              <a:t>Correlations between variables</a:t>
            </a:r>
          </a:p>
        </p:txBody>
      </p:sp>
      <p:sp>
        <p:nvSpPr>
          <p:cNvPr id="3" name="Content Placeholder 2">
            <a:extLst>
              <a:ext uri="{FF2B5EF4-FFF2-40B4-BE49-F238E27FC236}">
                <a16:creationId xmlns:a16="http://schemas.microsoft.com/office/drawing/2014/main" id="{397C8958-685F-B4A1-4912-C049DC95CADC}"/>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mj-lt"/>
              </a:rPr>
              <a:t> Strongest Negative Relationships:</a:t>
            </a:r>
            <a:endParaRPr lang="en-US" b="0" i="0" dirty="0">
              <a:solidFill>
                <a:srgbClr val="374151"/>
              </a:solidFill>
              <a:effectLst/>
              <a:latin typeface="+mj-lt"/>
            </a:endParaRPr>
          </a:p>
          <a:p>
            <a:pPr marL="742950" lvl="1" indent="-285750" algn="l">
              <a:buFont typeface="+mj-lt"/>
              <a:buAutoNum type="arabicPeriod"/>
            </a:pPr>
            <a:r>
              <a:rPr lang="en-US" b="0" i="0" dirty="0">
                <a:effectLst/>
              </a:rPr>
              <a:t>Homogeneity and Dissimilarity: (-0.75)</a:t>
            </a:r>
          </a:p>
          <a:p>
            <a:pPr marL="742950" lvl="1" indent="-285750" algn="l">
              <a:buFont typeface="+mj-lt"/>
              <a:buAutoNum type="arabicPeriod"/>
            </a:pPr>
            <a:r>
              <a:rPr lang="en-US" dirty="0"/>
              <a:t>Correlation and Kurtosis: -(0.59)</a:t>
            </a:r>
          </a:p>
          <a:p>
            <a:pPr marL="742950" lvl="1" indent="-285750" algn="l">
              <a:buFont typeface="+mj-lt"/>
              <a:buAutoNum type="arabicPeriod"/>
            </a:pPr>
            <a:r>
              <a:rPr lang="en-US" b="0" i="0" dirty="0">
                <a:effectLst/>
              </a:rPr>
              <a:t>Correlation and Skewness: -(0.57)</a:t>
            </a:r>
          </a:p>
          <a:p>
            <a:pPr algn="l">
              <a:buFont typeface="+mj-lt"/>
              <a:buAutoNum type="arabicPeriod"/>
            </a:pPr>
            <a:r>
              <a:rPr lang="en-US" b="1" i="0" dirty="0">
                <a:solidFill>
                  <a:srgbClr val="374151"/>
                </a:solidFill>
                <a:effectLst/>
                <a:latin typeface="+mj-lt"/>
              </a:rPr>
              <a:t> Strongest Positive Relationships:</a:t>
            </a:r>
          </a:p>
          <a:p>
            <a:pPr lvl="1">
              <a:buFont typeface="+mj-lt"/>
              <a:buAutoNum type="arabicPeriod"/>
            </a:pPr>
            <a:r>
              <a:rPr lang="en-US" dirty="0">
                <a:solidFill>
                  <a:srgbClr val="374151"/>
                </a:solidFill>
                <a:latin typeface="+mj-lt"/>
              </a:rPr>
              <a:t> </a:t>
            </a:r>
            <a:r>
              <a:rPr lang="en-US" dirty="0">
                <a:latin typeface="+mj-lt"/>
              </a:rPr>
              <a:t>Energy and Entropy: (0.97)</a:t>
            </a:r>
          </a:p>
          <a:p>
            <a:pPr lvl="1">
              <a:buFont typeface="+mj-lt"/>
              <a:buAutoNum type="arabicPeriod"/>
            </a:pPr>
            <a:r>
              <a:rPr lang="en-US" dirty="0">
                <a:latin typeface="+mj-lt"/>
              </a:rPr>
              <a:t> Standard Deviation and Variance: (0.98)</a:t>
            </a:r>
          </a:p>
          <a:p>
            <a:pPr lvl="1">
              <a:buFont typeface="+mj-lt"/>
              <a:buAutoNum type="arabicPeriod"/>
            </a:pPr>
            <a:r>
              <a:rPr lang="en-US" dirty="0">
                <a:latin typeface="+mj-lt"/>
              </a:rPr>
              <a:t> Skewness and Kurtosis: (0.90)</a:t>
            </a:r>
          </a:p>
          <a:p>
            <a:pPr lvl="1">
              <a:buFont typeface="+mj-lt"/>
              <a:buAutoNum type="arabicPeriod"/>
            </a:pPr>
            <a:r>
              <a:rPr lang="en-US" dirty="0">
                <a:latin typeface="+mj-lt"/>
              </a:rPr>
              <a:t> Energy and ASM: (0.96)</a:t>
            </a:r>
          </a:p>
          <a:p>
            <a:pPr lvl="1">
              <a:buFont typeface="+mj-lt"/>
              <a:buAutoNum type="arabicPeriod"/>
            </a:pPr>
            <a:r>
              <a:rPr lang="en-US" dirty="0">
                <a:latin typeface="+mj-lt"/>
              </a:rPr>
              <a:t> Entropy and ASM: (1.00)</a:t>
            </a:r>
          </a:p>
          <a:p>
            <a:pPr lvl="1">
              <a:buFont typeface="+mj-lt"/>
              <a:buAutoNum type="arabicPeriod"/>
            </a:pPr>
            <a:endParaRPr lang="en-US" dirty="0">
              <a:solidFill>
                <a:srgbClr val="374151"/>
              </a:solidFill>
              <a:latin typeface="+mj-lt"/>
            </a:endParaRPr>
          </a:p>
          <a:p>
            <a:pPr lvl="1">
              <a:buFont typeface="+mj-lt"/>
              <a:buAutoNum type="arabicPeriod"/>
            </a:pPr>
            <a:endParaRPr lang="en-US" dirty="0">
              <a:solidFill>
                <a:srgbClr val="374151"/>
              </a:solidFill>
              <a:latin typeface="+mj-lt"/>
            </a:endParaRPr>
          </a:p>
          <a:p>
            <a:pPr lvl="1">
              <a:buFont typeface="+mj-lt"/>
              <a:buAutoNum type="arabicPeriod"/>
            </a:pPr>
            <a:endParaRPr lang="en-US" dirty="0">
              <a:solidFill>
                <a:srgbClr val="374151"/>
              </a:solidFill>
              <a:latin typeface="+mj-lt"/>
            </a:endParaRPr>
          </a:p>
          <a:p>
            <a:endParaRPr lang="en-US" dirty="0"/>
          </a:p>
        </p:txBody>
      </p:sp>
    </p:spTree>
    <p:extLst>
      <p:ext uri="{BB962C8B-B14F-4D97-AF65-F5344CB8AC3E}">
        <p14:creationId xmlns:p14="http://schemas.microsoft.com/office/powerpoint/2010/main" val="258007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B843-EAAC-695D-FF80-43029F933C70}"/>
              </a:ext>
            </a:extLst>
          </p:cNvPr>
          <p:cNvSpPr>
            <a:spLocks noGrp="1"/>
          </p:cNvSpPr>
          <p:nvPr>
            <p:ph type="title"/>
          </p:nvPr>
        </p:nvSpPr>
        <p:spPr/>
        <p:txBody>
          <a:bodyPr/>
          <a:lstStyle/>
          <a:p>
            <a:r>
              <a:rPr lang="en-US" dirty="0"/>
              <a:t>T-Test Results</a:t>
            </a:r>
          </a:p>
        </p:txBody>
      </p:sp>
      <p:pic>
        <p:nvPicPr>
          <p:cNvPr id="5" name="Content Placeholder 4">
            <a:extLst>
              <a:ext uri="{FF2B5EF4-FFF2-40B4-BE49-F238E27FC236}">
                <a16:creationId xmlns:a16="http://schemas.microsoft.com/office/drawing/2014/main" id="{D5278563-2D16-4DE9-2F0D-6501C5C6E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329136"/>
            <a:ext cx="10391914" cy="4420552"/>
          </a:xfrm>
        </p:spPr>
      </p:pic>
    </p:spTree>
    <p:extLst>
      <p:ext uri="{BB962C8B-B14F-4D97-AF65-F5344CB8AC3E}">
        <p14:creationId xmlns:p14="http://schemas.microsoft.com/office/powerpoint/2010/main" val="2110619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3975</TotalTime>
  <Words>2749</Words>
  <Application>Microsoft Office PowerPoint</Application>
  <PresentationFormat>Widescreen</PresentationFormat>
  <Paragraphs>120</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宋体</vt:lpstr>
      <vt:lpstr>Arial</vt:lpstr>
      <vt:lpstr>Calibri</vt:lpstr>
      <vt:lpstr>Gill Sans MT</vt:lpstr>
      <vt:lpstr>Gallery</vt:lpstr>
      <vt:lpstr>Project 4</vt:lpstr>
      <vt:lpstr>1. Intro of Project and its Aim</vt:lpstr>
      <vt:lpstr>2. Intro to Dataset</vt:lpstr>
      <vt:lpstr>PowerPoint Presentation</vt:lpstr>
      <vt:lpstr>Statistical Breakdown of Dataset</vt:lpstr>
      <vt:lpstr>Correlation Matrix</vt:lpstr>
      <vt:lpstr>Correlations with Class (Tumor Presence):</vt:lpstr>
      <vt:lpstr>Correlations between variables</vt:lpstr>
      <vt:lpstr>T-Test Results</vt:lpstr>
      <vt:lpstr>Key Takeaways from data analysis</vt:lpstr>
      <vt:lpstr>4. Intro to different models</vt:lpstr>
      <vt:lpstr>4. Intro to different models</vt:lpstr>
      <vt:lpstr>4. Intro to different models</vt:lpstr>
      <vt:lpstr>4. Intro to different models</vt:lpstr>
      <vt:lpstr>4. Intro to different models</vt:lpstr>
      <vt:lpstr>4. Intro to different models</vt:lpstr>
      <vt:lpstr>4. Intro to different models</vt:lpstr>
      <vt:lpstr>4. Intro to different models</vt:lpstr>
      <vt:lpstr>5. Models Performance</vt:lpstr>
      <vt:lpstr>5. Models Performance</vt:lpstr>
      <vt:lpstr>Conclusions</vt:lpstr>
      <vt:lpstr>Possibilities Moving Forward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Laurence Crowley</dc:creator>
  <cp:lastModifiedBy>dylan crowley</cp:lastModifiedBy>
  <cp:revision>11</cp:revision>
  <dcterms:created xsi:type="dcterms:W3CDTF">2023-12-12T00:22:57Z</dcterms:created>
  <dcterms:modified xsi:type="dcterms:W3CDTF">2023-12-14T18:52:30Z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1033-5.1.1.7662</vt:lpwstr>
  </property>
  <property fmtid="{D5CDD505-2E9C-101B-9397-08002B2CF9AE}" pid="3" name="ICV">
    <vt:lpwstr>646A7477C3D6AA897DA677659EDC05FB</vt:lpwstr>
  </property>
</Properties>
</file>