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A783DC-4E37-4E7C-AF6A-137B57008633}">
          <p14:sldIdLst>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F4FF"/>
    <a:srgbClr val="81F0FF"/>
    <a:srgbClr val="37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3/15/2020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554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503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59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055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714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633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375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195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400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3/15/2020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447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6416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731774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MauraMSlavin@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mailto:MauraMSlavin@gmail.com" TargetMode="External"/><Relationship Id="rId5" Type="http://schemas.openxmlformats.org/officeDocument/2006/relationships/hyperlink" Target="https://github.com/MauraSlavin/scheduler" TargetMode="External"/><Relationship Id="rId4" Type="http://schemas.openxmlformats.org/officeDocument/2006/relationships/hyperlink" Target="https://pure-peak-11802.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hlinkClick r:id="rId2"/>
            <a:extLst>
              <a:ext uri="{FF2B5EF4-FFF2-40B4-BE49-F238E27FC236}">
                <a16:creationId xmlns:a16="http://schemas.microsoft.com/office/drawing/2014/main" id="{82F76EA7-2E1D-4DBB-8BEB-6C57D05034E3}"/>
              </a:ext>
            </a:extLst>
          </p:cNvPr>
          <p:cNvSpPr/>
          <p:nvPr/>
        </p:nvSpPr>
        <p:spPr>
          <a:xfrm>
            <a:off x="8083826" y="5989983"/>
            <a:ext cx="246727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close up of a piece of paper&#10;&#10;Description automatically generated">
            <a:extLst>
              <a:ext uri="{FF2B5EF4-FFF2-40B4-BE49-F238E27FC236}">
                <a16:creationId xmlns:a16="http://schemas.microsoft.com/office/drawing/2014/main" id="{AEA8102E-70F3-4C58-B4FD-66020CDFC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763" y="0"/>
            <a:ext cx="9178235" cy="6883677"/>
          </a:xfrm>
          <a:prstGeom prst="rect">
            <a:avLst/>
          </a:prstGeom>
        </p:spPr>
      </p:pic>
      <p:sp>
        <p:nvSpPr>
          <p:cNvPr id="2" name="Title 1">
            <a:extLst>
              <a:ext uri="{FF2B5EF4-FFF2-40B4-BE49-F238E27FC236}">
                <a16:creationId xmlns:a16="http://schemas.microsoft.com/office/drawing/2014/main" id="{0B785AF1-B558-493D-8A88-F1A409BD8B62}"/>
              </a:ext>
            </a:extLst>
          </p:cNvPr>
          <p:cNvSpPr>
            <a:spLocks noGrp="1"/>
          </p:cNvSpPr>
          <p:nvPr>
            <p:ph type="ctrTitle"/>
          </p:nvPr>
        </p:nvSpPr>
        <p:spPr>
          <a:xfrm>
            <a:off x="1787718" y="5114563"/>
            <a:ext cx="4023360" cy="1542018"/>
          </a:xfrm>
        </p:spPr>
        <p:txBody>
          <a:bodyPr anchor="b">
            <a:normAutofit/>
          </a:bodyPr>
          <a:lstStyle/>
          <a:p>
            <a:r>
              <a:rPr lang="en-US" sz="4800" dirty="0"/>
              <a:t>Weekly Scheduler</a:t>
            </a:r>
          </a:p>
        </p:txBody>
      </p:sp>
      <p:sp>
        <p:nvSpPr>
          <p:cNvPr id="15" name="Rectangle 14" hidden="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7B72A06-D470-4535-9F33-1EB056F2AFE4}"/>
              </a:ext>
            </a:extLst>
          </p:cNvPr>
          <p:cNvSpPr txBox="1"/>
          <p:nvPr/>
        </p:nvSpPr>
        <p:spPr>
          <a:xfrm>
            <a:off x="0" y="0"/>
            <a:ext cx="1616763" cy="6858000"/>
          </a:xfrm>
          <a:prstGeom prst="rect">
            <a:avLst/>
          </a:prstGeom>
          <a:solidFill>
            <a:srgbClr val="9FF4FF"/>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8A029F99-040F-4F51-92D6-8265006F5EBC}"/>
              </a:ext>
            </a:extLst>
          </p:cNvPr>
          <p:cNvSpPr txBox="1"/>
          <p:nvPr/>
        </p:nvSpPr>
        <p:spPr>
          <a:xfrm>
            <a:off x="10575237" y="0"/>
            <a:ext cx="1616763" cy="6858000"/>
          </a:xfrm>
          <a:prstGeom prst="rect">
            <a:avLst/>
          </a:prstGeom>
          <a:solidFill>
            <a:srgbClr val="9FF4FF"/>
          </a:solidFill>
        </p:spPr>
        <p:txBody>
          <a:bodyPr wrap="square" rtlCol="0">
            <a:spAutoFit/>
          </a:bodyPr>
          <a:lstStyle/>
          <a:p>
            <a:endParaRPr lang="en-US" dirty="0"/>
          </a:p>
        </p:txBody>
      </p:sp>
      <p:sp>
        <p:nvSpPr>
          <p:cNvPr id="3" name="Subtitle 2">
            <a:extLst>
              <a:ext uri="{FF2B5EF4-FFF2-40B4-BE49-F238E27FC236}">
                <a16:creationId xmlns:a16="http://schemas.microsoft.com/office/drawing/2014/main" id="{28455A27-5916-42AB-AC13-ECFC29D5D5E1}"/>
              </a:ext>
            </a:extLst>
          </p:cNvPr>
          <p:cNvSpPr>
            <a:spLocks noGrp="1"/>
          </p:cNvSpPr>
          <p:nvPr>
            <p:ph type="subTitle" idx="1"/>
          </p:nvPr>
        </p:nvSpPr>
        <p:spPr>
          <a:xfrm>
            <a:off x="6527741" y="5114563"/>
            <a:ext cx="4023360" cy="1527878"/>
          </a:xfrm>
        </p:spPr>
        <p:txBody>
          <a:bodyPr>
            <a:normAutofit fontScale="92500" lnSpcReduction="10000"/>
          </a:bodyPr>
          <a:lstStyle/>
          <a:p>
            <a:pPr algn="r">
              <a:lnSpc>
                <a:spcPct val="120000"/>
              </a:lnSpc>
            </a:pPr>
            <a:endParaRPr lang="en-US" sz="2000" dirty="0"/>
          </a:p>
          <a:p>
            <a:pPr algn="r">
              <a:lnSpc>
                <a:spcPct val="120000"/>
              </a:lnSpc>
            </a:pPr>
            <a:r>
              <a:rPr lang="en-US" sz="2000" dirty="0"/>
              <a:t>Maura Slavin</a:t>
            </a:r>
          </a:p>
          <a:p>
            <a:pPr algn="r">
              <a:lnSpc>
                <a:spcPct val="120000"/>
              </a:lnSpc>
            </a:pPr>
            <a:r>
              <a:rPr lang="en-US" sz="1600" dirty="0"/>
              <a:t>MauraMSlavin@gmail.com</a:t>
            </a:r>
          </a:p>
          <a:p>
            <a:pPr algn="r">
              <a:lnSpc>
                <a:spcPct val="100000"/>
              </a:lnSpc>
              <a:spcBef>
                <a:spcPts val="200"/>
              </a:spcBef>
            </a:pPr>
            <a:r>
              <a:rPr lang="en-US" sz="1600" dirty="0"/>
              <a:t>603.397.8572</a:t>
            </a:r>
          </a:p>
          <a:p>
            <a:endParaRPr lang="en-US" sz="2000" dirty="0"/>
          </a:p>
        </p:txBody>
      </p:sp>
      <p:sp>
        <p:nvSpPr>
          <p:cNvPr id="14" name="Rectangle 13">
            <a:hlinkClick r:id="rId2"/>
            <a:extLst>
              <a:ext uri="{FF2B5EF4-FFF2-40B4-BE49-F238E27FC236}">
                <a16:creationId xmlns:a16="http://schemas.microsoft.com/office/drawing/2014/main" id="{7C821AC2-D736-4473-92AD-0B3037CD8150}"/>
              </a:ext>
            </a:extLst>
          </p:cNvPr>
          <p:cNvSpPr/>
          <p:nvPr/>
        </p:nvSpPr>
        <p:spPr>
          <a:xfrm>
            <a:off x="8083826" y="5592417"/>
            <a:ext cx="2467275" cy="715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60519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piece of paper&#10;&#10;Description automatically generated">
            <a:extLst>
              <a:ext uri="{FF2B5EF4-FFF2-40B4-BE49-F238E27FC236}">
                <a16:creationId xmlns:a16="http://schemas.microsoft.com/office/drawing/2014/main" id="{AEA8102E-70F3-4C58-B4FD-66020CDFC5CE}"/>
              </a:ext>
            </a:extLst>
          </p:cNvPr>
          <p:cNvPicPr>
            <a:picLocks noChangeAspect="1"/>
          </p:cNvPicPr>
          <p:nvPr/>
        </p:nvPicPr>
        <p:blipFill rotWithShape="1">
          <a:blip r:embed="rId2">
            <a:extLst>
              <a:ext uri="{28A0092B-C50C-407E-A947-70E740481C1C}">
                <a14:useLocalDpi xmlns:a14="http://schemas.microsoft.com/office/drawing/2010/main" val="0"/>
              </a:ext>
            </a:extLst>
          </a:blip>
          <a:srcRect l="8992" r="2" b="4002"/>
          <a:stretch/>
        </p:blipFill>
        <p:spPr>
          <a:xfrm>
            <a:off x="20" y="10"/>
            <a:ext cx="8668492" cy="6857990"/>
          </a:xfrm>
          <a:prstGeom prst="rect">
            <a:avLst/>
          </a:prstGeom>
        </p:spPr>
      </p:pic>
      <p:sp>
        <p:nvSpPr>
          <p:cNvPr id="22" name="Rectangle 2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8455A27-5916-42AB-AC13-ECFC29D5D5E1}"/>
              </a:ext>
            </a:extLst>
          </p:cNvPr>
          <p:cNvSpPr>
            <a:spLocks noGrp="1"/>
          </p:cNvSpPr>
          <p:nvPr>
            <p:ph type="subTitle" idx="1"/>
          </p:nvPr>
        </p:nvSpPr>
        <p:spPr>
          <a:xfrm>
            <a:off x="7848600" y="4872922"/>
            <a:ext cx="4023360" cy="1208141"/>
          </a:xfrm>
        </p:spPr>
        <p:txBody>
          <a:bodyPr>
            <a:normAutofit/>
          </a:bodyPr>
          <a:lstStyle/>
          <a:p>
            <a:endParaRPr lang="en-US" sz="2000"/>
          </a:p>
          <a:p>
            <a:endParaRPr lang="en-US" sz="2000" dirty="0"/>
          </a:p>
        </p:txBody>
      </p:sp>
      <p:sp>
        <p:nvSpPr>
          <p:cNvPr id="5" name="TextBox 4">
            <a:extLst>
              <a:ext uri="{FF2B5EF4-FFF2-40B4-BE49-F238E27FC236}">
                <a16:creationId xmlns:a16="http://schemas.microsoft.com/office/drawing/2014/main" id="{97B72A06-D470-4535-9F33-1EB056F2AFE4}"/>
              </a:ext>
            </a:extLst>
          </p:cNvPr>
          <p:cNvSpPr txBox="1"/>
          <p:nvPr/>
        </p:nvSpPr>
        <p:spPr>
          <a:xfrm>
            <a:off x="9273079" y="0"/>
            <a:ext cx="3013763" cy="6858000"/>
          </a:xfrm>
          <a:prstGeom prst="rect">
            <a:avLst/>
          </a:prstGeom>
          <a:solidFill>
            <a:srgbClr val="9FF4FF"/>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B785AF1-B558-493D-8A88-F1A409BD8B62}"/>
              </a:ext>
            </a:extLst>
          </p:cNvPr>
          <p:cNvSpPr>
            <a:spLocks noGrp="1"/>
          </p:cNvSpPr>
          <p:nvPr>
            <p:ph type="ctrTitle"/>
          </p:nvPr>
        </p:nvSpPr>
        <p:spPr>
          <a:xfrm>
            <a:off x="7262191" y="319690"/>
            <a:ext cx="4714308" cy="4769146"/>
          </a:xfrm>
        </p:spPr>
        <p:txBody>
          <a:bodyPr anchor="t">
            <a:normAutofit fontScale="90000"/>
          </a:bodyPr>
          <a:lstStyle/>
          <a:p>
            <a:pPr algn="r"/>
            <a:r>
              <a:rPr lang="en-US" sz="3100" u="sng" dirty="0"/>
              <a:t>The Weekly Scheduler </a:t>
            </a:r>
            <a:br>
              <a:rPr lang="en-US" sz="2400" u="sng" dirty="0"/>
            </a:br>
            <a:br>
              <a:rPr lang="en-US" sz="2000" dirty="0"/>
            </a:br>
            <a:br>
              <a:rPr lang="en-US" sz="2000" dirty="0"/>
            </a:br>
            <a:r>
              <a:rPr lang="en-US" sz="2000" dirty="0"/>
              <a:t>Allows users to set up a schedule for weekly events (i.e. sports clubs or kids activities), days of the week and times, volunteers needed and how many of each.</a:t>
            </a:r>
            <a:br>
              <a:rPr lang="en-US" sz="2000" dirty="0"/>
            </a:br>
            <a:br>
              <a:rPr lang="en-US" sz="2000" dirty="0"/>
            </a:br>
            <a:br>
              <a:rPr lang="en-US" sz="2000" dirty="0"/>
            </a:br>
            <a:r>
              <a:rPr lang="en-US" sz="2000" dirty="0"/>
              <a:t>User can also input volunteers and all related information (contact information, availability, tasks they can do) in an easy and intuitive way.</a:t>
            </a:r>
            <a:br>
              <a:rPr lang="en-US" sz="2000" dirty="0"/>
            </a:br>
            <a:br>
              <a:rPr lang="en-US" sz="2000" dirty="0"/>
            </a:br>
            <a:br>
              <a:rPr lang="en-US" sz="2000" dirty="0"/>
            </a:br>
            <a:r>
              <a:rPr lang="en-US" sz="2000" dirty="0"/>
              <a:t>A roster of volunteer assignments is generated and displayed.  A PDF file of the schedule can be created and downloaded.</a:t>
            </a:r>
          </a:p>
        </p:txBody>
      </p:sp>
    </p:spTree>
    <p:extLst>
      <p:ext uri="{BB962C8B-B14F-4D97-AF65-F5344CB8AC3E}">
        <p14:creationId xmlns:p14="http://schemas.microsoft.com/office/powerpoint/2010/main" val="217522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piece of paper&#10;&#10;Description automatically generated">
            <a:extLst>
              <a:ext uri="{FF2B5EF4-FFF2-40B4-BE49-F238E27FC236}">
                <a16:creationId xmlns:a16="http://schemas.microsoft.com/office/drawing/2014/main" id="{AEA8102E-70F3-4C58-B4FD-66020CDFC5CE}"/>
              </a:ext>
            </a:extLst>
          </p:cNvPr>
          <p:cNvPicPr>
            <a:picLocks noChangeAspect="1"/>
          </p:cNvPicPr>
          <p:nvPr/>
        </p:nvPicPr>
        <p:blipFill rotWithShape="1">
          <a:blip r:embed="rId2">
            <a:extLst>
              <a:ext uri="{28A0092B-C50C-407E-A947-70E740481C1C}">
                <a14:useLocalDpi xmlns:a14="http://schemas.microsoft.com/office/drawing/2010/main" val="0"/>
              </a:ext>
            </a:extLst>
          </a:blip>
          <a:srcRect l="8992" r="2" b="4002"/>
          <a:stretch/>
        </p:blipFill>
        <p:spPr>
          <a:xfrm>
            <a:off x="20" y="10"/>
            <a:ext cx="8668492" cy="6857990"/>
          </a:xfrm>
          <a:prstGeom prst="rect">
            <a:avLst/>
          </a:prstGeom>
        </p:spPr>
      </p:pic>
      <p:sp>
        <p:nvSpPr>
          <p:cNvPr id="22" name="Rectangle 2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8455A27-5916-42AB-AC13-ECFC29D5D5E1}"/>
              </a:ext>
            </a:extLst>
          </p:cNvPr>
          <p:cNvSpPr>
            <a:spLocks noGrp="1"/>
          </p:cNvSpPr>
          <p:nvPr>
            <p:ph type="subTitle" idx="1"/>
          </p:nvPr>
        </p:nvSpPr>
        <p:spPr>
          <a:xfrm>
            <a:off x="7848600" y="4872922"/>
            <a:ext cx="4023360" cy="1208141"/>
          </a:xfrm>
        </p:spPr>
        <p:txBody>
          <a:bodyPr>
            <a:normAutofit/>
          </a:bodyPr>
          <a:lstStyle/>
          <a:p>
            <a:endParaRPr lang="en-US" sz="2000"/>
          </a:p>
          <a:p>
            <a:endParaRPr lang="en-US" sz="2000" dirty="0"/>
          </a:p>
        </p:txBody>
      </p:sp>
      <p:sp>
        <p:nvSpPr>
          <p:cNvPr id="5" name="TextBox 4">
            <a:extLst>
              <a:ext uri="{FF2B5EF4-FFF2-40B4-BE49-F238E27FC236}">
                <a16:creationId xmlns:a16="http://schemas.microsoft.com/office/drawing/2014/main" id="{97B72A06-D470-4535-9F33-1EB056F2AFE4}"/>
              </a:ext>
            </a:extLst>
          </p:cNvPr>
          <p:cNvSpPr txBox="1"/>
          <p:nvPr/>
        </p:nvSpPr>
        <p:spPr>
          <a:xfrm>
            <a:off x="9273079" y="0"/>
            <a:ext cx="3013763" cy="6858000"/>
          </a:xfrm>
          <a:prstGeom prst="rect">
            <a:avLst/>
          </a:prstGeom>
          <a:solidFill>
            <a:srgbClr val="9FF4FF"/>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B785AF1-B558-493D-8A88-F1A409BD8B62}"/>
              </a:ext>
            </a:extLst>
          </p:cNvPr>
          <p:cNvSpPr>
            <a:spLocks noGrp="1"/>
          </p:cNvSpPr>
          <p:nvPr>
            <p:ph type="ctrTitle"/>
          </p:nvPr>
        </p:nvSpPr>
        <p:spPr>
          <a:xfrm>
            <a:off x="7262191" y="319690"/>
            <a:ext cx="4714308" cy="4769146"/>
          </a:xfrm>
        </p:spPr>
        <p:txBody>
          <a:bodyPr anchor="t">
            <a:normAutofit/>
          </a:bodyPr>
          <a:lstStyle/>
          <a:p>
            <a:pPr algn="r"/>
            <a:r>
              <a:rPr lang="en-US" sz="3100" u="sng" dirty="0"/>
              <a:t>Demo</a:t>
            </a:r>
            <a:br>
              <a:rPr lang="en-US" sz="2400" u="sng" dirty="0"/>
            </a:br>
            <a:br>
              <a:rPr lang="en-US" sz="2000" dirty="0"/>
            </a:br>
            <a:br>
              <a:rPr lang="en-US" sz="2000" dirty="0"/>
            </a:br>
            <a:endParaRPr lang="en-US" sz="2000" dirty="0"/>
          </a:p>
        </p:txBody>
      </p:sp>
    </p:spTree>
    <p:extLst>
      <p:ext uri="{BB962C8B-B14F-4D97-AF65-F5344CB8AC3E}">
        <p14:creationId xmlns:p14="http://schemas.microsoft.com/office/powerpoint/2010/main" val="114631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piece of paper&#10;&#10;Description automatically generated">
            <a:extLst>
              <a:ext uri="{FF2B5EF4-FFF2-40B4-BE49-F238E27FC236}">
                <a16:creationId xmlns:a16="http://schemas.microsoft.com/office/drawing/2014/main" id="{AEA8102E-70F3-4C58-B4FD-66020CDFC5CE}"/>
              </a:ext>
            </a:extLst>
          </p:cNvPr>
          <p:cNvPicPr>
            <a:picLocks noChangeAspect="1"/>
          </p:cNvPicPr>
          <p:nvPr/>
        </p:nvPicPr>
        <p:blipFill rotWithShape="1">
          <a:blip r:embed="rId2">
            <a:extLst>
              <a:ext uri="{28A0092B-C50C-407E-A947-70E740481C1C}">
                <a14:useLocalDpi xmlns:a14="http://schemas.microsoft.com/office/drawing/2010/main" val="0"/>
              </a:ext>
            </a:extLst>
          </a:blip>
          <a:srcRect l="8992" r="2" b="4002"/>
          <a:stretch/>
        </p:blipFill>
        <p:spPr>
          <a:xfrm>
            <a:off x="20" y="10"/>
            <a:ext cx="8668492" cy="6857990"/>
          </a:xfrm>
          <a:prstGeom prst="rect">
            <a:avLst/>
          </a:prstGeom>
        </p:spPr>
      </p:pic>
      <p:sp>
        <p:nvSpPr>
          <p:cNvPr id="22" name="Rectangle 2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8455A27-5916-42AB-AC13-ECFC29D5D5E1}"/>
              </a:ext>
            </a:extLst>
          </p:cNvPr>
          <p:cNvSpPr>
            <a:spLocks noGrp="1"/>
          </p:cNvSpPr>
          <p:nvPr>
            <p:ph type="subTitle" idx="1"/>
          </p:nvPr>
        </p:nvSpPr>
        <p:spPr>
          <a:xfrm>
            <a:off x="7848600" y="4872922"/>
            <a:ext cx="4023360" cy="1208141"/>
          </a:xfrm>
        </p:spPr>
        <p:txBody>
          <a:bodyPr>
            <a:normAutofit/>
          </a:bodyPr>
          <a:lstStyle/>
          <a:p>
            <a:endParaRPr lang="en-US" sz="2000"/>
          </a:p>
          <a:p>
            <a:endParaRPr lang="en-US" sz="2000" dirty="0"/>
          </a:p>
        </p:txBody>
      </p:sp>
      <p:sp>
        <p:nvSpPr>
          <p:cNvPr id="5" name="TextBox 4">
            <a:extLst>
              <a:ext uri="{FF2B5EF4-FFF2-40B4-BE49-F238E27FC236}">
                <a16:creationId xmlns:a16="http://schemas.microsoft.com/office/drawing/2014/main" id="{97B72A06-D470-4535-9F33-1EB056F2AFE4}"/>
              </a:ext>
            </a:extLst>
          </p:cNvPr>
          <p:cNvSpPr txBox="1"/>
          <p:nvPr/>
        </p:nvSpPr>
        <p:spPr>
          <a:xfrm>
            <a:off x="9273079" y="0"/>
            <a:ext cx="3013763" cy="6858000"/>
          </a:xfrm>
          <a:prstGeom prst="rect">
            <a:avLst/>
          </a:prstGeom>
          <a:solidFill>
            <a:srgbClr val="9FF4FF"/>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B785AF1-B558-493D-8A88-F1A409BD8B62}"/>
              </a:ext>
            </a:extLst>
          </p:cNvPr>
          <p:cNvSpPr>
            <a:spLocks noGrp="1"/>
          </p:cNvSpPr>
          <p:nvPr>
            <p:ph type="ctrTitle"/>
          </p:nvPr>
        </p:nvSpPr>
        <p:spPr>
          <a:xfrm>
            <a:off x="7262191" y="319690"/>
            <a:ext cx="4714308" cy="4769146"/>
          </a:xfrm>
        </p:spPr>
        <p:txBody>
          <a:bodyPr anchor="t">
            <a:normAutofit/>
          </a:bodyPr>
          <a:lstStyle/>
          <a:p>
            <a:pPr algn="r"/>
            <a:r>
              <a:rPr lang="en-US" sz="3100" u="sng" dirty="0"/>
              <a:t>Technologies Used</a:t>
            </a:r>
            <a:br>
              <a:rPr lang="en-US" sz="2400" u="sng" dirty="0"/>
            </a:br>
            <a:br>
              <a:rPr lang="en-US" sz="2000" dirty="0"/>
            </a:br>
            <a:br>
              <a:rPr lang="en-US" sz="2000" dirty="0"/>
            </a:br>
            <a:endParaRPr lang="en-US" sz="2000" dirty="0"/>
          </a:p>
        </p:txBody>
      </p:sp>
      <p:sp>
        <p:nvSpPr>
          <p:cNvPr id="4" name="TextBox 3">
            <a:extLst>
              <a:ext uri="{FF2B5EF4-FFF2-40B4-BE49-F238E27FC236}">
                <a16:creationId xmlns:a16="http://schemas.microsoft.com/office/drawing/2014/main" id="{D060616D-9832-4CD0-B48C-AEDB9EB8226C}"/>
              </a:ext>
            </a:extLst>
          </p:cNvPr>
          <p:cNvSpPr txBox="1"/>
          <p:nvPr/>
        </p:nvSpPr>
        <p:spPr>
          <a:xfrm>
            <a:off x="9753600" y="1550101"/>
            <a:ext cx="2222899" cy="4108817"/>
          </a:xfrm>
          <a:prstGeom prst="rect">
            <a:avLst/>
          </a:prstGeom>
          <a:noFill/>
        </p:spPr>
        <p:txBody>
          <a:bodyPr wrap="square" rtlCol="0">
            <a:spAutoFit/>
          </a:bodyPr>
          <a:lstStyle/>
          <a:p>
            <a:pPr marL="285750" indent="-285750">
              <a:lnSpc>
                <a:spcPct val="150000"/>
              </a:lnSpc>
              <a:buBlip>
                <a:blip r:embed="rId3">
                  <a:extLst>
                    <a:ext uri="{96DAC541-7B7A-43D3-8B79-37D633B846F1}">
                      <asvg:svgBlip xmlns:asvg="http://schemas.microsoft.com/office/drawing/2016/SVG/main" r:embed="rId4"/>
                    </a:ext>
                  </a:extLst>
                </a:blip>
              </a:buBlip>
            </a:pPr>
            <a:r>
              <a:rPr lang="en-US" dirty="0"/>
              <a:t>Express</a:t>
            </a:r>
          </a:p>
          <a:p>
            <a:pPr marL="285750" indent="-285750">
              <a:lnSpc>
                <a:spcPct val="150000"/>
              </a:lnSpc>
              <a:buBlip>
                <a:blip r:embed="rId3">
                  <a:extLst>
                    <a:ext uri="{96DAC541-7B7A-43D3-8B79-37D633B846F1}">
                      <asvg:svgBlip xmlns:asvg="http://schemas.microsoft.com/office/drawing/2016/SVG/main" r:embed="rId4"/>
                    </a:ext>
                  </a:extLst>
                </a:blip>
              </a:buBlip>
            </a:pPr>
            <a:r>
              <a:rPr lang="en-US" dirty="0"/>
              <a:t>Mongo DB</a:t>
            </a:r>
          </a:p>
          <a:p>
            <a:pPr marL="285750" indent="-285750">
              <a:lnSpc>
                <a:spcPct val="150000"/>
              </a:lnSpc>
              <a:buBlip>
                <a:blip r:embed="rId3">
                  <a:extLst>
                    <a:ext uri="{96DAC541-7B7A-43D3-8B79-37D633B846F1}">
                      <asvg:svgBlip xmlns:asvg="http://schemas.microsoft.com/office/drawing/2016/SVG/main" r:embed="rId4"/>
                    </a:ext>
                  </a:extLst>
                </a:blip>
              </a:buBlip>
            </a:pPr>
            <a:r>
              <a:rPr lang="en-US" dirty="0"/>
              <a:t>Mongoose</a:t>
            </a:r>
          </a:p>
          <a:p>
            <a:pPr marL="285750" indent="-285750">
              <a:lnSpc>
                <a:spcPct val="150000"/>
              </a:lnSpc>
              <a:buBlip>
                <a:blip r:embed="rId3">
                  <a:extLst>
                    <a:ext uri="{96DAC541-7B7A-43D3-8B79-37D633B846F1}">
                      <asvg:svgBlip xmlns:asvg="http://schemas.microsoft.com/office/drawing/2016/SVG/main" r:embed="rId4"/>
                    </a:ext>
                  </a:extLst>
                </a:blip>
              </a:buBlip>
            </a:pPr>
            <a:r>
              <a:rPr lang="en-US" dirty="0"/>
              <a:t>Vue</a:t>
            </a:r>
          </a:p>
          <a:p>
            <a:pPr marL="285750" indent="-285750">
              <a:lnSpc>
                <a:spcPct val="150000"/>
              </a:lnSpc>
              <a:buBlip>
                <a:blip r:embed="rId3">
                  <a:extLst>
                    <a:ext uri="{96DAC541-7B7A-43D3-8B79-37D633B846F1}">
                      <asvg:svgBlip xmlns:asvg="http://schemas.microsoft.com/office/drawing/2016/SVG/main" r:embed="rId4"/>
                    </a:ext>
                  </a:extLst>
                </a:blip>
              </a:buBlip>
            </a:pPr>
            <a:r>
              <a:rPr lang="en-US" dirty="0" err="1"/>
              <a:t>Vuetify</a:t>
            </a:r>
            <a:endParaRPr lang="en-US" dirty="0"/>
          </a:p>
          <a:p>
            <a:pPr marL="285750" indent="-285750">
              <a:lnSpc>
                <a:spcPct val="150000"/>
              </a:lnSpc>
              <a:buBlip>
                <a:blip r:embed="rId3">
                  <a:extLst>
                    <a:ext uri="{96DAC541-7B7A-43D3-8B79-37D633B846F1}">
                      <asvg:svgBlip xmlns:asvg="http://schemas.microsoft.com/office/drawing/2016/SVG/main" r:embed="rId4"/>
                    </a:ext>
                  </a:extLst>
                </a:blip>
              </a:buBlip>
            </a:pPr>
            <a:r>
              <a:rPr lang="en-US" dirty="0" err="1"/>
              <a:t>axios</a:t>
            </a:r>
            <a:endParaRPr lang="en-US" dirty="0"/>
          </a:p>
          <a:p>
            <a:pPr marL="285750" indent="-285750">
              <a:lnSpc>
                <a:spcPct val="150000"/>
              </a:lnSpc>
              <a:buBlip>
                <a:blip r:embed="rId3">
                  <a:extLst>
                    <a:ext uri="{96DAC541-7B7A-43D3-8B79-37D633B846F1}">
                      <asvg:svgBlip xmlns:asvg="http://schemas.microsoft.com/office/drawing/2016/SVG/main" r:embed="rId4"/>
                    </a:ext>
                  </a:extLst>
                </a:blip>
              </a:buBlip>
            </a:pPr>
            <a:r>
              <a:rPr lang="en-US" dirty="0"/>
              <a:t>Node </a:t>
            </a:r>
            <a:r>
              <a:rPr lang="en-US" dirty="0" err="1"/>
              <a:t>js</a:t>
            </a:r>
            <a:endParaRPr lang="en-US" dirty="0"/>
          </a:p>
          <a:p>
            <a:pPr marL="285750" indent="-285750">
              <a:lnSpc>
                <a:spcPct val="150000"/>
              </a:lnSpc>
              <a:buBlip>
                <a:blip r:embed="rId3">
                  <a:extLst>
                    <a:ext uri="{96DAC541-7B7A-43D3-8B79-37D633B846F1}">
                      <asvg:svgBlip xmlns:asvg="http://schemas.microsoft.com/office/drawing/2016/SVG/main" r:embed="rId4"/>
                    </a:ext>
                  </a:extLst>
                </a:blip>
              </a:buBlip>
            </a:pPr>
            <a:r>
              <a:rPr lang="en-US" dirty="0" err="1"/>
              <a:t>Javascript</a:t>
            </a:r>
            <a:endParaRPr lang="en-US" dirty="0"/>
          </a:p>
          <a:p>
            <a:pPr marL="285750" indent="-285750">
              <a:lnSpc>
                <a:spcPct val="150000"/>
              </a:lnSpc>
              <a:buBlip>
                <a:blip r:embed="rId3">
                  <a:extLst>
                    <a:ext uri="{96DAC541-7B7A-43D3-8B79-37D633B846F1}">
                      <asvg:svgBlip xmlns:asvg="http://schemas.microsoft.com/office/drawing/2016/SVG/main" r:embed="rId4"/>
                    </a:ext>
                  </a:extLst>
                </a:blip>
              </a:buBlip>
            </a:pPr>
            <a:r>
              <a:rPr lang="en-US" dirty="0"/>
              <a:t>html &amp; CSS</a:t>
            </a:r>
          </a:p>
          <a:p>
            <a:pPr marL="285750" indent="-285750">
              <a:buBlip>
                <a:blip r:embed="rId3">
                  <a:extLst>
                    <a:ext uri="{96DAC541-7B7A-43D3-8B79-37D633B846F1}">
                      <asvg:svgBlip xmlns:asvg="http://schemas.microsoft.com/office/drawing/2016/SVG/main" r:embed="rId4"/>
                    </a:ext>
                  </a:extLst>
                </a:blip>
              </a:buBlip>
            </a:pPr>
            <a:endParaRPr lang="en-US" dirty="0"/>
          </a:p>
        </p:txBody>
      </p:sp>
    </p:spTree>
    <p:extLst>
      <p:ext uri="{BB962C8B-B14F-4D97-AF65-F5344CB8AC3E}">
        <p14:creationId xmlns:p14="http://schemas.microsoft.com/office/powerpoint/2010/main" val="128451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piece of paper&#10;&#10;Description automatically generated">
            <a:extLst>
              <a:ext uri="{FF2B5EF4-FFF2-40B4-BE49-F238E27FC236}">
                <a16:creationId xmlns:a16="http://schemas.microsoft.com/office/drawing/2014/main" id="{AEA8102E-70F3-4C58-B4FD-66020CDFC5CE}"/>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992" r="2" b="4002"/>
          <a:stretch/>
        </p:blipFill>
        <p:spPr>
          <a:xfrm>
            <a:off x="20" y="10"/>
            <a:ext cx="8668492" cy="6857990"/>
          </a:xfrm>
          <a:prstGeom prst="rect">
            <a:avLst/>
          </a:prstGeom>
        </p:spPr>
      </p:pic>
      <p:sp>
        <p:nvSpPr>
          <p:cNvPr id="22" name="Rectangle 2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8455A27-5916-42AB-AC13-ECFC29D5D5E1}"/>
              </a:ext>
            </a:extLst>
          </p:cNvPr>
          <p:cNvSpPr>
            <a:spLocks noGrp="1"/>
          </p:cNvSpPr>
          <p:nvPr>
            <p:ph type="subTitle" idx="1"/>
          </p:nvPr>
        </p:nvSpPr>
        <p:spPr>
          <a:xfrm>
            <a:off x="7848600" y="4872922"/>
            <a:ext cx="4023360" cy="1208141"/>
          </a:xfrm>
        </p:spPr>
        <p:txBody>
          <a:bodyPr>
            <a:normAutofit/>
          </a:bodyPr>
          <a:lstStyle/>
          <a:p>
            <a:endParaRPr lang="en-US" sz="2000"/>
          </a:p>
          <a:p>
            <a:endParaRPr lang="en-US" sz="2000" dirty="0"/>
          </a:p>
        </p:txBody>
      </p:sp>
      <p:sp>
        <p:nvSpPr>
          <p:cNvPr id="5" name="TextBox 4">
            <a:extLst>
              <a:ext uri="{FF2B5EF4-FFF2-40B4-BE49-F238E27FC236}">
                <a16:creationId xmlns:a16="http://schemas.microsoft.com/office/drawing/2014/main" id="{97B72A06-D470-4535-9F33-1EB056F2AFE4}"/>
              </a:ext>
            </a:extLst>
          </p:cNvPr>
          <p:cNvSpPr txBox="1"/>
          <p:nvPr/>
        </p:nvSpPr>
        <p:spPr>
          <a:xfrm>
            <a:off x="9273079" y="0"/>
            <a:ext cx="3013763" cy="6858000"/>
          </a:xfrm>
          <a:prstGeom prst="rect">
            <a:avLst/>
          </a:prstGeom>
          <a:solidFill>
            <a:srgbClr val="9FF4FF"/>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B785AF1-B558-493D-8A88-F1A409BD8B62}"/>
              </a:ext>
            </a:extLst>
          </p:cNvPr>
          <p:cNvSpPr>
            <a:spLocks noGrp="1"/>
          </p:cNvSpPr>
          <p:nvPr>
            <p:ph type="ctrTitle"/>
          </p:nvPr>
        </p:nvSpPr>
        <p:spPr>
          <a:xfrm>
            <a:off x="7262191" y="319690"/>
            <a:ext cx="4714308" cy="4769146"/>
          </a:xfrm>
        </p:spPr>
        <p:txBody>
          <a:bodyPr anchor="t">
            <a:normAutofit/>
          </a:bodyPr>
          <a:lstStyle/>
          <a:p>
            <a:pPr algn="r"/>
            <a:br>
              <a:rPr lang="en-US" sz="2000" dirty="0"/>
            </a:br>
            <a:br>
              <a:rPr lang="en-US" sz="2000" dirty="0"/>
            </a:br>
            <a:br>
              <a:rPr lang="en-US" sz="2000" dirty="0"/>
            </a:br>
            <a:br>
              <a:rPr lang="en-US" sz="2000" dirty="0"/>
            </a:br>
            <a:endParaRPr lang="en-US" sz="2000" dirty="0"/>
          </a:p>
        </p:txBody>
      </p:sp>
      <p:sp>
        <p:nvSpPr>
          <p:cNvPr id="9" name="Title 1">
            <a:extLst>
              <a:ext uri="{FF2B5EF4-FFF2-40B4-BE49-F238E27FC236}">
                <a16:creationId xmlns:a16="http://schemas.microsoft.com/office/drawing/2014/main" id="{187378B6-B806-49AB-9D27-08B2EBECCF4F}"/>
              </a:ext>
            </a:extLst>
          </p:cNvPr>
          <p:cNvSpPr txBox="1">
            <a:spLocks/>
          </p:cNvSpPr>
          <p:nvPr/>
        </p:nvSpPr>
        <p:spPr>
          <a:xfrm>
            <a:off x="7414591" y="472089"/>
            <a:ext cx="4714308" cy="60662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pPr algn="r"/>
            <a:r>
              <a:rPr lang="en-US" sz="3100" u="sng" dirty="0"/>
              <a:t>Links</a:t>
            </a:r>
          </a:p>
          <a:p>
            <a:pPr algn="r"/>
            <a:endParaRPr lang="en-US" sz="3100" u="sng" dirty="0"/>
          </a:p>
          <a:p>
            <a:pPr algn="r"/>
            <a:endParaRPr lang="en-US" sz="3100" u="sng" dirty="0"/>
          </a:p>
          <a:p>
            <a:pPr algn="r"/>
            <a:endParaRPr lang="en-US" sz="3100" u="sng" dirty="0"/>
          </a:p>
          <a:p>
            <a:pPr algn="r"/>
            <a:endParaRPr lang="en-US" sz="2000" u="sng" dirty="0"/>
          </a:p>
          <a:p>
            <a:pPr algn="r"/>
            <a:r>
              <a:rPr lang="en-US" sz="2000" dirty="0"/>
              <a:t>pure-peak-11802.herokuapp.com</a:t>
            </a:r>
          </a:p>
          <a:p>
            <a:pPr algn="r"/>
            <a:endParaRPr lang="en-US" sz="2000" u="sng" dirty="0"/>
          </a:p>
          <a:p>
            <a:pPr algn="r"/>
            <a:r>
              <a:rPr lang="en-US" sz="2000" dirty="0"/>
              <a:t>github.com/MauraSlavin/scheduler</a:t>
            </a:r>
            <a:br>
              <a:rPr lang="en-US" sz="2000" dirty="0"/>
            </a:br>
            <a:br>
              <a:rPr lang="en-US" sz="2000" dirty="0"/>
            </a:br>
            <a:endParaRPr lang="en-US" sz="2000" dirty="0"/>
          </a:p>
          <a:p>
            <a:pPr algn="r"/>
            <a:endParaRPr lang="en-US" sz="2000" dirty="0"/>
          </a:p>
          <a:p>
            <a:pPr algn="r"/>
            <a:r>
              <a:rPr lang="en-US" sz="2400" dirty="0"/>
              <a:t>Thank you for listening!</a:t>
            </a:r>
          </a:p>
          <a:p>
            <a:pPr algn="r"/>
            <a:endParaRPr lang="en-US" sz="2400" dirty="0"/>
          </a:p>
          <a:p>
            <a:pPr algn="r"/>
            <a:endParaRPr lang="en-US" sz="2400" dirty="0"/>
          </a:p>
          <a:p>
            <a:pPr algn="r"/>
            <a:endParaRPr lang="en-US" sz="2400" dirty="0"/>
          </a:p>
          <a:p>
            <a:pPr algn="r"/>
            <a:r>
              <a:rPr lang="en-US" sz="2400" dirty="0"/>
              <a:t>Maura Slavin</a:t>
            </a:r>
          </a:p>
          <a:p>
            <a:pPr algn="r"/>
            <a:r>
              <a:rPr lang="en-US" sz="2000" dirty="0"/>
              <a:t>MauraMSlavin@gmail.com</a:t>
            </a:r>
          </a:p>
          <a:p>
            <a:pPr algn="r"/>
            <a:r>
              <a:rPr lang="en-US" sz="2000" dirty="0"/>
              <a:t>603.868.7295</a:t>
            </a:r>
            <a:endParaRPr lang="en-US" sz="1800" dirty="0"/>
          </a:p>
        </p:txBody>
      </p:sp>
      <p:pic>
        <p:nvPicPr>
          <p:cNvPr id="1026" name="Picture 2" descr="Image result for clip art for thank you">
            <a:extLst>
              <a:ext uri="{FF2B5EF4-FFF2-40B4-BE49-F238E27FC236}">
                <a16:creationId xmlns:a16="http://schemas.microsoft.com/office/drawing/2014/main" id="{6F1333D8-DE31-4CB4-BA9C-6B73742C8CE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087" y="4415460"/>
            <a:ext cx="2168070" cy="22470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hlinkClick r:id="rId4"/>
            <a:extLst>
              <a:ext uri="{FF2B5EF4-FFF2-40B4-BE49-F238E27FC236}">
                <a16:creationId xmlns:a16="http://schemas.microsoft.com/office/drawing/2014/main" id="{E36F72A2-9F12-451A-807A-2C3D5D154DE9}"/>
              </a:ext>
            </a:extLst>
          </p:cNvPr>
          <p:cNvSpPr/>
          <p:nvPr/>
        </p:nvSpPr>
        <p:spPr>
          <a:xfrm>
            <a:off x="8044070" y="2504661"/>
            <a:ext cx="4084829" cy="31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hlinkClick r:id="rId5"/>
            <a:extLst>
              <a:ext uri="{FF2B5EF4-FFF2-40B4-BE49-F238E27FC236}">
                <a16:creationId xmlns:a16="http://schemas.microsoft.com/office/drawing/2014/main" id="{93F21FBB-EA50-4BD5-A291-7C210A361CF4}"/>
              </a:ext>
            </a:extLst>
          </p:cNvPr>
          <p:cNvSpPr/>
          <p:nvPr/>
        </p:nvSpPr>
        <p:spPr>
          <a:xfrm>
            <a:off x="7848600" y="3021496"/>
            <a:ext cx="4280299" cy="31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6"/>
            <a:extLst>
              <a:ext uri="{FF2B5EF4-FFF2-40B4-BE49-F238E27FC236}">
                <a16:creationId xmlns:a16="http://schemas.microsoft.com/office/drawing/2014/main" id="{B11A4570-413A-41E1-8D04-314AE8F366B1}"/>
              </a:ext>
            </a:extLst>
          </p:cNvPr>
          <p:cNvSpPr/>
          <p:nvPr/>
        </p:nvSpPr>
        <p:spPr>
          <a:xfrm>
            <a:off x="8892209" y="5408516"/>
            <a:ext cx="3236690" cy="672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873821"/>
      </p:ext>
    </p:extLst>
  </p:cSld>
  <p:clrMapOvr>
    <a:masterClrMapping/>
  </p:clrMapOvr>
</p:sld>
</file>

<file path=ppt/theme/theme1.xml><?xml version="1.0" encoding="utf-8"?>
<a:theme xmlns:a="http://schemas.openxmlformats.org/drawingml/2006/main" name="AccentBoxVTI">
  <a:themeElements>
    <a:clrScheme name="Custom 1">
      <a:dk1>
        <a:srgbClr val="000000"/>
      </a:dk1>
      <a:lt1>
        <a:srgbClr val="FFFFFF"/>
      </a:lt1>
      <a:dk2>
        <a:srgbClr val="243A41"/>
      </a:dk2>
      <a:lt2>
        <a:srgbClr val="E4E2E8"/>
      </a:lt2>
      <a:accent1>
        <a:srgbClr val="7DB01F"/>
      </a:accent1>
      <a:accent2>
        <a:srgbClr val="3AB714"/>
      </a:accent2>
      <a:accent3>
        <a:srgbClr val="21B73D"/>
      </a:accent3>
      <a:accent4>
        <a:srgbClr val="14B575"/>
      </a:accent4>
      <a:accent5>
        <a:srgbClr val="20B2B5"/>
      </a:accent5>
      <a:accent6>
        <a:srgbClr val="1782D5"/>
      </a:accent6>
      <a:hlink>
        <a:srgbClr val="000000"/>
      </a:hlink>
      <a:folHlink>
        <a:srgbClr val="00000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Retrospect</Template>
  <TotalTime>196</TotalTime>
  <Words>161</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Calibri</vt:lpstr>
      <vt:lpstr>AccentBoxVTI</vt:lpstr>
      <vt:lpstr>Weekly Scheduler</vt:lpstr>
      <vt:lpstr>The Weekly Scheduler    Allows users to set up a schedule for weekly events (i.e. sports clubs or kids activities), days of the week and times, volunteers needed and how many of each.   User can also input volunteers and all related information (contact information, availability, tasks they can do) in an easy and intuitive way.   A roster of volunteer assignments is generated and displayed.  A PDF file of the schedule can be created and downloaded.</vt:lpstr>
      <vt:lpstr>Demo   </vt:lpstr>
      <vt:lpstr>Technologies Used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Scheduler</dc:title>
  <dc:creator>Maura Slavin</dc:creator>
  <cp:lastModifiedBy>Maura Slavin</cp:lastModifiedBy>
  <cp:revision>9</cp:revision>
  <dcterms:created xsi:type="dcterms:W3CDTF">2020-03-16T00:06:49Z</dcterms:created>
  <dcterms:modified xsi:type="dcterms:W3CDTF">2020-03-16T03:23:10Z</dcterms:modified>
</cp:coreProperties>
</file>