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7" r:id="rId15"/>
    <p:sldId id="279" r:id="rId16"/>
    <p:sldId id="281" r:id="rId17"/>
    <p:sldId id="283" r:id="rId18"/>
    <p:sldId id="285" r:id="rId19"/>
    <p:sldId id="280" r:id="rId20"/>
    <p:sldId id="282" r:id="rId21"/>
    <p:sldId id="278" r:id="rId22"/>
    <p:sldId id="270" r:id="rId23"/>
    <p:sldId id="271" r:id="rId24"/>
    <p:sldId id="275" r:id="rId25"/>
    <p:sldId id="272" r:id="rId26"/>
    <p:sldId id="273" r:id="rId27"/>
    <p:sldId id="284" r:id="rId28"/>
    <p:sldId id="269" r:id="rId29"/>
    <p:sldId id="274" r:id="rId30"/>
    <p:sldId id="27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5" d="100"/>
          <a:sy n="85" d="100"/>
        </p:scale>
        <p:origin x="-10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BE32C7-0457-CC47-92AF-7D61957598F8}" type="datetimeFigureOut">
              <a:rPr lang="en-US" smtClean="0"/>
              <a:t>11/3/13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3E050C-03F4-6040-8CAA-FFA5FD72CCBC}" type="slidenum">
              <a:rPr lang="en-US" smtClean="0"/>
              <a:t>‹#›</a:t>
            </a:fld>
            <a:endParaRPr lang="en-US"/>
          </a:p>
        </p:txBody>
      </p:sp>
    </p:spTree>
    <p:extLst>
      <p:ext uri="{BB962C8B-B14F-4D97-AF65-F5344CB8AC3E}">
        <p14:creationId xmlns:p14="http://schemas.microsoft.com/office/powerpoint/2010/main" val="247806224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3E050C-03F4-6040-8CAA-FFA5FD72CCBC}" type="slidenum">
              <a:rPr lang="en-US" smtClean="0"/>
              <a:t>25</a:t>
            </a:fld>
            <a:endParaRPr lang="en-US"/>
          </a:p>
        </p:txBody>
      </p:sp>
    </p:spTree>
    <p:extLst>
      <p:ext uri="{BB962C8B-B14F-4D97-AF65-F5344CB8AC3E}">
        <p14:creationId xmlns:p14="http://schemas.microsoft.com/office/powerpoint/2010/main" val="2458508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11/3/13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11/3/13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11/3/13</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70FAA508-F0CD-46EA-95FB-26B559A0B5D9}" type="datetimeFigureOut">
              <a:rPr lang="en-US" smtClean="0"/>
              <a:t>11/3/13</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70FAA508-F0CD-46EA-95FB-26B559A0B5D9}" type="datetimeFigureOut">
              <a:rPr lang="en-US" smtClean="0"/>
              <a:t>11/3/13</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11/3/13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11/3/13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11/3/13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11/3/13</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FAA508-F0CD-46EA-95FB-26B559A0B5D9}" type="datetimeFigureOut">
              <a:rPr lang="en-US" smtClean="0"/>
              <a:t>11/3/13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11/3/13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70FAA508-F0CD-46EA-95FB-26B559A0B5D9}" type="datetimeFigureOut">
              <a:rPr lang="en-US" smtClean="0"/>
              <a:t>11/3/13</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4A822907-8A9D-4F6B-98F6-913902AD56B5}"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0FAA508-F0CD-46EA-95FB-26B559A0B5D9}" type="datetimeFigureOut">
              <a:rPr lang="en-US" smtClean="0"/>
              <a:t>11/3/13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AA508-F0CD-46EA-95FB-26B559A0B5D9}" type="datetimeFigureOut">
              <a:rPr lang="en-US" smtClean="0"/>
              <a:t>11/3/13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11/3/13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70FAA508-F0CD-46EA-95FB-26B559A0B5D9}" type="datetimeFigureOut">
              <a:rPr lang="en-US" smtClean="0"/>
              <a:t>11/3/13</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4A822907-8A9D-4F6B-98F6-913902AD56B5}"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abrieldance.com/" TargetMode="Externa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josephinemoulds.co.uk/" TargetMode="Externa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bbeytv.com/" TargetMode="Externa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aigehansen.com/" TargetMode="Externa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etluckie.net/" TargetMode="Externa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iaraleeming.co.uk/" TargetMode="Externa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verynicesites.com" TargetMode="External"/><Relationship Id="rId3" Type="http://schemas.openxmlformats.org/officeDocument/2006/relationships/hyperlink" Target="mashable.com%5C2013%5C10%5C09%5Cweb-design-inspiration-2"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mldog.com" TargetMode="External"/><Relationship Id="rId4" Type="http://schemas.openxmlformats.org/officeDocument/2006/relationships/hyperlink" Target="reference.sitepoint.com%5Ccss" TargetMode="External"/><Relationship Id="rId5" Type="http://schemas.openxmlformats.org/officeDocument/2006/relationships/hyperlink" Target="http://www.css3.info/preview" TargetMode="External"/><Relationship Id="rId1" Type="http://schemas.openxmlformats.org/officeDocument/2006/relationships/slideLayout" Target="../slideLayouts/slideLayout2.xml"/><Relationship Id="rId2" Type="http://schemas.openxmlformats.org/officeDocument/2006/relationships/hyperlink" Target="dochub.i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Design Basics</a:t>
            </a:r>
            <a:endParaRPr lang="en-US" dirty="0"/>
          </a:p>
        </p:txBody>
      </p:sp>
      <p:sp>
        <p:nvSpPr>
          <p:cNvPr id="3" name="Subtitle 2"/>
          <p:cNvSpPr>
            <a:spLocks noGrp="1"/>
          </p:cNvSpPr>
          <p:nvPr>
            <p:ph type="subTitle" idx="1"/>
          </p:nvPr>
        </p:nvSpPr>
        <p:spPr/>
        <p:txBody>
          <a:bodyPr/>
          <a:lstStyle/>
          <a:p>
            <a:pPr>
              <a:spcBef>
                <a:spcPts val="1000"/>
              </a:spcBef>
            </a:pPr>
            <a:r>
              <a:rPr lang="en-US" b="1" dirty="0" smtClean="0"/>
              <a:t>Cindy Royal, </a:t>
            </a:r>
            <a:r>
              <a:rPr lang="en-US" b="1" dirty="0" err="1" smtClean="0"/>
              <a:t>Ph.D</a:t>
            </a:r>
            <a:endParaRPr lang="en-US" b="1" dirty="0" smtClean="0"/>
          </a:p>
          <a:p>
            <a:pPr>
              <a:spcBef>
                <a:spcPts val="1000"/>
              </a:spcBef>
            </a:pPr>
            <a:r>
              <a:rPr lang="en-US" dirty="0" smtClean="0"/>
              <a:t>Associate Professor</a:t>
            </a:r>
          </a:p>
          <a:p>
            <a:pPr>
              <a:spcBef>
                <a:spcPts val="1000"/>
              </a:spcBef>
            </a:pPr>
            <a:r>
              <a:rPr lang="en-US" dirty="0" smtClean="0"/>
              <a:t>Texas State University</a:t>
            </a:r>
          </a:p>
          <a:p>
            <a:pPr>
              <a:spcBef>
                <a:spcPts val="1000"/>
              </a:spcBef>
            </a:pPr>
            <a:r>
              <a:rPr lang="en-US" dirty="0" smtClean="0"/>
              <a:t>Knight Journalism Fellow at Stanford</a:t>
            </a:r>
          </a:p>
          <a:p>
            <a:pPr>
              <a:spcBef>
                <a:spcPts val="1000"/>
              </a:spcBef>
            </a:pPr>
            <a:r>
              <a:rPr lang="en-US" dirty="0" smtClean="0"/>
              <a:t>cindyroyal@stanford.edu</a:t>
            </a:r>
          </a:p>
          <a:p>
            <a:pPr>
              <a:spcBef>
                <a:spcPts val="1000"/>
              </a:spcBef>
            </a:pPr>
            <a:r>
              <a:rPr lang="en-US" dirty="0" err="1"/>
              <a:t>c</a:t>
            </a:r>
            <a:r>
              <a:rPr lang="en-US" dirty="0" err="1" smtClean="0"/>
              <a:t>indyroyal.com</a:t>
            </a:r>
            <a:endParaRPr lang="en-US" dirty="0" smtClean="0"/>
          </a:p>
          <a:p>
            <a:pPr>
              <a:spcBef>
                <a:spcPts val="1000"/>
              </a:spcBef>
            </a:pPr>
            <a:r>
              <a:rPr lang="en-US" dirty="0" smtClean="0"/>
              <a:t>@</a:t>
            </a:r>
            <a:r>
              <a:rPr lang="en-US" dirty="0" err="1" smtClean="0"/>
              <a:t>cindyroyal</a:t>
            </a:r>
            <a:endParaRPr lang="en-US" dirty="0"/>
          </a:p>
        </p:txBody>
      </p:sp>
    </p:spTree>
    <p:extLst>
      <p:ext uri="{BB962C8B-B14F-4D97-AF65-F5344CB8AC3E}">
        <p14:creationId xmlns:p14="http://schemas.microsoft.com/office/powerpoint/2010/main" val="171061707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proximity</a:t>
            </a:r>
            <a:endParaRPr lang="en-US" dirty="0"/>
          </a:p>
        </p:txBody>
      </p:sp>
      <p:sp>
        <p:nvSpPr>
          <p:cNvPr id="3" name="Content Placeholder 2"/>
          <p:cNvSpPr>
            <a:spLocks noGrp="1"/>
          </p:cNvSpPr>
          <p:nvPr>
            <p:ph idx="1"/>
          </p:nvPr>
        </p:nvSpPr>
        <p:spPr>
          <a:xfrm>
            <a:off x="1114424" y="2595562"/>
            <a:ext cx="2590988" cy="3670767"/>
          </a:xfrm>
        </p:spPr>
        <p:txBody>
          <a:bodyPr/>
          <a:lstStyle/>
          <a:p>
            <a:r>
              <a:rPr lang="en-US" dirty="0" smtClean="0"/>
              <a:t>Things that are related should be close to each other</a:t>
            </a:r>
            <a:endParaRPr lang="en-US" dirty="0"/>
          </a:p>
        </p:txBody>
      </p:sp>
      <p:sp>
        <p:nvSpPr>
          <p:cNvPr id="5" name="TextBox 4"/>
          <p:cNvSpPr txBox="1"/>
          <p:nvPr/>
        </p:nvSpPr>
        <p:spPr>
          <a:xfrm>
            <a:off x="3913039" y="2400982"/>
            <a:ext cx="2779059" cy="400110"/>
          </a:xfrm>
          <a:prstGeom prst="rect">
            <a:avLst/>
          </a:prstGeom>
          <a:noFill/>
        </p:spPr>
        <p:txBody>
          <a:bodyPr wrap="square" rtlCol="0">
            <a:spAutoFit/>
          </a:bodyPr>
          <a:lstStyle/>
          <a:p>
            <a:r>
              <a:rPr lang="en-US" sz="2000" b="1" dirty="0" smtClean="0">
                <a:solidFill>
                  <a:schemeClr val="accent6"/>
                </a:solidFill>
              </a:rPr>
              <a:t>My Website</a:t>
            </a:r>
            <a:endParaRPr lang="en-US" sz="2000" b="1" dirty="0">
              <a:solidFill>
                <a:schemeClr val="accent6"/>
              </a:solidFill>
            </a:endParaRPr>
          </a:p>
        </p:txBody>
      </p:sp>
      <p:sp>
        <p:nvSpPr>
          <p:cNvPr id="6" name="TextBox 5"/>
          <p:cNvSpPr txBox="1"/>
          <p:nvPr/>
        </p:nvSpPr>
        <p:spPr>
          <a:xfrm>
            <a:off x="3898097" y="3153409"/>
            <a:ext cx="2196353" cy="2123658"/>
          </a:xfrm>
          <a:prstGeom prst="rect">
            <a:avLst/>
          </a:prstGeom>
          <a:noFill/>
        </p:spPr>
        <p:txBody>
          <a:bodyPr wrap="square" rtlCol="0">
            <a:spAutoFit/>
          </a:bodyPr>
          <a:lstStyle/>
          <a:p>
            <a:r>
              <a:rPr lang="en-US" sz="1200" b="1" dirty="0" smtClean="0"/>
              <a:t>Welcome</a:t>
            </a:r>
          </a:p>
          <a:p>
            <a:r>
              <a:rPr lang="en-US" sz="1200" dirty="0" smtClean="0"/>
              <a:t>Cindy Royal is an associate professor in the School of Journalism and Mass Communication at Texas State University in San Marcos. She completed Ph.D. studies in Journalism and Mass Communication at The University of Texas at Austin in May 2005.</a:t>
            </a:r>
            <a:endParaRPr lang="en-US" sz="1200" dirty="0"/>
          </a:p>
        </p:txBody>
      </p:sp>
      <p:sp>
        <p:nvSpPr>
          <p:cNvPr id="7" name="TextBox 6"/>
          <p:cNvSpPr txBox="1"/>
          <p:nvPr/>
        </p:nvSpPr>
        <p:spPr>
          <a:xfrm>
            <a:off x="6094451" y="3138468"/>
            <a:ext cx="1419464" cy="1200329"/>
          </a:xfrm>
          <a:prstGeom prst="rect">
            <a:avLst/>
          </a:prstGeom>
          <a:noFill/>
        </p:spPr>
        <p:txBody>
          <a:bodyPr wrap="square" rtlCol="0">
            <a:spAutoFit/>
          </a:bodyPr>
          <a:lstStyle/>
          <a:p>
            <a:r>
              <a:rPr lang="en-US" sz="1000" b="1" dirty="0" smtClean="0"/>
              <a:t>Courses</a:t>
            </a:r>
          </a:p>
          <a:p>
            <a:r>
              <a:rPr lang="en-US" sz="1000" dirty="0" smtClean="0"/>
              <a:t>Web Design</a:t>
            </a:r>
          </a:p>
          <a:p>
            <a:r>
              <a:rPr lang="en-US" sz="1000" dirty="0" err="1" smtClean="0"/>
              <a:t>Adv</a:t>
            </a:r>
            <a:r>
              <a:rPr lang="en-US" sz="1000" dirty="0" smtClean="0"/>
              <a:t> Media</a:t>
            </a:r>
          </a:p>
          <a:p>
            <a:r>
              <a:rPr lang="en-US" sz="1000" dirty="0" smtClean="0"/>
              <a:t>New Media Issues</a:t>
            </a:r>
          </a:p>
          <a:p>
            <a:r>
              <a:rPr lang="en-US" sz="1000" dirty="0" smtClean="0"/>
              <a:t>Fundamentals of Digital Media</a:t>
            </a:r>
          </a:p>
          <a:p>
            <a:endParaRPr lang="en-US" sz="1200" dirty="0"/>
          </a:p>
        </p:txBody>
      </p:sp>
      <p:sp>
        <p:nvSpPr>
          <p:cNvPr id="8" name="Rounded Rectangle 7"/>
          <p:cNvSpPr/>
          <p:nvPr/>
        </p:nvSpPr>
        <p:spPr>
          <a:xfrm>
            <a:off x="3733797" y="2271887"/>
            <a:ext cx="3780118" cy="33310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3898098" y="2725491"/>
            <a:ext cx="3167530" cy="338554"/>
          </a:xfrm>
          <a:prstGeom prst="rect">
            <a:avLst/>
          </a:prstGeom>
          <a:noFill/>
        </p:spPr>
        <p:txBody>
          <a:bodyPr wrap="square" rtlCol="0">
            <a:spAutoFit/>
          </a:bodyPr>
          <a:lstStyle/>
          <a:p>
            <a:r>
              <a:rPr lang="en-US" sz="1600" b="1" dirty="0" smtClean="0"/>
              <a:t>Home   Resume   Links</a:t>
            </a:r>
            <a:endParaRPr lang="en-US" sz="1600" b="1" dirty="0"/>
          </a:p>
        </p:txBody>
      </p:sp>
      <p:cxnSp>
        <p:nvCxnSpPr>
          <p:cNvPr id="10" name="Straight Connector 9"/>
          <p:cNvCxnSpPr/>
          <p:nvPr/>
        </p:nvCxnSpPr>
        <p:spPr>
          <a:xfrm>
            <a:off x="3987748" y="3064045"/>
            <a:ext cx="334682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832887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733797" y="2271887"/>
            <a:ext cx="3780118" cy="3331053"/>
          </a:xfrm>
          <a:prstGeom prst="roundRect">
            <a:avLst/>
          </a:prstGeom>
          <a:blipFill rotWithShape="1">
            <a:blip r:embed="rId2">
              <a:alphaModFix amt="33000"/>
            </a:blip>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contrast</a:t>
            </a:r>
            <a:endParaRPr lang="en-US" dirty="0"/>
          </a:p>
        </p:txBody>
      </p:sp>
      <p:sp>
        <p:nvSpPr>
          <p:cNvPr id="4" name="TextBox 3"/>
          <p:cNvSpPr txBox="1"/>
          <p:nvPr/>
        </p:nvSpPr>
        <p:spPr>
          <a:xfrm>
            <a:off x="3913039" y="2400982"/>
            <a:ext cx="2779059" cy="400110"/>
          </a:xfrm>
          <a:prstGeom prst="rect">
            <a:avLst/>
          </a:prstGeom>
          <a:noFill/>
        </p:spPr>
        <p:txBody>
          <a:bodyPr wrap="square" rtlCol="0">
            <a:spAutoFit/>
          </a:bodyPr>
          <a:lstStyle/>
          <a:p>
            <a:r>
              <a:rPr lang="en-US" sz="2000" b="1" dirty="0" smtClean="0">
                <a:solidFill>
                  <a:schemeClr val="accent6"/>
                </a:solidFill>
              </a:rPr>
              <a:t>My Website</a:t>
            </a:r>
            <a:endParaRPr lang="en-US" sz="2000" b="1" dirty="0">
              <a:solidFill>
                <a:schemeClr val="accent6"/>
              </a:solidFill>
            </a:endParaRPr>
          </a:p>
        </p:txBody>
      </p:sp>
      <p:sp>
        <p:nvSpPr>
          <p:cNvPr id="5" name="TextBox 4"/>
          <p:cNvSpPr txBox="1"/>
          <p:nvPr/>
        </p:nvSpPr>
        <p:spPr>
          <a:xfrm>
            <a:off x="3898097" y="3153409"/>
            <a:ext cx="2196353" cy="2123658"/>
          </a:xfrm>
          <a:prstGeom prst="rect">
            <a:avLst/>
          </a:prstGeom>
          <a:noFill/>
        </p:spPr>
        <p:txBody>
          <a:bodyPr wrap="square" rtlCol="0">
            <a:spAutoFit/>
          </a:bodyPr>
          <a:lstStyle/>
          <a:p>
            <a:r>
              <a:rPr lang="en-US" sz="1200" b="1" dirty="0" smtClean="0"/>
              <a:t>Welcome</a:t>
            </a:r>
          </a:p>
          <a:p>
            <a:r>
              <a:rPr lang="en-US" sz="1200" dirty="0" smtClean="0"/>
              <a:t>Cindy Royal is an associate professor in the School of Journalism and Mass Communication at Texas State University in San Marcos. She completed Ph.D. studies in Journalism and Mass Communication at The University of Texas at Austin in May 2005.</a:t>
            </a:r>
            <a:endParaRPr lang="en-US" sz="1200" dirty="0"/>
          </a:p>
        </p:txBody>
      </p:sp>
      <p:sp>
        <p:nvSpPr>
          <p:cNvPr id="6" name="TextBox 5"/>
          <p:cNvSpPr txBox="1"/>
          <p:nvPr/>
        </p:nvSpPr>
        <p:spPr>
          <a:xfrm>
            <a:off x="6094451" y="3138468"/>
            <a:ext cx="1419464" cy="1200329"/>
          </a:xfrm>
          <a:prstGeom prst="rect">
            <a:avLst/>
          </a:prstGeom>
          <a:noFill/>
        </p:spPr>
        <p:txBody>
          <a:bodyPr wrap="square" rtlCol="0">
            <a:spAutoFit/>
          </a:bodyPr>
          <a:lstStyle/>
          <a:p>
            <a:r>
              <a:rPr lang="en-US" sz="1000" b="1" dirty="0" smtClean="0"/>
              <a:t>Courses</a:t>
            </a:r>
          </a:p>
          <a:p>
            <a:r>
              <a:rPr lang="en-US" sz="1000" dirty="0" smtClean="0"/>
              <a:t>Web Design</a:t>
            </a:r>
          </a:p>
          <a:p>
            <a:r>
              <a:rPr lang="en-US" sz="1000" dirty="0" err="1" smtClean="0"/>
              <a:t>Adv</a:t>
            </a:r>
            <a:r>
              <a:rPr lang="en-US" sz="1000" dirty="0" smtClean="0"/>
              <a:t> Media</a:t>
            </a:r>
          </a:p>
          <a:p>
            <a:r>
              <a:rPr lang="en-US" sz="1000" dirty="0" smtClean="0"/>
              <a:t>New Media Issues</a:t>
            </a:r>
          </a:p>
          <a:p>
            <a:r>
              <a:rPr lang="en-US" sz="1000" dirty="0" smtClean="0"/>
              <a:t>Fundamentals of Digital Media</a:t>
            </a:r>
          </a:p>
          <a:p>
            <a:endParaRPr lang="en-US" sz="1200" dirty="0"/>
          </a:p>
        </p:txBody>
      </p:sp>
      <p:sp>
        <p:nvSpPr>
          <p:cNvPr id="8" name="TextBox 7"/>
          <p:cNvSpPr txBox="1"/>
          <p:nvPr/>
        </p:nvSpPr>
        <p:spPr>
          <a:xfrm>
            <a:off x="3898098" y="2725491"/>
            <a:ext cx="3167530" cy="338554"/>
          </a:xfrm>
          <a:prstGeom prst="rect">
            <a:avLst/>
          </a:prstGeom>
          <a:noFill/>
        </p:spPr>
        <p:txBody>
          <a:bodyPr wrap="square" rtlCol="0">
            <a:spAutoFit/>
          </a:bodyPr>
          <a:lstStyle/>
          <a:p>
            <a:r>
              <a:rPr lang="en-US" sz="1600" b="1" dirty="0" smtClean="0"/>
              <a:t>Home   Resume   Links</a:t>
            </a:r>
            <a:endParaRPr lang="en-US" sz="1600" b="1" dirty="0"/>
          </a:p>
        </p:txBody>
      </p:sp>
      <p:cxnSp>
        <p:nvCxnSpPr>
          <p:cNvPr id="9" name="Straight Connector 8"/>
          <p:cNvCxnSpPr/>
          <p:nvPr/>
        </p:nvCxnSpPr>
        <p:spPr>
          <a:xfrm>
            <a:off x="3987748" y="3064045"/>
            <a:ext cx="3346821"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27529" y="2725491"/>
            <a:ext cx="2578582" cy="2862323"/>
          </a:xfrm>
          <a:prstGeom prst="rect">
            <a:avLst/>
          </a:prstGeom>
          <a:noFill/>
        </p:spPr>
        <p:txBody>
          <a:bodyPr wrap="square" rtlCol="0">
            <a:spAutoFit/>
          </a:bodyPr>
          <a:lstStyle/>
          <a:p>
            <a:pPr marL="285750" indent="-285750">
              <a:buFont typeface="Arial"/>
              <a:buChar char="•"/>
            </a:pPr>
            <a:r>
              <a:rPr lang="en-US" dirty="0" smtClean="0"/>
              <a:t>You can’t lose with dark text on white background.</a:t>
            </a:r>
            <a:br>
              <a:rPr lang="en-US" dirty="0" smtClean="0"/>
            </a:br>
            <a:endParaRPr lang="en-US" dirty="0" smtClean="0"/>
          </a:p>
          <a:p>
            <a:pPr marL="285750" indent="-285750">
              <a:buFont typeface="Arial"/>
              <a:buChar char="•"/>
            </a:pPr>
            <a:r>
              <a:rPr lang="en-US" dirty="0" smtClean="0"/>
              <a:t>Contrast also has to do with sizing and placement. Things that are different should look different</a:t>
            </a:r>
            <a:endParaRPr lang="en-US" dirty="0"/>
          </a:p>
        </p:txBody>
      </p:sp>
    </p:spTree>
    <p:extLst>
      <p:ext uri="{BB962C8B-B14F-4D97-AF65-F5344CB8AC3E}">
        <p14:creationId xmlns:p14="http://schemas.microsoft.com/office/powerpoint/2010/main" val="143435365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
            </a:r>
            <a:r>
              <a:rPr lang="en-US" dirty="0" smtClean="0"/>
              <a:t>rammar, punctuation, spelling</a:t>
            </a:r>
            <a:endParaRPr lang="en-US" dirty="0"/>
          </a:p>
        </p:txBody>
      </p:sp>
      <p:sp>
        <p:nvSpPr>
          <p:cNvPr id="3" name="Content Placeholder 2"/>
          <p:cNvSpPr>
            <a:spLocks noGrp="1"/>
          </p:cNvSpPr>
          <p:nvPr>
            <p:ph idx="1"/>
          </p:nvPr>
        </p:nvSpPr>
        <p:spPr/>
        <p:txBody>
          <a:bodyPr/>
          <a:lstStyle/>
          <a:p>
            <a:r>
              <a:rPr lang="en-US" dirty="0" smtClean="0"/>
              <a:t>Check and re-check</a:t>
            </a:r>
          </a:p>
          <a:p>
            <a:r>
              <a:rPr lang="en-US" dirty="0" smtClean="0"/>
              <a:t>Have someone proofread</a:t>
            </a:r>
          </a:p>
          <a:p>
            <a:r>
              <a:rPr lang="en-US" dirty="0" smtClean="0"/>
              <a:t>This is particularly important for communicators</a:t>
            </a:r>
            <a:endParaRPr lang="en-US" dirty="0"/>
          </a:p>
        </p:txBody>
      </p:sp>
    </p:spTree>
    <p:extLst>
      <p:ext uri="{BB962C8B-B14F-4D97-AF65-F5344CB8AC3E}">
        <p14:creationId xmlns:p14="http://schemas.microsoft.com/office/powerpoint/2010/main" val="373701604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 few words about fonts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Select fonts in graphics that reflect your style; avoid jokey or comic fonts for professional sites</a:t>
            </a:r>
          </a:p>
          <a:p>
            <a:r>
              <a:rPr lang="en-US" dirty="0" smtClean="0"/>
              <a:t>The user must have the font on his/her computer for it to render in body text (exception, font libraries)</a:t>
            </a:r>
          </a:p>
          <a:p>
            <a:r>
              <a:rPr lang="en-US" dirty="0" smtClean="0"/>
              <a:t>Sans-serif works best on Web, but some prefer serif. Serif can express more formal and authoritative feeling.</a:t>
            </a:r>
          </a:p>
          <a:p>
            <a:r>
              <a:rPr lang="en-US" dirty="0" smtClean="0"/>
              <a:t>Fonts should be consistent; one, possibly two, at the most on the entire site</a:t>
            </a:r>
          </a:p>
          <a:p>
            <a:r>
              <a:rPr lang="en-US" dirty="0"/>
              <a:t>R</a:t>
            </a:r>
            <a:r>
              <a:rPr lang="en-US" dirty="0" smtClean="0"/>
              <a:t>ely on CSS to control font and layout aspects across your site</a:t>
            </a:r>
            <a:endParaRPr lang="en-US" dirty="0"/>
          </a:p>
        </p:txBody>
      </p:sp>
    </p:spTree>
    <p:extLst>
      <p:ext uri="{BB962C8B-B14F-4D97-AF65-F5344CB8AC3E}">
        <p14:creationId xmlns:p14="http://schemas.microsoft.com/office/powerpoint/2010/main" val="153922347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ite examples</a:t>
            </a:r>
            <a:endParaRPr lang="en-US" dirty="0"/>
          </a:p>
        </p:txBody>
      </p:sp>
      <p:pic>
        <p:nvPicPr>
          <p:cNvPr id="5" name="Picture 4" descr="dance.jpg">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7558" y="2288908"/>
            <a:ext cx="4302985" cy="4243221"/>
          </a:xfrm>
          <a:prstGeom prst="rect">
            <a:avLst/>
          </a:prstGeom>
        </p:spPr>
      </p:pic>
    </p:spTree>
    <p:extLst>
      <p:ext uri="{BB962C8B-B14F-4D97-AF65-F5344CB8AC3E}">
        <p14:creationId xmlns:p14="http://schemas.microsoft.com/office/powerpoint/2010/main" val="155574736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ite examples</a:t>
            </a:r>
            <a:endParaRPr lang="en-US" dirty="0"/>
          </a:p>
        </p:txBody>
      </p:sp>
      <p:pic>
        <p:nvPicPr>
          <p:cNvPr id="3" name="Picture 2" descr="josephinemoulds.jpg">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9219" y="2191450"/>
            <a:ext cx="5820854" cy="4434936"/>
          </a:xfrm>
          <a:prstGeom prst="rect">
            <a:avLst/>
          </a:prstGeom>
        </p:spPr>
      </p:pic>
    </p:spTree>
    <p:extLst>
      <p:ext uri="{BB962C8B-B14F-4D97-AF65-F5344CB8AC3E}">
        <p14:creationId xmlns:p14="http://schemas.microsoft.com/office/powerpoint/2010/main" val="349339961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ite examples</a:t>
            </a:r>
            <a:endParaRPr lang="en-US" dirty="0"/>
          </a:p>
        </p:txBody>
      </p:sp>
      <p:pic>
        <p:nvPicPr>
          <p:cNvPr id="3" name="Picture 2" descr="abbeyniezgoda.jpg">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7262" y="2324118"/>
            <a:ext cx="6102453" cy="4089491"/>
          </a:xfrm>
          <a:prstGeom prst="rect">
            <a:avLst/>
          </a:prstGeom>
        </p:spPr>
      </p:pic>
    </p:spTree>
    <p:extLst>
      <p:ext uri="{BB962C8B-B14F-4D97-AF65-F5344CB8AC3E}">
        <p14:creationId xmlns:p14="http://schemas.microsoft.com/office/powerpoint/2010/main" val="425806510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ite examples</a:t>
            </a:r>
            <a:endParaRPr lang="en-US" dirty="0"/>
          </a:p>
        </p:txBody>
      </p:sp>
      <p:pic>
        <p:nvPicPr>
          <p:cNvPr id="3" name="Picture 2" descr="kristihines.jpg">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664" y="2172726"/>
            <a:ext cx="8229600" cy="4216400"/>
          </a:xfrm>
          <a:prstGeom prst="rect">
            <a:avLst/>
          </a:prstGeom>
        </p:spPr>
      </p:pic>
    </p:spTree>
    <p:extLst>
      <p:ext uri="{BB962C8B-B14F-4D97-AF65-F5344CB8AC3E}">
        <p14:creationId xmlns:p14="http://schemas.microsoft.com/office/powerpoint/2010/main" val="146575904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ite examples</a:t>
            </a:r>
            <a:endParaRPr lang="en-US" dirty="0"/>
          </a:p>
        </p:txBody>
      </p:sp>
      <p:pic>
        <p:nvPicPr>
          <p:cNvPr id="4" name="Picture 3" descr="markluckie.jpg">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368805"/>
            <a:ext cx="8229600" cy="3873500"/>
          </a:xfrm>
          <a:prstGeom prst="rect">
            <a:avLst/>
          </a:prstGeom>
        </p:spPr>
      </p:pic>
    </p:spTree>
    <p:extLst>
      <p:ext uri="{BB962C8B-B14F-4D97-AF65-F5344CB8AC3E}">
        <p14:creationId xmlns:p14="http://schemas.microsoft.com/office/powerpoint/2010/main" val="393353634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ite examples</a:t>
            </a:r>
            <a:endParaRPr lang="en-US" dirty="0"/>
          </a:p>
        </p:txBody>
      </p:sp>
      <p:pic>
        <p:nvPicPr>
          <p:cNvPr id="4" name="Picture 3" descr="ciaraleeming.jpg">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923" y="2168537"/>
            <a:ext cx="6259994" cy="4358086"/>
          </a:xfrm>
          <a:prstGeom prst="rect">
            <a:avLst/>
          </a:prstGeom>
        </p:spPr>
      </p:pic>
    </p:spTree>
    <p:extLst>
      <p:ext uri="{BB962C8B-B14F-4D97-AF65-F5344CB8AC3E}">
        <p14:creationId xmlns:p14="http://schemas.microsoft.com/office/powerpoint/2010/main" val="163058127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bout me</a:t>
            </a:r>
            <a:endParaRPr lang="en-US" dirty="0"/>
          </a:p>
        </p:txBody>
      </p:sp>
      <p:sp>
        <p:nvSpPr>
          <p:cNvPr id="3" name="Content Placeholder 2"/>
          <p:cNvSpPr>
            <a:spLocks noGrp="1"/>
          </p:cNvSpPr>
          <p:nvPr>
            <p:ph idx="1"/>
          </p:nvPr>
        </p:nvSpPr>
        <p:spPr/>
        <p:txBody>
          <a:bodyPr/>
          <a:lstStyle/>
          <a:p>
            <a:r>
              <a:rPr lang="en-US" dirty="0" smtClean="0"/>
              <a:t>Background in technology</a:t>
            </a:r>
          </a:p>
          <a:p>
            <a:r>
              <a:rPr lang="en-US" dirty="0" smtClean="0"/>
              <a:t>Ph.D. from The University of Texas in 2005</a:t>
            </a:r>
          </a:p>
          <a:p>
            <a:r>
              <a:rPr lang="en-US" dirty="0" smtClean="0"/>
              <a:t>Leads digital faculty at Texas State University</a:t>
            </a:r>
          </a:p>
          <a:p>
            <a:r>
              <a:rPr lang="en-US" dirty="0" smtClean="0"/>
              <a:t>Knight Journalism Fellow at Stanford</a:t>
            </a:r>
          </a:p>
          <a:p>
            <a:r>
              <a:rPr lang="en-US" dirty="0" smtClean="0"/>
              <a:t>Working on a platform to train journalists to code</a:t>
            </a:r>
            <a:endParaRPr lang="en-US" dirty="0"/>
          </a:p>
        </p:txBody>
      </p:sp>
    </p:spTree>
    <p:extLst>
      <p:ext uri="{BB962C8B-B14F-4D97-AF65-F5344CB8AC3E}">
        <p14:creationId xmlns:p14="http://schemas.microsoft.com/office/powerpoint/2010/main" val="366670857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ite examples</a:t>
            </a:r>
            <a:endParaRPr lang="en-US" dirty="0"/>
          </a:p>
        </p:txBody>
      </p:sp>
      <p:pic>
        <p:nvPicPr>
          <p:cNvPr id="5" name="Picture 4" descr="paigehanse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677" y="2260380"/>
            <a:ext cx="7850423" cy="4094819"/>
          </a:xfrm>
          <a:prstGeom prst="rect">
            <a:avLst/>
          </a:prstGeom>
        </p:spPr>
      </p:pic>
    </p:spTree>
    <p:extLst>
      <p:ext uri="{BB962C8B-B14F-4D97-AF65-F5344CB8AC3E}">
        <p14:creationId xmlns:p14="http://schemas.microsoft.com/office/powerpoint/2010/main" val="179256272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ite examples</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Other good sites for inspiration</a:t>
            </a:r>
          </a:p>
          <a:p>
            <a:pPr lvl="1"/>
            <a:r>
              <a:rPr lang="en-US" dirty="0"/>
              <a:t>Very Nice Sites - </a:t>
            </a:r>
            <a:r>
              <a:rPr lang="en-US" dirty="0" smtClean="0">
                <a:hlinkClick r:id="rId2"/>
              </a:rPr>
              <a:t>www.verynicesites.com</a:t>
            </a:r>
            <a:endParaRPr lang="en-US" dirty="0" smtClean="0"/>
          </a:p>
          <a:p>
            <a:pPr lvl="1"/>
            <a:r>
              <a:rPr lang="en-US" dirty="0" err="1" smtClean="0"/>
              <a:t>Mashable</a:t>
            </a:r>
            <a:r>
              <a:rPr lang="en-US" dirty="0" smtClean="0"/>
              <a:t> Web </a:t>
            </a:r>
            <a:r>
              <a:rPr lang="en-US" dirty="0"/>
              <a:t>Design Inspiration - </a:t>
            </a:r>
            <a:r>
              <a:rPr lang="en-US" dirty="0" smtClean="0">
                <a:hlinkClick r:id="rId3" action="ppaction://hlinkfile"/>
              </a:rPr>
              <a:t>mashable.com</a:t>
            </a:r>
            <a:r>
              <a:rPr lang="en-US" dirty="0">
                <a:hlinkClick r:id="rId3" action="ppaction://hlinkfile"/>
              </a:rPr>
              <a:t>/2013/10/09/web-design-inspiration-</a:t>
            </a:r>
            <a:r>
              <a:rPr lang="en-US" dirty="0" smtClean="0">
                <a:hlinkClick r:id="rId3" action="ppaction://hlinkfile"/>
              </a:rPr>
              <a:t>2</a:t>
            </a:r>
            <a:endParaRPr lang="en-US" dirty="0" smtClean="0"/>
          </a:p>
        </p:txBody>
      </p:sp>
    </p:spTree>
    <p:extLst>
      <p:ext uri="{BB962C8B-B14F-4D97-AF65-F5344CB8AC3E}">
        <p14:creationId xmlns:p14="http://schemas.microsoft.com/office/powerpoint/2010/main" val="355237380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misc</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Web design trends – dominant visual, flat design</a:t>
            </a:r>
          </a:p>
          <a:p>
            <a:r>
              <a:rPr lang="en-US" dirty="0" smtClean="0"/>
              <a:t>Get your own domain. Use it on resume, business cards, etc.</a:t>
            </a:r>
          </a:p>
          <a:p>
            <a:r>
              <a:rPr lang="en-US" dirty="0" smtClean="0"/>
              <a:t>Blogging can establish you as an expert in your area. Use it to demonstrate your talent, interests, passions in items you don’t necessarily want to have published.</a:t>
            </a:r>
          </a:p>
          <a:p>
            <a:r>
              <a:rPr lang="en-US" dirty="0" smtClean="0"/>
              <a:t>Use social media to promote your work. Try to get consistent usernames across media.</a:t>
            </a:r>
          </a:p>
          <a:p>
            <a:r>
              <a:rPr lang="en-US" dirty="0" smtClean="0"/>
              <a:t>Responsive design. Site should look great on mobile, at different formats. </a:t>
            </a:r>
          </a:p>
        </p:txBody>
      </p:sp>
    </p:spTree>
    <p:extLst>
      <p:ext uri="{BB962C8B-B14F-4D97-AF65-F5344CB8AC3E}">
        <p14:creationId xmlns:p14="http://schemas.microsoft.com/office/powerpoint/2010/main" val="353940504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asic html</a:t>
            </a:r>
            <a:endParaRPr lang="en-US" dirty="0"/>
          </a:p>
        </p:txBody>
      </p:sp>
      <p:sp>
        <p:nvSpPr>
          <p:cNvPr id="3" name="Content Placeholder 2"/>
          <p:cNvSpPr>
            <a:spLocks noGrp="1"/>
          </p:cNvSpPr>
          <p:nvPr>
            <p:ph idx="1"/>
          </p:nvPr>
        </p:nvSpPr>
        <p:spPr>
          <a:xfrm>
            <a:off x="324524" y="2199517"/>
            <a:ext cx="6242592" cy="4275116"/>
          </a:xfrm>
        </p:spPr>
        <p:txBody>
          <a:bodyPr>
            <a:normAutofit fontScale="92500" lnSpcReduction="20000"/>
          </a:bodyPr>
          <a:lstStyle/>
          <a:p>
            <a:r>
              <a:rPr lang="en-US" dirty="0" smtClean="0"/>
              <a:t>Hypertext Markup Language</a:t>
            </a:r>
          </a:p>
          <a:p>
            <a:r>
              <a:rPr lang="en-US" dirty="0" smtClean="0"/>
              <a:t>Control structure of content</a:t>
            </a:r>
          </a:p>
          <a:p>
            <a:r>
              <a:rPr lang="en-US" dirty="0" smtClean="0"/>
              <a:t>Need a good html editor; something like </a:t>
            </a:r>
            <a:r>
              <a:rPr lang="en-US" dirty="0" err="1" smtClean="0"/>
              <a:t>TextEdit</a:t>
            </a:r>
            <a:r>
              <a:rPr lang="en-US" dirty="0" smtClean="0"/>
              <a:t> will work, but better to use something like </a:t>
            </a:r>
            <a:r>
              <a:rPr lang="en-US" dirty="0" err="1" smtClean="0"/>
              <a:t>TextWrangler</a:t>
            </a:r>
            <a:r>
              <a:rPr lang="en-US" dirty="0" smtClean="0"/>
              <a:t>, </a:t>
            </a:r>
            <a:r>
              <a:rPr lang="en-US" dirty="0" err="1" smtClean="0"/>
              <a:t>KomodoEdit</a:t>
            </a:r>
            <a:r>
              <a:rPr lang="en-US" dirty="0" smtClean="0"/>
              <a:t>, </a:t>
            </a:r>
            <a:r>
              <a:rPr lang="en-US" dirty="0" err="1" smtClean="0"/>
              <a:t>SublimeText</a:t>
            </a:r>
            <a:r>
              <a:rPr lang="en-US" dirty="0" smtClean="0"/>
              <a:t>, </a:t>
            </a:r>
            <a:r>
              <a:rPr lang="en-US" dirty="0" err="1" smtClean="0"/>
              <a:t>TextMate</a:t>
            </a:r>
            <a:endParaRPr lang="en-US" dirty="0" smtClean="0"/>
          </a:p>
          <a:p>
            <a:r>
              <a:rPr lang="en-US" dirty="0" smtClean="0"/>
              <a:t>Open and close tags </a:t>
            </a:r>
          </a:p>
          <a:p>
            <a:pPr marL="342900" lvl="1" indent="0">
              <a:buNone/>
            </a:pPr>
            <a:r>
              <a:rPr lang="en-US" dirty="0" smtClean="0"/>
              <a:t>&lt;html&gt;</a:t>
            </a:r>
          </a:p>
          <a:p>
            <a:pPr marL="342900" lvl="1" indent="0">
              <a:buNone/>
            </a:pPr>
            <a:endParaRPr lang="en-US" dirty="0" smtClean="0"/>
          </a:p>
          <a:p>
            <a:pPr marL="342900" lvl="1" indent="0">
              <a:buNone/>
            </a:pPr>
            <a:r>
              <a:rPr lang="en-US" dirty="0" smtClean="0"/>
              <a:t>&lt;/html&gt;</a:t>
            </a:r>
          </a:p>
          <a:p>
            <a:r>
              <a:rPr lang="en-US" dirty="0" smtClean="0"/>
              <a:t>Attributes and values:</a:t>
            </a:r>
            <a:br>
              <a:rPr lang="en-US" dirty="0" smtClean="0"/>
            </a:br>
            <a:r>
              <a:rPr lang="en-US" dirty="0" smtClean="0"/>
              <a:t>&lt;a </a:t>
            </a:r>
            <a:r>
              <a:rPr lang="en-US" dirty="0" err="1" smtClean="0"/>
              <a:t>href</a:t>
            </a:r>
            <a:r>
              <a:rPr lang="en-US" dirty="0" smtClean="0"/>
              <a:t>=“http://</a:t>
            </a:r>
            <a:r>
              <a:rPr lang="en-US" dirty="0" err="1" smtClean="0"/>
              <a:t>www.google.com</a:t>
            </a:r>
            <a:r>
              <a:rPr lang="en-US" dirty="0" smtClean="0"/>
              <a:t>”&gt;Google&lt;/a&gt;</a:t>
            </a:r>
            <a:endParaRPr lang="en-US" dirty="0"/>
          </a:p>
        </p:txBody>
      </p:sp>
      <p:pic>
        <p:nvPicPr>
          <p:cNvPr id="4" name="Picture 3" descr="htm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410772">
            <a:off x="6430124" y="2676726"/>
            <a:ext cx="2998632" cy="3171450"/>
          </a:xfrm>
          <a:prstGeom prst="rect">
            <a:avLst/>
          </a:prstGeom>
        </p:spPr>
      </p:pic>
    </p:spTree>
    <p:extLst>
      <p:ext uri="{BB962C8B-B14F-4D97-AF65-F5344CB8AC3E}">
        <p14:creationId xmlns:p14="http://schemas.microsoft.com/office/powerpoint/2010/main" val="141082401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html</a:t>
            </a:r>
            <a:endParaRPr lang="en-US" dirty="0"/>
          </a:p>
        </p:txBody>
      </p:sp>
      <p:sp>
        <p:nvSpPr>
          <p:cNvPr id="3" name="Content Placeholder 2"/>
          <p:cNvSpPr>
            <a:spLocks noGrp="1"/>
          </p:cNvSpPr>
          <p:nvPr>
            <p:ph idx="1"/>
          </p:nvPr>
        </p:nvSpPr>
        <p:spPr>
          <a:xfrm>
            <a:off x="1114424" y="2100216"/>
            <a:ext cx="7610476" cy="4622252"/>
          </a:xfrm>
        </p:spPr>
        <p:txBody>
          <a:bodyPr>
            <a:normAutofit lnSpcReduction="10000"/>
          </a:bodyPr>
          <a:lstStyle/>
          <a:p>
            <a:pPr marL="0" indent="0">
              <a:spcBef>
                <a:spcPts val="1000"/>
              </a:spcBef>
              <a:buNone/>
            </a:pPr>
            <a:r>
              <a:rPr lang="en-US" dirty="0"/>
              <a:t>&lt;!DOCTYPE html&gt;</a:t>
            </a:r>
          </a:p>
          <a:p>
            <a:pPr marL="0" indent="0">
              <a:spcBef>
                <a:spcPts val="1000"/>
              </a:spcBef>
              <a:buNone/>
            </a:pPr>
            <a:r>
              <a:rPr lang="en-US" dirty="0" smtClean="0"/>
              <a:t>&lt;html&gt;</a:t>
            </a:r>
          </a:p>
          <a:p>
            <a:pPr marL="0" indent="0">
              <a:spcBef>
                <a:spcPts val="1000"/>
              </a:spcBef>
              <a:buNone/>
            </a:pPr>
            <a:r>
              <a:rPr lang="en-US" dirty="0" smtClean="0"/>
              <a:t>&lt;head&gt;</a:t>
            </a:r>
          </a:p>
          <a:p>
            <a:pPr marL="0" indent="0">
              <a:spcBef>
                <a:spcPts val="1000"/>
              </a:spcBef>
              <a:buNone/>
            </a:pPr>
            <a:r>
              <a:rPr lang="en-US" dirty="0" smtClean="0"/>
              <a:t>&lt;title&gt;Cindy Royal&lt;/title&gt;</a:t>
            </a:r>
          </a:p>
          <a:p>
            <a:pPr marL="0" indent="0">
              <a:spcBef>
                <a:spcPts val="1000"/>
              </a:spcBef>
              <a:buNone/>
            </a:pPr>
            <a:r>
              <a:rPr lang="en-US" dirty="0" smtClean="0"/>
              <a:t>&lt;/head&gt;</a:t>
            </a:r>
          </a:p>
          <a:p>
            <a:pPr marL="0" indent="0">
              <a:spcBef>
                <a:spcPts val="1000"/>
              </a:spcBef>
              <a:buNone/>
            </a:pPr>
            <a:r>
              <a:rPr lang="en-US" dirty="0" smtClean="0"/>
              <a:t>&lt;body&gt;</a:t>
            </a:r>
            <a:endParaRPr lang="en-US" dirty="0"/>
          </a:p>
          <a:p>
            <a:pPr marL="0" indent="0">
              <a:spcBef>
                <a:spcPts val="1000"/>
              </a:spcBef>
              <a:buNone/>
            </a:pPr>
            <a:r>
              <a:rPr lang="en-US" dirty="0" smtClean="0"/>
              <a:t>&lt;h1&gt;Cindy Royal&lt;/h1&gt;</a:t>
            </a:r>
          </a:p>
          <a:p>
            <a:pPr marL="0" indent="0">
              <a:spcBef>
                <a:spcPts val="1000"/>
              </a:spcBef>
              <a:buNone/>
            </a:pPr>
            <a:r>
              <a:rPr lang="en-US" dirty="0" smtClean="0"/>
              <a:t>&lt;h2&gt;Welcome&lt;/h2&gt;</a:t>
            </a:r>
          </a:p>
          <a:p>
            <a:pPr marL="0" indent="0">
              <a:spcBef>
                <a:spcPts val="1000"/>
              </a:spcBef>
              <a:buNone/>
            </a:pPr>
            <a:r>
              <a:rPr lang="en-US" dirty="0" smtClean="0"/>
              <a:t>&lt;p&gt;Welcome to my portfolio…&lt;/p&gt;</a:t>
            </a:r>
          </a:p>
          <a:p>
            <a:pPr marL="0" indent="0">
              <a:spcBef>
                <a:spcPts val="1000"/>
              </a:spcBef>
              <a:buNone/>
            </a:pPr>
            <a:r>
              <a:rPr lang="en-US" dirty="0" smtClean="0"/>
              <a:t>&lt;/body&gt;</a:t>
            </a:r>
            <a:endParaRPr lang="en-US" dirty="0"/>
          </a:p>
          <a:p>
            <a:pPr marL="0" indent="0">
              <a:spcBef>
                <a:spcPts val="1000"/>
              </a:spcBef>
              <a:buNone/>
            </a:pPr>
            <a:r>
              <a:rPr lang="en-US" dirty="0" smtClean="0"/>
              <a:t>&lt;/html&gt;</a:t>
            </a:r>
            <a:endParaRPr lang="en-US" dirty="0"/>
          </a:p>
        </p:txBody>
      </p:sp>
    </p:spTree>
    <p:extLst>
      <p:ext uri="{BB962C8B-B14F-4D97-AF65-F5344CB8AC3E}">
        <p14:creationId xmlns:p14="http://schemas.microsoft.com/office/powerpoint/2010/main" val="37019227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asic </a:t>
            </a:r>
            <a:r>
              <a:rPr lang="en-US" dirty="0" err="1" smtClean="0"/>
              <a:t>css</a:t>
            </a:r>
            <a:endParaRPr lang="en-US" dirty="0"/>
          </a:p>
        </p:txBody>
      </p:sp>
      <p:sp>
        <p:nvSpPr>
          <p:cNvPr id="3" name="Content Placeholder 2"/>
          <p:cNvSpPr>
            <a:spLocks noGrp="1"/>
          </p:cNvSpPr>
          <p:nvPr>
            <p:ph idx="1"/>
          </p:nvPr>
        </p:nvSpPr>
        <p:spPr>
          <a:xfrm>
            <a:off x="1114424" y="2199517"/>
            <a:ext cx="7610476" cy="4290605"/>
          </a:xfrm>
        </p:spPr>
        <p:txBody>
          <a:bodyPr>
            <a:normAutofit fontScale="77500" lnSpcReduction="20000"/>
          </a:bodyPr>
          <a:lstStyle/>
          <a:p>
            <a:r>
              <a:rPr lang="en-US" dirty="0" smtClean="0"/>
              <a:t>Cascading </a:t>
            </a:r>
            <a:r>
              <a:rPr lang="en-US" dirty="0" err="1" smtClean="0"/>
              <a:t>Stylesheets</a:t>
            </a:r>
            <a:endParaRPr lang="en-US" dirty="0" smtClean="0"/>
          </a:p>
          <a:p>
            <a:r>
              <a:rPr lang="en-US" dirty="0" smtClean="0"/>
              <a:t>Controls the design and layout of the site</a:t>
            </a:r>
          </a:p>
          <a:p>
            <a:r>
              <a:rPr lang="en-US" dirty="0"/>
              <a:t>Use </a:t>
            </a:r>
            <a:r>
              <a:rPr lang="en-US" dirty="0" err="1"/>
              <a:t>divs</a:t>
            </a:r>
            <a:r>
              <a:rPr lang="en-US" dirty="0"/>
              <a:t> for sections, then use CSS for </a:t>
            </a:r>
            <a:r>
              <a:rPr lang="en-US" dirty="0" smtClean="0"/>
              <a:t>placement</a:t>
            </a:r>
          </a:p>
          <a:p>
            <a:r>
              <a:rPr lang="en-US" dirty="0" smtClean="0"/>
              <a:t>Reference at the top of the html page with &lt;link&gt; tag</a:t>
            </a:r>
          </a:p>
          <a:p>
            <a:r>
              <a:rPr lang="en-US" dirty="0" smtClean="0"/>
              <a:t>p {</a:t>
            </a:r>
            <a:br>
              <a:rPr lang="en-US" dirty="0" smtClean="0"/>
            </a:br>
            <a:r>
              <a:rPr lang="en-US" dirty="0" smtClean="0"/>
              <a:t/>
            </a:r>
            <a:br>
              <a:rPr lang="en-US" dirty="0" smtClean="0"/>
            </a:br>
            <a:r>
              <a:rPr lang="en-US" dirty="0" smtClean="0"/>
              <a:t>font-family: Helvetica;</a:t>
            </a:r>
            <a:br>
              <a:rPr lang="en-US" dirty="0" smtClean="0"/>
            </a:br>
            <a:r>
              <a:rPr lang="en-US" dirty="0" smtClean="0"/>
              <a:t>font-size: 12px;</a:t>
            </a:r>
            <a:br>
              <a:rPr lang="en-US" dirty="0" smtClean="0"/>
            </a:br>
            <a:r>
              <a:rPr lang="en-US" dirty="0" smtClean="0"/>
              <a:t>color: #0022aa;</a:t>
            </a:r>
            <a:br>
              <a:rPr lang="en-US" dirty="0" smtClean="0"/>
            </a:br>
            <a:r>
              <a:rPr lang="en-US" dirty="0" smtClean="0"/>
              <a:t>}</a:t>
            </a:r>
          </a:p>
          <a:p>
            <a:r>
              <a:rPr lang="en-US" dirty="0" smtClean="0"/>
              <a:t>Media Queries for responsive design; also % width and % images</a:t>
            </a:r>
          </a:p>
          <a:p>
            <a:pPr marL="342900" lvl="1" indent="0">
              <a:buNone/>
            </a:pPr>
            <a:r>
              <a:rPr lang="en-US" dirty="0"/>
              <a:t>@media screen and (max-width: 480px)</a:t>
            </a:r>
            <a:endParaRPr lang="en-US" dirty="0" smtClean="0"/>
          </a:p>
          <a:p>
            <a:r>
              <a:rPr lang="en-US" dirty="0" smtClean="0"/>
              <a:t>Chrome Inspect Element</a:t>
            </a:r>
          </a:p>
        </p:txBody>
      </p:sp>
    </p:spTree>
    <p:extLst>
      <p:ext uri="{BB962C8B-B14F-4D97-AF65-F5344CB8AC3E}">
        <p14:creationId xmlns:p14="http://schemas.microsoft.com/office/powerpoint/2010/main" val="398807138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ite options</a:t>
            </a:r>
            <a:endParaRPr lang="en-US" dirty="0"/>
          </a:p>
        </p:txBody>
      </p:sp>
      <p:sp>
        <p:nvSpPr>
          <p:cNvPr id="3" name="Content Placeholder 2"/>
          <p:cNvSpPr>
            <a:spLocks noGrp="1"/>
          </p:cNvSpPr>
          <p:nvPr>
            <p:ph idx="1"/>
          </p:nvPr>
        </p:nvSpPr>
        <p:spPr>
          <a:xfrm>
            <a:off x="1114424" y="2184028"/>
            <a:ext cx="7610476" cy="4414522"/>
          </a:xfrm>
        </p:spPr>
        <p:txBody>
          <a:bodyPr>
            <a:normAutofit fontScale="92500" lnSpcReduction="20000"/>
          </a:bodyPr>
          <a:lstStyle/>
          <a:p>
            <a:r>
              <a:rPr lang="en-US" dirty="0" err="1" smtClean="0"/>
              <a:t>Pressfolios.com</a:t>
            </a:r>
            <a:r>
              <a:rPr lang="en-US" dirty="0" smtClean="0"/>
              <a:t> – easy; limited customization; pay extra for custom domain name; sort of responsive</a:t>
            </a:r>
          </a:p>
          <a:p>
            <a:r>
              <a:rPr lang="en-US" dirty="0" err="1" smtClean="0"/>
              <a:t>SquareSpace.com</a:t>
            </a:r>
            <a:r>
              <a:rPr lang="en-US" dirty="0" smtClean="0"/>
              <a:t> – more templates; responsive; comments and statistics; custom domain with paid</a:t>
            </a:r>
          </a:p>
          <a:p>
            <a:r>
              <a:rPr lang="en-US" dirty="0" err="1" smtClean="0"/>
              <a:t>Wordpress.com</a:t>
            </a:r>
            <a:r>
              <a:rPr lang="en-US" dirty="0" smtClean="0"/>
              <a:t> – easy; variety of themes; limited customization; pay extra for CSS access and domain name; blog platform</a:t>
            </a:r>
          </a:p>
          <a:p>
            <a:r>
              <a:rPr lang="en-US" dirty="0" err="1" smtClean="0"/>
              <a:t>Wordpress</a:t>
            </a:r>
            <a:r>
              <a:rPr lang="en-US" dirty="0"/>
              <a:t> </a:t>
            </a:r>
            <a:r>
              <a:rPr lang="en-US" dirty="0" smtClean="0"/>
              <a:t>– self hosted for maximum customization; blog platform; I have used </a:t>
            </a:r>
            <a:r>
              <a:rPr lang="en-US" dirty="0" err="1" smtClean="0"/>
              <a:t>Bluehost</a:t>
            </a:r>
            <a:r>
              <a:rPr lang="en-US" dirty="0" smtClean="0"/>
              <a:t>, but there are many hosts</a:t>
            </a:r>
          </a:p>
          <a:p>
            <a:r>
              <a:rPr lang="en-US" dirty="0" smtClean="0"/>
              <a:t>Bootstrap – advanced Web design; customization; flexibility; host on your own virtual host</a:t>
            </a:r>
          </a:p>
          <a:p>
            <a:r>
              <a:rPr lang="en-US" dirty="0" smtClean="0"/>
              <a:t>Others – </a:t>
            </a:r>
            <a:r>
              <a:rPr lang="en-US" dirty="0" err="1" smtClean="0"/>
              <a:t>Weebly</a:t>
            </a:r>
            <a:r>
              <a:rPr lang="en-US" dirty="0" smtClean="0"/>
              <a:t>, </a:t>
            </a:r>
            <a:r>
              <a:rPr lang="en-US" dirty="0" err="1" smtClean="0"/>
              <a:t>Wix</a:t>
            </a:r>
            <a:endParaRPr lang="en-US" dirty="0"/>
          </a:p>
        </p:txBody>
      </p:sp>
    </p:spTree>
    <p:extLst>
      <p:ext uri="{BB962C8B-B14F-4D97-AF65-F5344CB8AC3E}">
        <p14:creationId xmlns:p14="http://schemas.microsoft.com/office/powerpoint/2010/main" val="284894929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Wordpress</a:t>
            </a:r>
            <a:endParaRPr lang="en-US" dirty="0"/>
          </a:p>
        </p:txBody>
      </p:sp>
      <p:pic>
        <p:nvPicPr>
          <p:cNvPr id="4" name="Picture 3" descr="w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13" y="2282191"/>
            <a:ext cx="8456700" cy="3946460"/>
          </a:xfrm>
          <a:prstGeom prst="rect">
            <a:avLst/>
          </a:prstGeom>
        </p:spPr>
      </p:pic>
    </p:spTree>
    <p:extLst>
      <p:ext uri="{BB962C8B-B14F-4D97-AF65-F5344CB8AC3E}">
        <p14:creationId xmlns:p14="http://schemas.microsoft.com/office/powerpoint/2010/main" val="4065356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Chrome Inspect Element</a:t>
            </a:r>
            <a:endParaRPr lang="en-US" dirty="0"/>
          </a:p>
        </p:txBody>
      </p:sp>
      <p:pic>
        <p:nvPicPr>
          <p:cNvPr id="5" name="Picture 4" descr="inspec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399" y="2460860"/>
            <a:ext cx="7618695" cy="3936326"/>
          </a:xfrm>
          <a:prstGeom prst="rect">
            <a:avLst/>
          </a:prstGeom>
        </p:spPr>
      </p:pic>
    </p:spTree>
    <p:extLst>
      <p:ext uri="{BB962C8B-B14F-4D97-AF65-F5344CB8AC3E}">
        <p14:creationId xmlns:p14="http://schemas.microsoft.com/office/powerpoint/2010/main" val="14789213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astribun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193178">
            <a:off x="4869882" y="4146797"/>
            <a:ext cx="2326516" cy="2387103"/>
          </a:xfrm>
          <a:prstGeom prst="rect">
            <a:avLst/>
          </a:prstGeom>
        </p:spPr>
      </p:pic>
      <p:sp>
        <p:nvSpPr>
          <p:cNvPr id="2" name="Title 1"/>
          <p:cNvSpPr>
            <a:spLocks noGrp="1"/>
          </p:cNvSpPr>
          <p:nvPr>
            <p:ph type="title"/>
          </p:nvPr>
        </p:nvSpPr>
        <p:spPr/>
        <p:txBody>
          <a:bodyPr/>
          <a:lstStyle/>
          <a:p>
            <a:r>
              <a:rPr lang="en-US" dirty="0"/>
              <a:t>t</a:t>
            </a:r>
            <a:r>
              <a:rPr lang="en-US" dirty="0" smtClean="0"/>
              <a:t>he future</a:t>
            </a:r>
            <a:endParaRPr lang="en-US" dirty="0"/>
          </a:p>
        </p:txBody>
      </p:sp>
      <p:sp>
        <p:nvSpPr>
          <p:cNvPr id="3" name="Content Placeholder 2"/>
          <p:cNvSpPr>
            <a:spLocks noGrp="1"/>
          </p:cNvSpPr>
          <p:nvPr>
            <p:ph idx="1"/>
          </p:nvPr>
        </p:nvSpPr>
        <p:spPr>
          <a:xfrm>
            <a:off x="1114424" y="2595562"/>
            <a:ext cx="3392718" cy="3670767"/>
          </a:xfrm>
        </p:spPr>
        <p:txBody>
          <a:bodyPr/>
          <a:lstStyle/>
          <a:p>
            <a:r>
              <a:rPr lang="en-US" dirty="0" smtClean="0"/>
              <a:t>Data visualization in investigative reporting</a:t>
            </a:r>
          </a:p>
          <a:p>
            <a:r>
              <a:rPr lang="en-US" dirty="0" smtClean="0"/>
              <a:t>Snowfall-type interfaces</a:t>
            </a:r>
          </a:p>
          <a:p>
            <a:r>
              <a:rPr lang="en-US" dirty="0" smtClean="0"/>
              <a:t>Mobile</a:t>
            </a:r>
          </a:p>
          <a:p>
            <a:r>
              <a:rPr lang="en-US" dirty="0" smtClean="0"/>
              <a:t>Second-screen engagement</a:t>
            </a:r>
            <a:endParaRPr lang="en-US" dirty="0"/>
          </a:p>
        </p:txBody>
      </p:sp>
      <p:pic>
        <p:nvPicPr>
          <p:cNvPr id="4" name="Picture 3" descr="snowfal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304655">
            <a:off x="4596389" y="1976712"/>
            <a:ext cx="3957011" cy="2192233"/>
          </a:xfrm>
          <a:prstGeom prst="rect">
            <a:avLst/>
          </a:prstGeom>
        </p:spPr>
      </p:pic>
    </p:spTree>
    <p:extLst>
      <p:ext uri="{BB962C8B-B14F-4D97-AF65-F5344CB8AC3E}">
        <p14:creationId xmlns:p14="http://schemas.microsoft.com/office/powerpoint/2010/main" val="319964995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i</a:t>
            </a:r>
            <a:r>
              <a:rPr lang="en-US" dirty="0" smtClean="0"/>
              <a:t> teach</a:t>
            </a:r>
            <a:endParaRPr lang="en-US" dirty="0"/>
          </a:p>
        </p:txBody>
      </p:sp>
      <p:sp>
        <p:nvSpPr>
          <p:cNvPr id="3" name="Content Placeholder 2"/>
          <p:cNvSpPr>
            <a:spLocks noGrp="1"/>
          </p:cNvSpPr>
          <p:nvPr>
            <p:ph idx="1"/>
          </p:nvPr>
        </p:nvSpPr>
        <p:spPr/>
        <p:txBody>
          <a:bodyPr/>
          <a:lstStyle/>
          <a:p>
            <a:r>
              <a:rPr lang="en-US" dirty="0" smtClean="0"/>
              <a:t>Web Publishing and Design</a:t>
            </a:r>
          </a:p>
          <a:p>
            <a:r>
              <a:rPr lang="en-US" dirty="0" smtClean="0"/>
              <a:t>Fundamentals of Digital and Online Media</a:t>
            </a:r>
          </a:p>
          <a:p>
            <a:r>
              <a:rPr lang="en-US" dirty="0" smtClean="0"/>
              <a:t>New Media Issues</a:t>
            </a:r>
          </a:p>
          <a:p>
            <a:r>
              <a:rPr lang="en-US" dirty="0" smtClean="0"/>
              <a:t>Advanced Online Media</a:t>
            </a:r>
          </a:p>
          <a:p>
            <a:r>
              <a:rPr lang="en-US" dirty="0" err="1" smtClean="0"/>
              <a:t>SXTXState</a:t>
            </a:r>
            <a:r>
              <a:rPr lang="en-US" dirty="0" smtClean="0"/>
              <a:t> project</a:t>
            </a:r>
            <a:endParaRPr lang="en-US" dirty="0"/>
          </a:p>
        </p:txBody>
      </p:sp>
    </p:spTree>
    <p:extLst>
      <p:ext uri="{BB962C8B-B14F-4D97-AF65-F5344CB8AC3E}">
        <p14:creationId xmlns:p14="http://schemas.microsoft.com/office/powerpoint/2010/main" val="320806650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err="1" smtClean="0"/>
              <a:t>DocHub</a:t>
            </a:r>
            <a:r>
              <a:rPr lang="en-US" dirty="0" smtClean="0"/>
              <a:t> – </a:t>
            </a:r>
            <a:r>
              <a:rPr lang="en-US" dirty="0" err="1" smtClean="0">
                <a:hlinkClick r:id="rId2" action="ppaction://hlinkfile"/>
              </a:rPr>
              <a:t>dochub.io</a:t>
            </a:r>
            <a:endParaRPr lang="en-US" dirty="0" smtClean="0"/>
          </a:p>
          <a:p>
            <a:r>
              <a:rPr lang="en-US" dirty="0" err="1" smtClean="0"/>
              <a:t>HTMLDog</a:t>
            </a:r>
            <a:r>
              <a:rPr lang="en-US" dirty="0"/>
              <a:t> - </a:t>
            </a:r>
            <a:r>
              <a:rPr lang="en-US" dirty="0" err="1" smtClean="0">
                <a:hlinkClick r:id="rId3" action="ppaction://hlinkfile"/>
              </a:rPr>
              <a:t>htmldog.com</a:t>
            </a:r>
            <a:endParaRPr lang="en-US" dirty="0" smtClean="0"/>
          </a:p>
          <a:p>
            <a:r>
              <a:rPr lang="en-US" dirty="0" err="1" smtClean="0"/>
              <a:t>SitePoint</a:t>
            </a:r>
            <a:r>
              <a:rPr lang="en-US" dirty="0" smtClean="0"/>
              <a:t> </a:t>
            </a:r>
            <a:r>
              <a:rPr lang="en-US" dirty="0"/>
              <a:t>CSS reference - </a:t>
            </a:r>
            <a:r>
              <a:rPr lang="en-US" dirty="0" err="1" smtClean="0">
                <a:hlinkClick r:id="rId4" action="ppaction://hlinkfile"/>
              </a:rPr>
              <a:t>reference.sitepoint.com</a:t>
            </a:r>
            <a:r>
              <a:rPr lang="en-US" dirty="0">
                <a:hlinkClick r:id="rId4" action="ppaction://hlinkfile"/>
              </a:rPr>
              <a:t>/</a:t>
            </a:r>
            <a:r>
              <a:rPr lang="en-US" dirty="0" err="1" smtClean="0">
                <a:hlinkClick r:id="rId4" action="ppaction://hlinkfile"/>
              </a:rPr>
              <a:t>css</a:t>
            </a:r>
            <a:endParaRPr lang="en-US" dirty="0" smtClean="0"/>
          </a:p>
          <a:p>
            <a:r>
              <a:rPr lang="en-US" dirty="0"/>
              <a:t>CSS3 Previews </a:t>
            </a:r>
            <a:r>
              <a:rPr lang="en-US" dirty="0" smtClean="0"/>
              <a:t>- </a:t>
            </a:r>
            <a:r>
              <a:rPr lang="en-US" dirty="0" smtClean="0">
                <a:hlinkClick r:id="rId5"/>
              </a:rPr>
              <a:t>www.css3</a:t>
            </a:r>
            <a:r>
              <a:rPr lang="en-US" dirty="0">
                <a:hlinkClick r:id="rId5"/>
              </a:rPr>
              <a:t>.info/</a:t>
            </a:r>
            <a:r>
              <a:rPr lang="en-US" dirty="0" smtClean="0">
                <a:hlinkClick r:id="rId5"/>
              </a:rPr>
              <a:t>preview</a:t>
            </a:r>
            <a:endParaRPr lang="en-US" dirty="0"/>
          </a:p>
        </p:txBody>
      </p:sp>
    </p:spTree>
    <p:extLst>
      <p:ext uri="{BB962C8B-B14F-4D97-AF65-F5344CB8AC3E}">
        <p14:creationId xmlns:p14="http://schemas.microsoft.com/office/powerpoint/2010/main" val="77355500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ackground</a:t>
            </a:r>
            <a:endParaRPr lang="en-US" dirty="0"/>
          </a:p>
        </p:txBody>
      </p:sp>
      <p:sp>
        <p:nvSpPr>
          <p:cNvPr id="3" name="Content Placeholder 2"/>
          <p:cNvSpPr>
            <a:spLocks noGrp="1"/>
          </p:cNvSpPr>
          <p:nvPr>
            <p:ph idx="1"/>
          </p:nvPr>
        </p:nvSpPr>
        <p:spPr/>
        <p:txBody>
          <a:bodyPr/>
          <a:lstStyle/>
          <a:p>
            <a:r>
              <a:rPr lang="en-US" dirty="0" smtClean="0"/>
              <a:t>HTML, later CSS</a:t>
            </a:r>
          </a:p>
          <a:p>
            <a:r>
              <a:rPr lang="en-US" dirty="0" smtClean="0"/>
              <a:t>Blog platforms and content management systems</a:t>
            </a:r>
          </a:p>
          <a:p>
            <a:r>
              <a:rPr lang="en-US" dirty="0" smtClean="0"/>
              <a:t>More advanced coding; JavaScript, </a:t>
            </a:r>
            <a:r>
              <a:rPr lang="en-US" dirty="0" err="1" smtClean="0"/>
              <a:t>JQuery</a:t>
            </a:r>
            <a:r>
              <a:rPr lang="en-US" dirty="0" smtClean="0"/>
              <a:t>, interactive tools </a:t>
            </a:r>
          </a:p>
          <a:p>
            <a:r>
              <a:rPr lang="en-US" dirty="0" smtClean="0"/>
              <a:t>Portfolio platforms</a:t>
            </a:r>
          </a:p>
          <a:p>
            <a:r>
              <a:rPr lang="en-US" dirty="0" smtClean="0"/>
              <a:t>Web design frameworks, Bootstrap</a:t>
            </a:r>
          </a:p>
          <a:p>
            <a:r>
              <a:rPr lang="en-US" dirty="0" smtClean="0"/>
              <a:t>Development frameworks, like Ruby on Rails</a:t>
            </a:r>
            <a:endParaRPr lang="en-US" dirty="0"/>
          </a:p>
        </p:txBody>
      </p:sp>
    </p:spTree>
    <p:extLst>
      <p:ext uri="{BB962C8B-B14F-4D97-AF65-F5344CB8AC3E}">
        <p14:creationId xmlns:p14="http://schemas.microsoft.com/office/powerpoint/2010/main" val="349024900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fundamentals</a:t>
            </a:r>
            <a:endParaRPr lang="en-US" dirty="0"/>
          </a:p>
        </p:txBody>
      </p:sp>
      <p:sp>
        <p:nvSpPr>
          <p:cNvPr id="3" name="Content Placeholder 2"/>
          <p:cNvSpPr>
            <a:spLocks noGrp="1"/>
          </p:cNvSpPr>
          <p:nvPr>
            <p:ph idx="1"/>
          </p:nvPr>
        </p:nvSpPr>
        <p:spPr/>
        <p:txBody>
          <a:bodyPr/>
          <a:lstStyle/>
          <a:p>
            <a:r>
              <a:rPr lang="en-US" dirty="0" smtClean="0"/>
              <a:t>Alignment</a:t>
            </a:r>
          </a:p>
          <a:p>
            <a:r>
              <a:rPr lang="en-US" dirty="0" smtClean="0"/>
              <a:t>Repetition</a:t>
            </a:r>
          </a:p>
          <a:p>
            <a:r>
              <a:rPr lang="en-US" dirty="0" smtClean="0"/>
              <a:t>Proximity</a:t>
            </a:r>
          </a:p>
          <a:p>
            <a:r>
              <a:rPr lang="en-US" dirty="0" smtClean="0"/>
              <a:t>Contrast</a:t>
            </a:r>
            <a:endParaRPr lang="en-US" dirty="0"/>
          </a:p>
        </p:txBody>
      </p:sp>
    </p:spTree>
    <p:extLst>
      <p:ext uri="{BB962C8B-B14F-4D97-AF65-F5344CB8AC3E}">
        <p14:creationId xmlns:p14="http://schemas.microsoft.com/office/powerpoint/2010/main" val="324571313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alignment</a:t>
            </a:r>
            <a:endParaRPr lang="en-US" dirty="0"/>
          </a:p>
        </p:txBody>
      </p:sp>
      <p:sp>
        <p:nvSpPr>
          <p:cNvPr id="4" name="TextBox 3"/>
          <p:cNvSpPr txBox="1"/>
          <p:nvPr/>
        </p:nvSpPr>
        <p:spPr>
          <a:xfrm>
            <a:off x="552821" y="2788627"/>
            <a:ext cx="3436471" cy="400110"/>
          </a:xfrm>
          <a:prstGeom prst="rect">
            <a:avLst/>
          </a:prstGeom>
          <a:noFill/>
        </p:spPr>
        <p:txBody>
          <a:bodyPr wrap="square" rtlCol="0">
            <a:spAutoFit/>
          </a:bodyPr>
          <a:lstStyle/>
          <a:p>
            <a:pPr algn="ctr"/>
            <a:r>
              <a:rPr lang="en-US" sz="2000" b="1" dirty="0" smtClean="0">
                <a:solidFill>
                  <a:schemeClr val="accent6"/>
                </a:solidFill>
              </a:rPr>
              <a:t>My Website</a:t>
            </a:r>
            <a:endParaRPr lang="en-US" sz="2000" b="1" dirty="0">
              <a:solidFill>
                <a:schemeClr val="accent6"/>
              </a:solidFill>
            </a:endParaRPr>
          </a:p>
        </p:txBody>
      </p:sp>
      <p:sp>
        <p:nvSpPr>
          <p:cNvPr id="6" name="TextBox 5"/>
          <p:cNvSpPr txBox="1"/>
          <p:nvPr/>
        </p:nvSpPr>
        <p:spPr>
          <a:xfrm>
            <a:off x="537879" y="3541054"/>
            <a:ext cx="2196353" cy="2308324"/>
          </a:xfrm>
          <a:prstGeom prst="rect">
            <a:avLst/>
          </a:prstGeom>
          <a:noFill/>
        </p:spPr>
        <p:txBody>
          <a:bodyPr wrap="square" rtlCol="0">
            <a:spAutoFit/>
          </a:bodyPr>
          <a:lstStyle/>
          <a:p>
            <a:pPr algn="ctr"/>
            <a:r>
              <a:rPr lang="en-US" sz="1200" b="1" dirty="0"/>
              <a:t>Welcome to my site</a:t>
            </a:r>
          </a:p>
          <a:p>
            <a:pPr algn="ctr"/>
            <a:endParaRPr lang="en-US" sz="1200" dirty="0" smtClean="0"/>
          </a:p>
          <a:p>
            <a:pPr algn="ctr"/>
            <a:r>
              <a:rPr lang="en-US" sz="1200" dirty="0" smtClean="0"/>
              <a:t>Cindy Royal is an associate professor in the School of Journalism and Mass Communication at Texas State University in San Marcos. She completed Ph.D. studies in Journalism and Mass Communication at The University of Texas at Austin in May 2005.</a:t>
            </a:r>
            <a:endParaRPr lang="en-US" sz="1200" dirty="0"/>
          </a:p>
        </p:txBody>
      </p:sp>
      <p:sp>
        <p:nvSpPr>
          <p:cNvPr id="7" name="TextBox 6"/>
          <p:cNvSpPr txBox="1"/>
          <p:nvPr/>
        </p:nvSpPr>
        <p:spPr>
          <a:xfrm>
            <a:off x="2734233" y="3526113"/>
            <a:ext cx="1419464" cy="1200329"/>
          </a:xfrm>
          <a:prstGeom prst="rect">
            <a:avLst/>
          </a:prstGeom>
          <a:noFill/>
        </p:spPr>
        <p:txBody>
          <a:bodyPr wrap="square" rtlCol="0">
            <a:spAutoFit/>
          </a:bodyPr>
          <a:lstStyle/>
          <a:p>
            <a:pPr algn="ctr"/>
            <a:r>
              <a:rPr lang="en-US" sz="1000" b="1" dirty="0" smtClean="0"/>
              <a:t>Courses</a:t>
            </a:r>
          </a:p>
          <a:p>
            <a:pPr algn="ctr"/>
            <a:r>
              <a:rPr lang="en-US" sz="1000" dirty="0" smtClean="0"/>
              <a:t>Web Design</a:t>
            </a:r>
          </a:p>
          <a:p>
            <a:pPr algn="ctr"/>
            <a:r>
              <a:rPr lang="en-US" sz="1000" dirty="0" err="1" smtClean="0"/>
              <a:t>Adv</a:t>
            </a:r>
            <a:r>
              <a:rPr lang="en-US" sz="1000" dirty="0" smtClean="0"/>
              <a:t> Media</a:t>
            </a:r>
          </a:p>
          <a:p>
            <a:pPr algn="ctr"/>
            <a:r>
              <a:rPr lang="en-US" sz="1000" dirty="0" smtClean="0"/>
              <a:t>New Media Issues</a:t>
            </a:r>
          </a:p>
          <a:p>
            <a:pPr algn="ctr"/>
            <a:r>
              <a:rPr lang="en-US" sz="1000" dirty="0" smtClean="0"/>
              <a:t>Fundamentals of Digital Media</a:t>
            </a:r>
          </a:p>
          <a:p>
            <a:pPr algn="ctr"/>
            <a:endParaRPr lang="en-US" sz="1200" dirty="0"/>
          </a:p>
        </p:txBody>
      </p:sp>
      <p:sp>
        <p:nvSpPr>
          <p:cNvPr id="9" name="Rounded Rectangle 8"/>
          <p:cNvSpPr/>
          <p:nvPr/>
        </p:nvSpPr>
        <p:spPr>
          <a:xfrm>
            <a:off x="373579" y="2659532"/>
            <a:ext cx="3780118" cy="3391645"/>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537879" y="3113136"/>
            <a:ext cx="3466353" cy="338554"/>
          </a:xfrm>
          <a:prstGeom prst="rect">
            <a:avLst/>
          </a:prstGeom>
          <a:noFill/>
        </p:spPr>
        <p:txBody>
          <a:bodyPr wrap="square" rtlCol="0">
            <a:spAutoFit/>
          </a:bodyPr>
          <a:lstStyle/>
          <a:p>
            <a:pPr algn="ctr"/>
            <a:r>
              <a:rPr lang="en-US" sz="1600" b="1" dirty="0" smtClean="0"/>
              <a:t>Home   Resume   Links</a:t>
            </a:r>
            <a:endParaRPr lang="en-US" sz="1600" b="1" dirty="0"/>
          </a:p>
        </p:txBody>
      </p:sp>
      <p:cxnSp>
        <p:nvCxnSpPr>
          <p:cNvPr id="15" name="Straight Connector 14"/>
          <p:cNvCxnSpPr/>
          <p:nvPr/>
        </p:nvCxnSpPr>
        <p:spPr>
          <a:xfrm>
            <a:off x="627530" y="3451690"/>
            <a:ext cx="3346821"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123274" y="2768311"/>
            <a:ext cx="2779059" cy="400110"/>
          </a:xfrm>
          <a:prstGeom prst="rect">
            <a:avLst/>
          </a:prstGeom>
          <a:noFill/>
        </p:spPr>
        <p:txBody>
          <a:bodyPr wrap="square" rtlCol="0">
            <a:spAutoFit/>
          </a:bodyPr>
          <a:lstStyle/>
          <a:p>
            <a:r>
              <a:rPr lang="en-US" sz="2000" b="1" dirty="0" smtClean="0">
                <a:solidFill>
                  <a:schemeClr val="accent6"/>
                </a:solidFill>
              </a:rPr>
              <a:t>My Website</a:t>
            </a:r>
            <a:endParaRPr lang="en-US" sz="2000" b="1" dirty="0">
              <a:solidFill>
                <a:schemeClr val="accent6"/>
              </a:solidFill>
            </a:endParaRPr>
          </a:p>
        </p:txBody>
      </p:sp>
      <p:sp>
        <p:nvSpPr>
          <p:cNvPr id="18" name="TextBox 17"/>
          <p:cNvSpPr txBox="1"/>
          <p:nvPr/>
        </p:nvSpPr>
        <p:spPr>
          <a:xfrm>
            <a:off x="5108332" y="3520738"/>
            <a:ext cx="2196353" cy="2308324"/>
          </a:xfrm>
          <a:prstGeom prst="rect">
            <a:avLst/>
          </a:prstGeom>
          <a:noFill/>
        </p:spPr>
        <p:txBody>
          <a:bodyPr wrap="square" rtlCol="0">
            <a:spAutoFit/>
          </a:bodyPr>
          <a:lstStyle/>
          <a:p>
            <a:r>
              <a:rPr lang="en-US" sz="1200" b="1" dirty="0"/>
              <a:t>Welcome to my site</a:t>
            </a:r>
          </a:p>
          <a:p>
            <a:endParaRPr lang="en-US" sz="1200" dirty="0" smtClean="0"/>
          </a:p>
          <a:p>
            <a:r>
              <a:rPr lang="en-US" sz="1200" dirty="0" smtClean="0"/>
              <a:t>Cindy Royal is an associate professor in the School of Journalism and Mass Communication at Texas State University in San Marcos. She completed Ph.D. studies in Journalism and Mass Communication at The University of Texas at Austin in May 2005.</a:t>
            </a:r>
            <a:endParaRPr lang="en-US" sz="1200" dirty="0"/>
          </a:p>
        </p:txBody>
      </p:sp>
      <p:sp>
        <p:nvSpPr>
          <p:cNvPr id="19" name="TextBox 18"/>
          <p:cNvSpPr txBox="1"/>
          <p:nvPr/>
        </p:nvSpPr>
        <p:spPr>
          <a:xfrm>
            <a:off x="7304686" y="3505797"/>
            <a:ext cx="1419464" cy="1200329"/>
          </a:xfrm>
          <a:prstGeom prst="rect">
            <a:avLst/>
          </a:prstGeom>
          <a:noFill/>
        </p:spPr>
        <p:txBody>
          <a:bodyPr wrap="square" rtlCol="0">
            <a:spAutoFit/>
          </a:bodyPr>
          <a:lstStyle/>
          <a:p>
            <a:r>
              <a:rPr lang="en-US" sz="1000" b="1" dirty="0" smtClean="0"/>
              <a:t>Courses</a:t>
            </a:r>
          </a:p>
          <a:p>
            <a:r>
              <a:rPr lang="en-US" sz="1000" dirty="0" smtClean="0"/>
              <a:t>Web Design</a:t>
            </a:r>
          </a:p>
          <a:p>
            <a:r>
              <a:rPr lang="en-US" sz="1000" dirty="0" err="1" smtClean="0"/>
              <a:t>Adv</a:t>
            </a:r>
            <a:r>
              <a:rPr lang="en-US" sz="1000" dirty="0" smtClean="0"/>
              <a:t> Media</a:t>
            </a:r>
          </a:p>
          <a:p>
            <a:r>
              <a:rPr lang="en-US" sz="1000" dirty="0" smtClean="0"/>
              <a:t>New Media Issues</a:t>
            </a:r>
          </a:p>
          <a:p>
            <a:r>
              <a:rPr lang="en-US" sz="1000" dirty="0" smtClean="0"/>
              <a:t>Fundamentals of Digital Media</a:t>
            </a:r>
          </a:p>
          <a:p>
            <a:endParaRPr lang="en-US" sz="1200" dirty="0"/>
          </a:p>
        </p:txBody>
      </p:sp>
      <p:sp>
        <p:nvSpPr>
          <p:cNvPr id="20" name="Rounded Rectangle 19"/>
          <p:cNvSpPr/>
          <p:nvPr/>
        </p:nvSpPr>
        <p:spPr>
          <a:xfrm>
            <a:off x="4944032" y="2639217"/>
            <a:ext cx="3780118" cy="341196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5108333" y="3092820"/>
            <a:ext cx="3167530" cy="338554"/>
          </a:xfrm>
          <a:prstGeom prst="rect">
            <a:avLst/>
          </a:prstGeom>
          <a:noFill/>
        </p:spPr>
        <p:txBody>
          <a:bodyPr wrap="square" rtlCol="0">
            <a:spAutoFit/>
          </a:bodyPr>
          <a:lstStyle/>
          <a:p>
            <a:r>
              <a:rPr lang="en-US" sz="1600" b="1" dirty="0" smtClean="0"/>
              <a:t>Home   Resume   Links</a:t>
            </a:r>
            <a:endParaRPr lang="en-US" sz="1600" b="1" dirty="0"/>
          </a:p>
        </p:txBody>
      </p:sp>
      <p:cxnSp>
        <p:nvCxnSpPr>
          <p:cNvPr id="22" name="Straight Connector 21"/>
          <p:cNvCxnSpPr/>
          <p:nvPr/>
        </p:nvCxnSpPr>
        <p:spPr>
          <a:xfrm>
            <a:off x="5197983" y="3431374"/>
            <a:ext cx="3346821" cy="0"/>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28712" y="6051178"/>
            <a:ext cx="8601834" cy="353943"/>
          </a:xfrm>
          <a:prstGeom prst="rect">
            <a:avLst/>
          </a:prstGeom>
          <a:noFill/>
        </p:spPr>
        <p:txBody>
          <a:bodyPr wrap="none" rtlCol="0">
            <a:spAutoFit/>
          </a:bodyPr>
          <a:lstStyle/>
          <a:p>
            <a:r>
              <a:rPr lang="en-US" sz="1700" dirty="0" smtClean="0"/>
              <a:t>Choose an alignment and stick with it. Use sections to create interesting layouts. </a:t>
            </a:r>
            <a:endParaRPr lang="en-US" sz="1700" dirty="0"/>
          </a:p>
        </p:txBody>
      </p:sp>
    </p:spTree>
    <p:extLst>
      <p:ext uri="{BB962C8B-B14F-4D97-AF65-F5344CB8AC3E}">
        <p14:creationId xmlns:p14="http://schemas.microsoft.com/office/powerpoint/2010/main" val="275316264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repetition</a:t>
            </a:r>
            <a:endParaRPr lang="en-US" dirty="0"/>
          </a:p>
        </p:txBody>
      </p:sp>
      <p:sp>
        <p:nvSpPr>
          <p:cNvPr id="3" name="Content Placeholder 2"/>
          <p:cNvSpPr>
            <a:spLocks noGrp="1"/>
          </p:cNvSpPr>
          <p:nvPr>
            <p:ph idx="1"/>
          </p:nvPr>
        </p:nvSpPr>
        <p:spPr>
          <a:xfrm>
            <a:off x="1114424" y="2595563"/>
            <a:ext cx="2426635" cy="2633850"/>
          </a:xfrm>
        </p:spPr>
        <p:txBody>
          <a:bodyPr/>
          <a:lstStyle/>
          <a:p>
            <a:r>
              <a:rPr lang="en-US" dirty="0" smtClean="0"/>
              <a:t>Color scheme</a:t>
            </a:r>
          </a:p>
          <a:p>
            <a:r>
              <a:rPr lang="en-US" dirty="0" smtClean="0"/>
              <a:t>Logo/Graphics</a:t>
            </a:r>
          </a:p>
          <a:p>
            <a:r>
              <a:rPr lang="en-US" dirty="0" smtClean="0"/>
              <a:t>Navigation</a:t>
            </a:r>
          </a:p>
          <a:p>
            <a:r>
              <a:rPr lang="en-US" dirty="0" smtClean="0"/>
              <a:t>Fonts</a:t>
            </a:r>
            <a:endParaRPr lang="en-US" dirty="0"/>
          </a:p>
        </p:txBody>
      </p:sp>
      <p:sp>
        <p:nvSpPr>
          <p:cNvPr id="4" name="TextBox 3"/>
          <p:cNvSpPr txBox="1"/>
          <p:nvPr/>
        </p:nvSpPr>
        <p:spPr>
          <a:xfrm>
            <a:off x="3913039" y="2400982"/>
            <a:ext cx="2779059" cy="400110"/>
          </a:xfrm>
          <a:prstGeom prst="rect">
            <a:avLst/>
          </a:prstGeom>
          <a:noFill/>
        </p:spPr>
        <p:txBody>
          <a:bodyPr wrap="square" rtlCol="0">
            <a:spAutoFit/>
          </a:bodyPr>
          <a:lstStyle/>
          <a:p>
            <a:r>
              <a:rPr lang="en-US" sz="2000" b="1" dirty="0" smtClean="0">
                <a:solidFill>
                  <a:schemeClr val="accent6"/>
                </a:solidFill>
              </a:rPr>
              <a:t>My Website</a:t>
            </a:r>
            <a:endParaRPr lang="en-US" sz="2000" b="1" dirty="0">
              <a:solidFill>
                <a:schemeClr val="accent6"/>
              </a:solidFill>
            </a:endParaRPr>
          </a:p>
        </p:txBody>
      </p:sp>
      <p:sp>
        <p:nvSpPr>
          <p:cNvPr id="5" name="TextBox 4"/>
          <p:cNvSpPr txBox="1"/>
          <p:nvPr/>
        </p:nvSpPr>
        <p:spPr>
          <a:xfrm>
            <a:off x="3898097" y="3153409"/>
            <a:ext cx="2196353" cy="2308324"/>
          </a:xfrm>
          <a:prstGeom prst="rect">
            <a:avLst/>
          </a:prstGeom>
          <a:noFill/>
        </p:spPr>
        <p:txBody>
          <a:bodyPr wrap="square" rtlCol="0">
            <a:spAutoFit/>
          </a:bodyPr>
          <a:lstStyle/>
          <a:p>
            <a:r>
              <a:rPr lang="en-US" sz="1200" b="1" dirty="0"/>
              <a:t>Welcome to my site</a:t>
            </a:r>
          </a:p>
          <a:p>
            <a:endParaRPr lang="en-US" sz="1200" dirty="0" smtClean="0"/>
          </a:p>
          <a:p>
            <a:r>
              <a:rPr lang="en-US" sz="1200" dirty="0" smtClean="0"/>
              <a:t>Cindy Royal is an associate professor in the School of Journalism and Mass Communication at Texas State University in San Marcos. She completed Ph.D. studies in Journalism and Mass Communication at The University of Texas at Austin in May 2005.</a:t>
            </a:r>
            <a:endParaRPr lang="en-US" sz="1200" dirty="0"/>
          </a:p>
        </p:txBody>
      </p:sp>
      <p:sp>
        <p:nvSpPr>
          <p:cNvPr id="6" name="TextBox 5"/>
          <p:cNvSpPr txBox="1"/>
          <p:nvPr/>
        </p:nvSpPr>
        <p:spPr>
          <a:xfrm>
            <a:off x="6094451" y="3138468"/>
            <a:ext cx="1419464" cy="1200329"/>
          </a:xfrm>
          <a:prstGeom prst="rect">
            <a:avLst/>
          </a:prstGeom>
          <a:noFill/>
        </p:spPr>
        <p:txBody>
          <a:bodyPr wrap="square" rtlCol="0">
            <a:spAutoFit/>
          </a:bodyPr>
          <a:lstStyle/>
          <a:p>
            <a:r>
              <a:rPr lang="en-US" sz="1000" b="1" dirty="0" smtClean="0"/>
              <a:t>Courses</a:t>
            </a:r>
          </a:p>
          <a:p>
            <a:r>
              <a:rPr lang="en-US" sz="1000" dirty="0" smtClean="0"/>
              <a:t>Web Design</a:t>
            </a:r>
          </a:p>
          <a:p>
            <a:r>
              <a:rPr lang="en-US" sz="1000" dirty="0" err="1" smtClean="0"/>
              <a:t>Adv</a:t>
            </a:r>
            <a:r>
              <a:rPr lang="en-US" sz="1000" dirty="0" smtClean="0"/>
              <a:t> Media</a:t>
            </a:r>
          </a:p>
          <a:p>
            <a:r>
              <a:rPr lang="en-US" sz="1000" dirty="0" smtClean="0"/>
              <a:t>New Media Issues</a:t>
            </a:r>
          </a:p>
          <a:p>
            <a:r>
              <a:rPr lang="en-US" sz="1000" dirty="0" smtClean="0"/>
              <a:t>Fundamentals of Digital Media</a:t>
            </a:r>
          </a:p>
          <a:p>
            <a:endParaRPr lang="en-US" sz="1200" dirty="0"/>
          </a:p>
        </p:txBody>
      </p:sp>
      <p:sp>
        <p:nvSpPr>
          <p:cNvPr id="7" name="Rounded Rectangle 6"/>
          <p:cNvSpPr/>
          <p:nvPr/>
        </p:nvSpPr>
        <p:spPr>
          <a:xfrm>
            <a:off x="3733797" y="2271887"/>
            <a:ext cx="3780118" cy="330435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898098" y="2725491"/>
            <a:ext cx="3167530" cy="338554"/>
          </a:xfrm>
          <a:prstGeom prst="rect">
            <a:avLst/>
          </a:prstGeom>
          <a:noFill/>
        </p:spPr>
        <p:txBody>
          <a:bodyPr wrap="square" rtlCol="0">
            <a:spAutoFit/>
          </a:bodyPr>
          <a:lstStyle/>
          <a:p>
            <a:r>
              <a:rPr lang="en-US" sz="1600" b="1" dirty="0" smtClean="0"/>
              <a:t>Home   Resume   Links</a:t>
            </a:r>
            <a:endParaRPr lang="en-US" sz="1600" b="1" dirty="0"/>
          </a:p>
        </p:txBody>
      </p:sp>
      <p:cxnSp>
        <p:nvCxnSpPr>
          <p:cNvPr id="9" name="Straight Connector 8"/>
          <p:cNvCxnSpPr/>
          <p:nvPr/>
        </p:nvCxnSpPr>
        <p:spPr>
          <a:xfrm>
            <a:off x="3987748" y="3064045"/>
            <a:ext cx="3346821"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037718" y="5715649"/>
            <a:ext cx="6954319" cy="646331"/>
          </a:xfrm>
          <a:prstGeom prst="rect">
            <a:avLst/>
          </a:prstGeom>
          <a:noFill/>
        </p:spPr>
        <p:txBody>
          <a:bodyPr wrap="square" rtlCol="0">
            <a:spAutoFit/>
          </a:bodyPr>
          <a:lstStyle/>
          <a:p>
            <a:r>
              <a:rPr lang="en-US" dirty="0" smtClean="0"/>
              <a:t>Use repetition throughout the site. User should feel familiar with interface throughout site visit.</a:t>
            </a:r>
          </a:p>
        </p:txBody>
      </p:sp>
    </p:spTree>
    <p:extLst>
      <p:ext uri="{BB962C8B-B14F-4D97-AF65-F5344CB8AC3E}">
        <p14:creationId xmlns:p14="http://schemas.microsoft.com/office/powerpoint/2010/main" val="5894542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repetition</a:t>
            </a:r>
            <a:endParaRPr lang="en-US" dirty="0"/>
          </a:p>
        </p:txBody>
      </p:sp>
      <p:sp>
        <p:nvSpPr>
          <p:cNvPr id="3" name="Content Placeholder 2"/>
          <p:cNvSpPr>
            <a:spLocks noGrp="1"/>
          </p:cNvSpPr>
          <p:nvPr>
            <p:ph idx="1"/>
          </p:nvPr>
        </p:nvSpPr>
        <p:spPr>
          <a:xfrm>
            <a:off x="1114424" y="2595563"/>
            <a:ext cx="2426635" cy="2633850"/>
          </a:xfrm>
        </p:spPr>
        <p:txBody>
          <a:bodyPr/>
          <a:lstStyle/>
          <a:p>
            <a:r>
              <a:rPr lang="en-US" dirty="0" smtClean="0"/>
              <a:t>Color scheme</a:t>
            </a:r>
          </a:p>
          <a:p>
            <a:r>
              <a:rPr lang="en-US" dirty="0" smtClean="0"/>
              <a:t>Graphics</a:t>
            </a:r>
          </a:p>
          <a:p>
            <a:r>
              <a:rPr lang="en-US" dirty="0" smtClean="0"/>
              <a:t>Navigation</a:t>
            </a:r>
          </a:p>
          <a:p>
            <a:r>
              <a:rPr lang="en-US" dirty="0" smtClean="0"/>
              <a:t>Fonts</a:t>
            </a:r>
            <a:endParaRPr lang="en-US" dirty="0"/>
          </a:p>
        </p:txBody>
      </p:sp>
      <p:sp>
        <p:nvSpPr>
          <p:cNvPr id="4" name="TextBox 3"/>
          <p:cNvSpPr txBox="1"/>
          <p:nvPr/>
        </p:nvSpPr>
        <p:spPr>
          <a:xfrm>
            <a:off x="3913039" y="2400982"/>
            <a:ext cx="2779059" cy="400110"/>
          </a:xfrm>
          <a:prstGeom prst="rect">
            <a:avLst/>
          </a:prstGeom>
          <a:noFill/>
        </p:spPr>
        <p:txBody>
          <a:bodyPr wrap="square" rtlCol="0">
            <a:spAutoFit/>
          </a:bodyPr>
          <a:lstStyle/>
          <a:p>
            <a:r>
              <a:rPr lang="en-US" sz="2000" b="1" dirty="0" smtClean="0">
                <a:solidFill>
                  <a:schemeClr val="accent6"/>
                </a:solidFill>
              </a:rPr>
              <a:t>My Website</a:t>
            </a:r>
            <a:endParaRPr lang="en-US" sz="2000" b="1" dirty="0">
              <a:solidFill>
                <a:schemeClr val="accent6"/>
              </a:solidFill>
            </a:endParaRPr>
          </a:p>
        </p:txBody>
      </p:sp>
      <p:sp>
        <p:nvSpPr>
          <p:cNvPr id="5" name="TextBox 4"/>
          <p:cNvSpPr txBox="1"/>
          <p:nvPr/>
        </p:nvSpPr>
        <p:spPr>
          <a:xfrm>
            <a:off x="3898097" y="3153409"/>
            <a:ext cx="2196353" cy="2308324"/>
          </a:xfrm>
          <a:prstGeom prst="rect">
            <a:avLst/>
          </a:prstGeom>
          <a:noFill/>
        </p:spPr>
        <p:txBody>
          <a:bodyPr wrap="square" rtlCol="0">
            <a:spAutoFit/>
          </a:bodyPr>
          <a:lstStyle/>
          <a:p>
            <a:r>
              <a:rPr lang="en-US" sz="1200" b="1" dirty="0"/>
              <a:t>Welcome to my site</a:t>
            </a:r>
          </a:p>
          <a:p>
            <a:endParaRPr lang="en-US" sz="1200" dirty="0" smtClean="0"/>
          </a:p>
          <a:p>
            <a:r>
              <a:rPr lang="en-US" sz="1200" dirty="0" smtClean="0"/>
              <a:t>Cindy Royal is an associate professor in the School of Journalism and Mass Communication at Texas State University in San Marcos. She completed Ph.D. studies in Journalism and Mass Communication at The University of Texas at Austin in May 2005.</a:t>
            </a:r>
            <a:endParaRPr lang="en-US" sz="1200" dirty="0"/>
          </a:p>
        </p:txBody>
      </p:sp>
      <p:sp>
        <p:nvSpPr>
          <p:cNvPr id="6" name="TextBox 5"/>
          <p:cNvSpPr txBox="1"/>
          <p:nvPr/>
        </p:nvSpPr>
        <p:spPr>
          <a:xfrm>
            <a:off x="6094451" y="3138468"/>
            <a:ext cx="1419464" cy="1200329"/>
          </a:xfrm>
          <a:prstGeom prst="rect">
            <a:avLst/>
          </a:prstGeom>
          <a:noFill/>
        </p:spPr>
        <p:txBody>
          <a:bodyPr wrap="square" rtlCol="0">
            <a:spAutoFit/>
          </a:bodyPr>
          <a:lstStyle/>
          <a:p>
            <a:r>
              <a:rPr lang="en-US" sz="1000" b="1" dirty="0" smtClean="0"/>
              <a:t>Courses</a:t>
            </a:r>
          </a:p>
          <a:p>
            <a:r>
              <a:rPr lang="en-US" sz="1000" dirty="0" smtClean="0"/>
              <a:t>Web Design</a:t>
            </a:r>
          </a:p>
          <a:p>
            <a:r>
              <a:rPr lang="en-US" sz="1000" dirty="0" err="1" smtClean="0"/>
              <a:t>Adv</a:t>
            </a:r>
            <a:r>
              <a:rPr lang="en-US" sz="1000" dirty="0" smtClean="0"/>
              <a:t> Media</a:t>
            </a:r>
          </a:p>
          <a:p>
            <a:r>
              <a:rPr lang="en-US" sz="1000" dirty="0" smtClean="0"/>
              <a:t>New Media Issues</a:t>
            </a:r>
          </a:p>
          <a:p>
            <a:r>
              <a:rPr lang="en-US" sz="1000" dirty="0" smtClean="0"/>
              <a:t>Fundamentals of Digital Media</a:t>
            </a:r>
          </a:p>
          <a:p>
            <a:endParaRPr lang="en-US" sz="1200" dirty="0"/>
          </a:p>
        </p:txBody>
      </p:sp>
      <p:sp>
        <p:nvSpPr>
          <p:cNvPr id="7" name="Rounded Rectangle 6"/>
          <p:cNvSpPr/>
          <p:nvPr/>
        </p:nvSpPr>
        <p:spPr>
          <a:xfrm>
            <a:off x="3733797" y="2271888"/>
            <a:ext cx="3780118" cy="3152588"/>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898098" y="2725491"/>
            <a:ext cx="3167530" cy="338554"/>
          </a:xfrm>
          <a:prstGeom prst="rect">
            <a:avLst/>
          </a:prstGeom>
          <a:noFill/>
        </p:spPr>
        <p:txBody>
          <a:bodyPr wrap="square" rtlCol="0">
            <a:spAutoFit/>
          </a:bodyPr>
          <a:lstStyle/>
          <a:p>
            <a:r>
              <a:rPr lang="en-US" sz="1600" b="1" dirty="0" smtClean="0"/>
              <a:t>Home   Resume   Links</a:t>
            </a:r>
            <a:endParaRPr lang="en-US" sz="1600" b="1" dirty="0"/>
          </a:p>
        </p:txBody>
      </p:sp>
      <p:cxnSp>
        <p:nvCxnSpPr>
          <p:cNvPr id="9" name="Straight Connector 8"/>
          <p:cNvCxnSpPr/>
          <p:nvPr/>
        </p:nvCxnSpPr>
        <p:spPr>
          <a:xfrm>
            <a:off x="3987748" y="3064045"/>
            <a:ext cx="3346821"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5190192" y="3454341"/>
            <a:ext cx="3780118" cy="3152588"/>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5397967" y="3546100"/>
            <a:ext cx="2779059" cy="400110"/>
          </a:xfrm>
          <a:prstGeom prst="rect">
            <a:avLst/>
          </a:prstGeom>
          <a:noFill/>
        </p:spPr>
        <p:txBody>
          <a:bodyPr wrap="square" rtlCol="0">
            <a:spAutoFit/>
          </a:bodyPr>
          <a:lstStyle/>
          <a:p>
            <a:r>
              <a:rPr lang="en-US" sz="2000" b="1" dirty="0" smtClean="0">
                <a:solidFill>
                  <a:schemeClr val="accent2"/>
                </a:solidFill>
                <a:latin typeface="Comic Sans MS"/>
                <a:cs typeface="Comic Sans MS"/>
              </a:rPr>
              <a:t>My Website</a:t>
            </a:r>
            <a:endParaRPr lang="en-US" sz="2000" b="1" dirty="0">
              <a:solidFill>
                <a:schemeClr val="accent2"/>
              </a:solidFill>
              <a:latin typeface="Comic Sans MS"/>
              <a:cs typeface="Comic Sans MS"/>
            </a:endParaRPr>
          </a:p>
        </p:txBody>
      </p:sp>
      <p:sp>
        <p:nvSpPr>
          <p:cNvPr id="12" name="TextBox 11"/>
          <p:cNvSpPr txBox="1"/>
          <p:nvPr/>
        </p:nvSpPr>
        <p:spPr>
          <a:xfrm>
            <a:off x="6651477" y="4195799"/>
            <a:ext cx="2196353" cy="2523768"/>
          </a:xfrm>
          <a:prstGeom prst="rect">
            <a:avLst/>
          </a:prstGeom>
          <a:noFill/>
        </p:spPr>
        <p:txBody>
          <a:bodyPr wrap="square" rtlCol="0">
            <a:spAutoFit/>
          </a:bodyPr>
          <a:lstStyle/>
          <a:p>
            <a:r>
              <a:rPr lang="en-US" sz="1400" b="1" dirty="0" smtClean="0">
                <a:solidFill>
                  <a:schemeClr val="bg1"/>
                </a:solidFill>
                <a:latin typeface="Times"/>
                <a:cs typeface="Times"/>
              </a:rPr>
              <a:t>Resume</a:t>
            </a:r>
          </a:p>
          <a:p>
            <a:r>
              <a:rPr lang="en-US" sz="1200" b="1" dirty="0" smtClean="0">
                <a:solidFill>
                  <a:schemeClr val="bg1"/>
                </a:solidFill>
                <a:latin typeface="Times"/>
                <a:cs typeface="Times"/>
              </a:rPr>
              <a:t>Experience</a:t>
            </a:r>
          </a:p>
          <a:p>
            <a:r>
              <a:rPr lang="en-US" sz="1200" dirty="0" smtClean="0">
                <a:solidFill>
                  <a:schemeClr val="bg1"/>
                </a:solidFill>
                <a:latin typeface="Times"/>
                <a:cs typeface="Times"/>
              </a:rPr>
              <a:t>Associate Professor, Texas State University</a:t>
            </a:r>
          </a:p>
          <a:p>
            <a:endParaRPr lang="en-US" sz="1200" dirty="0">
              <a:solidFill>
                <a:schemeClr val="bg1"/>
              </a:solidFill>
              <a:latin typeface="Times"/>
              <a:cs typeface="Times"/>
            </a:endParaRPr>
          </a:p>
          <a:p>
            <a:r>
              <a:rPr lang="en-US" sz="1200" b="1" dirty="0" smtClean="0">
                <a:solidFill>
                  <a:schemeClr val="bg1"/>
                </a:solidFill>
                <a:latin typeface="Times"/>
                <a:cs typeface="Times"/>
              </a:rPr>
              <a:t>Publications</a:t>
            </a:r>
          </a:p>
          <a:p>
            <a:r>
              <a:rPr lang="en-US" sz="1200" dirty="0">
                <a:solidFill>
                  <a:schemeClr val="bg1"/>
                </a:solidFill>
                <a:latin typeface="Times"/>
                <a:cs typeface="Times"/>
              </a:rPr>
              <a:t>"Gender and Technology: Women's Usage, Creation and Perspectives" in Gender and Pop </a:t>
            </a:r>
            <a:r>
              <a:rPr lang="en-US" sz="1200" dirty="0" smtClean="0">
                <a:solidFill>
                  <a:schemeClr val="bg1"/>
                </a:solidFill>
                <a:latin typeface="Times"/>
                <a:cs typeface="Times"/>
              </a:rPr>
              <a:t>Culture…</a:t>
            </a:r>
            <a:endParaRPr lang="en-US" sz="1200" dirty="0">
              <a:solidFill>
                <a:schemeClr val="bg1"/>
              </a:solidFill>
              <a:latin typeface="Times"/>
              <a:cs typeface="Times"/>
            </a:endParaRPr>
          </a:p>
          <a:p>
            <a:endParaRPr lang="en-US" sz="1200" dirty="0">
              <a:solidFill>
                <a:schemeClr val="bg1"/>
              </a:solidFill>
              <a:latin typeface="Times"/>
              <a:cs typeface="Times"/>
            </a:endParaRPr>
          </a:p>
          <a:p>
            <a:endParaRPr lang="en-US" sz="1200" dirty="0" smtClean="0">
              <a:solidFill>
                <a:schemeClr val="bg1"/>
              </a:solidFill>
              <a:latin typeface="Times"/>
              <a:cs typeface="Times"/>
            </a:endParaRPr>
          </a:p>
          <a:p>
            <a:endParaRPr lang="en-US" sz="1200" dirty="0">
              <a:solidFill>
                <a:schemeClr val="bg1"/>
              </a:solidFill>
              <a:latin typeface="Times"/>
              <a:cs typeface="Times"/>
            </a:endParaRPr>
          </a:p>
        </p:txBody>
      </p:sp>
      <p:sp>
        <p:nvSpPr>
          <p:cNvPr id="13" name="TextBox 12"/>
          <p:cNvSpPr txBox="1"/>
          <p:nvPr/>
        </p:nvSpPr>
        <p:spPr>
          <a:xfrm>
            <a:off x="5472676" y="4388505"/>
            <a:ext cx="1010075" cy="830997"/>
          </a:xfrm>
          <a:prstGeom prst="rect">
            <a:avLst/>
          </a:prstGeom>
          <a:noFill/>
        </p:spPr>
        <p:txBody>
          <a:bodyPr wrap="square" rtlCol="0">
            <a:spAutoFit/>
          </a:bodyPr>
          <a:lstStyle/>
          <a:p>
            <a:r>
              <a:rPr lang="en-US" sz="1600" b="1" dirty="0" smtClean="0">
                <a:solidFill>
                  <a:schemeClr val="bg1"/>
                </a:solidFill>
              </a:rPr>
              <a:t>Home   </a:t>
            </a:r>
            <a:br>
              <a:rPr lang="en-US" sz="1600" b="1" dirty="0" smtClean="0">
                <a:solidFill>
                  <a:schemeClr val="bg1"/>
                </a:solidFill>
              </a:rPr>
            </a:br>
            <a:r>
              <a:rPr lang="en-US" sz="1600" b="1" dirty="0" smtClean="0">
                <a:solidFill>
                  <a:schemeClr val="bg1"/>
                </a:solidFill>
              </a:rPr>
              <a:t>Resume   </a:t>
            </a:r>
            <a:br>
              <a:rPr lang="en-US" sz="1600" b="1" dirty="0" smtClean="0">
                <a:solidFill>
                  <a:schemeClr val="bg1"/>
                </a:solidFill>
              </a:rPr>
            </a:br>
            <a:r>
              <a:rPr lang="en-US" sz="1600" b="1" dirty="0" smtClean="0">
                <a:solidFill>
                  <a:schemeClr val="bg1"/>
                </a:solidFill>
              </a:rPr>
              <a:t>Links</a:t>
            </a:r>
            <a:endParaRPr lang="en-US" sz="1600" b="1" dirty="0">
              <a:solidFill>
                <a:schemeClr val="bg1"/>
              </a:solidFill>
            </a:endParaRPr>
          </a:p>
        </p:txBody>
      </p:sp>
      <p:cxnSp>
        <p:nvCxnSpPr>
          <p:cNvPr id="14" name="Straight Connector 13"/>
          <p:cNvCxnSpPr/>
          <p:nvPr/>
        </p:nvCxnSpPr>
        <p:spPr>
          <a:xfrm>
            <a:off x="5472676" y="4029871"/>
            <a:ext cx="3346821"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rot="21008501">
            <a:off x="2419104" y="5573721"/>
            <a:ext cx="1500681" cy="923330"/>
          </a:xfrm>
          <a:prstGeom prst="rect">
            <a:avLst/>
          </a:prstGeom>
          <a:noFill/>
        </p:spPr>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Bad</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cxnSp>
        <p:nvCxnSpPr>
          <p:cNvPr id="18" name="Straight Arrow Connector 17"/>
          <p:cNvCxnSpPr/>
          <p:nvPr/>
        </p:nvCxnSpPr>
        <p:spPr>
          <a:xfrm flipV="1">
            <a:off x="3987749" y="5762112"/>
            <a:ext cx="896112" cy="228600"/>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319179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proximity</a:t>
            </a:r>
            <a:endParaRPr lang="en-US" dirty="0"/>
          </a:p>
        </p:txBody>
      </p:sp>
      <p:sp>
        <p:nvSpPr>
          <p:cNvPr id="3" name="Content Placeholder 2"/>
          <p:cNvSpPr>
            <a:spLocks noGrp="1"/>
          </p:cNvSpPr>
          <p:nvPr>
            <p:ph idx="1"/>
          </p:nvPr>
        </p:nvSpPr>
        <p:spPr>
          <a:xfrm>
            <a:off x="1114424" y="2595562"/>
            <a:ext cx="2590988" cy="3670767"/>
          </a:xfrm>
        </p:spPr>
        <p:txBody>
          <a:bodyPr/>
          <a:lstStyle/>
          <a:p>
            <a:r>
              <a:rPr lang="en-US" dirty="0" smtClean="0"/>
              <a:t>Things that are related should be close to each other</a:t>
            </a:r>
            <a:endParaRPr lang="en-US" dirty="0"/>
          </a:p>
        </p:txBody>
      </p:sp>
      <p:sp>
        <p:nvSpPr>
          <p:cNvPr id="5" name="TextBox 4"/>
          <p:cNvSpPr txBox="1"/>
          <p:nvPr/>
        </p:nvSpPr>
        <p:spPr>
          <a:xfrm>
            <a:off x="3913039" y="2400982"/>
            <a:ext cx="2779059" cy="400110"/>
          </a:xfrm>
          <a:prstGeom prst="rect">
            <a:avLst/>
          </a:prstGeom>
          <a:noFill/>
        </p:spPr>
        <p:txBody>
          <a:bodyPr wrap="square" rtlCol="0">
            <a:spAutoFit/>
          </a:bodyPr>
          <a:lstStyle/>
          <a:p>
            <a:r>
              <a:rPr lang="en-US" sz="2000" b="1" dirty="0" smtClean="0">
                <a:solidFill>
                  <a:schemeClr val="accent6"/>
                </a:solidFill>
              </a:rPr>
              <a:t>My Website</a:t>
            </a:r>
            <a:endParaRPr lang="en-US" sz="2000" b="1" dirty="0">
              <a:solidFill>
                <a:schemeClr val="accent6"/>
              </a:solidFill>
            </a:endParaRPr>
          </a:p>
        </p:txBody>
      </p:sp>
      <p:sp>
        <p:nvSpPr>
          <p:cNvPr id="6" name="TextBox 5"/>
          <p:cNvSpPr txBox="1"/>
          <p:nvPr/>
        </p:nvSpPr>
        <p:spPr>
          <a:xfrm>
            <a:off x="3898097" y="3153409"/>
            <a:ext cx="2196353" cy="2308324"/>
          </a:xfrm>
          <a:prstGeom prst="rect">
            <a:avLst/>
          </a:prstGeom>
          <a:noFill/>
        </p:spPr>
        <p:txBody>
          <a:bodyPr wrap="square" rtlCol="0">
            <a:spAutoFit/>
          </a:bodyPr>
          <a:lstStyle/>
          <a:p>
            <a:r>
              <a:rPr lang="en-US" sz="1200" b="1" dirty="0" smtClean="0"/>
              <a:t>Welcome</a:t>
            </a:r>
          </a:p>
          <a:p>
            <a:endParaRPr lang="en-US" sz="1200" dirty="0" smtClean="0"/>
          </a:p>
          <a:p>
            <a:r>
              <a:rPr lang="en-US" sz="1200" dirty="0" smtClean="0"/>
              <a:t>Cindy Royal is an associate professor in the School of Journalism and Mass Communication at Texas State University in San Marcos. She completed Ph.D. studies in Journalism and Mass Communication at The University of Texas at Austin in May 2005.</a:t>
            </a:r>
            <a:endParaRPr lang="en-US" sz="1200" dirty="0"/>
          </a:p>
        </p:txBody>
      </p:sp>
      <p:sp>
        <p:nvSpPr>
          <p:cNvPr id="7" name="TextBox 6"/>
          <p:cNvSpPr txBox="1"/>
          <p:nvPr/>
        </p:nvSpPr>
        <p:spPr>
          <a:xfrm>
            <a:off x="6094451" y="3138468"/>
            <a:ext cx="1419464" cy="1354217"/>
          </a:xfrm>
          <a:prstGeom prst="rect">
            <a:avLst/>
          </a:prstGeom>
          <a:noFill/>
        </p:spPr>
        <p:txBody>
          <a:bodyPr wrap="square" rtlCol="0">
            <a:spAutoFit/>
          </a:bodyPr>
          <a:lstStyle/>
          <a:p>
            <a:r>
              <a:rPr lang="en-US" sz="1000" b="1" dirty="0" smtClean="0"/>
              <a:t>Courses</a:t>
            </a:r>
          </a:p>
          <a:p>
            <a:endParaRPr lang="en-US" sz="1000" b="1" dirty="0" smtClean="0"/>
          </a:p>
          <a:p>
            <a:r>
              <a:rPr lang="en-US" sz="1000" dirty="0" smtClean="0"/>
              <a:t>Web Design</a:t>
            </a:r>
          </a:p>
          <a:p>
            <a:r>
              <a:rPr lang="en-US" sz="1000" dirty="0" err="1" smtClean="0"/>
              <a:t>Adv</a:t>
            </a:r>
            <a:r>
              <a:rPr lang="en-US" sz="1000" dirty="0" smtClean="0"/>
              <a:t> Media</a:t>
            </a:r>
          </a:p>
          <a:p>
            <a:r>
              <a:rPr lang="en-US" sz="1000" dirty="0" smtClean="0"/>
              <a:t>New Media Issues</a:t>
            </a:r>
          </a:p>
          <a:p>
            <a:r>
              <a:rPr lang="en-US" sz="1000" dirty="0" smtClean="0"/>
              <a:t>Fundamentals of Digital Media</a:t>
            </a:r>
          </a:p>
          <a:p>
            <a:endParaRPr lang="en-US" sz="1200" dirty="0"/>
          </a:p>
        </p:txBody>
      </p:sp>
      <p:sp>
        <p:nvSpPr>
          <p:cNvPr id="8" name="Rounded Rectangle 7"/>
          <p:cNvSpPr/>
          <p:nvPr/>
        </p:nvSpPr>
        <p:spPr>
          <a:xfrm>
            <a:off x="3733797" y="2271887"/>
            <a:ext cx="3780118" cy="33310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3898098" y="2725491"/>
            <a:ext cx="3167530" cy="338554"/>
          </a:xfrm>
          <a:prstGeom prst="rect">
            <a:avLst/>
          </a:prstGeom>
          <a:noFill/>
        </p:spPr>
        <p:txBody>
          <a:bodyPr wrap="square" rtlCol="0">
            <a:spAutoFit/>
          </a:bodyPr>
          <a:lstStyle/>
          <a:p>
            <a:r>
              <a:rPr lang="en-US" sz="1600" b="1" dirty="0" smtClean="0"/>
              <a:t>Home   Resume   Links</a:t>
            </a:r>
            <a:endParaRPr lang="en-US" sz="1600" b="1" dirty="0"/>
          </a:p>
        </p:txBody>
      </p:sp>
      <p:cxnSp>
        <p:nvCxnSpPr>
          <p:cNvPr id="10" name="Straight Connector 9"/>
          <p:cNvCxnSpPr/>
          <p:nvPr/>
        </p:nvCxnSpPr>
        <p:spPr>
          <a:xfrm>
            <a:off x="3987748" y="3064045"/>
            <a:ext cx="334682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709920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erception">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Perception.thmx</Template>
  <TotalTime>1630</TotalTime>
  <Words>1210</Words>
  <Application>Microsoft Macintosh PowerPoint</Application>
  <PresentationFormat>On-screen Show (4:3)</PresentationFormat>
  <Paragraphs>209</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Perception</vt:lpstr>
      <vt:lpstr>Web Design Basics</vt:lpstr>
      <vt:lpstr>about me</vt:lpstr>
      <vt:lpstr>what i teach</vt:lpstr>
      <vt:lpstr>background</vt:lpstr>
      <vt:lpstr>design fundamentals</vt:lpstr>
      <vt:lpstr>alignment</vt:lpstr>
      <vt:lpstr>repetition</vt:lpstr>
      <vt:lpstr>repetition</vt:lpstr>
      <vt:lpstr>proximity</vt:lpstr>
      <vt:lpstr>proximity</vt:lpstr>
      <vt:lpstr>contrast</vt:lpstr>
      <vt:lpstr>grammar, punctuation, spelling</vt:lpstr>
      <vt:lpstr>a few words about fonts</vt:lpstr>
      <vt:lpstr>site examples</vt:lpstr>
      <vt:lpstr>site examples</vt:lpstr>
      <vt:lpstr>site examples</vt:lpstr>
      <vt:lpstr>site examples</vt:lpstr>
      <vt:lpstr>site examples</vt:lpstr>
      <vt:lpstr>site examples</vt:lpstr>
      <vt:lpstr>site examples</vt:lpstr>
      <vt:lpstr>site examples</vt:lpstr>
      <vt:lpstr>misc</vt:lpstr>
      <vt:lpstr>basic html</vt:lpstr>
      <vt:lpstr>sample html</vt:lpstr>
      <vt:lpstr>basic css</vt:lpstr>
      <vt:lpstr>site options</vt:lpstr>
      <vt:lpstr>Wordpress</vt:lpstr>
      <vt:lpstr>Chrome Inspect Element</vt:lpstr>
      <vt:lpstr>the future</vt:lpstr>
      <vt:lpstr>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Design Basics</dc:title>
  <dc:creator>Cindy Royal</dc:creator>
  <cp:lastModifiedBy>Cindy Royal</cp:lastModifiedBy>
  <cp:revision>70</cp:revision>
  <dcterms:created xsi:type="dcterms:W3CDTF">2013-11-01T16:51:12Z</dcterms:created>
  <dcterms:modified xsi:type="dcterms:W3CDTF">2013-11-03T18:47:46Z</dcterms:modified>
</cp:coreProperties>
</file>