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Montserrat"/>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ontserrat-bold.fntdata"/><Relationship Id="rId30" Type="http://schemas.openxmlformats.org/officeDocument/2006/relationships/font" Target="fonts/Montserrat-regular.fntdata"/><Relationship Id="rId11" Type="http://schemas.openxmlformats.org/officeDocument/2006/relationships/slide" Target="slides/slide6.xml"/><Relationship Id="rId33" Type="http://schemas.openxmlformats.org/officeDocument/2006/relationships/font" Target="fonts/Montserrat-boldItalic.fntdata"/><Relationship Id="rId10" Type="http://schemas.openxmlformats.org/officeDocument/2006/relationships/slide" Target="slides/slide5.xml"/><Relationship Id="rId32" Type="http://schemas.openxmlformats.org/officeDocument/2006/relationships/font" Target="fonts/Montserrat-italic.fntdata"/><Relationship Id="rId13" Type="http://schemas.openxmlformats.org/officeDocument/2006/relationships/slide" Target="slides/slide8.xml"/><Relationship Id="rId35" Type="http://schemas.openxmlformats.org/officeDocument/2006/relationships/font" Target="fonts/Lato-bold.fntdata"/><Relationship Id="rId12" Type="http://schemas.openxmlformats.org/officeDocument/2006/relationships/slide" Target="slides/slide7.xml"/><Relationship Id="rId34" Type="http://schemas.openxmlformats.org/officeDocument/2006/relationships/font" Target="fonts/Lato-regular.fntdata"/><Relationship Id="rId15" Type="http://schemas.openxmlformats.org/officeDocument/2006/relationships/slide" Target="slides/slide10.xml"/><Relationship Id="rId37" Type="http://schemas.openxmlformats.org/officeDocument/2006/relationships/font" Target="fonts/Lato-boldItalic.fntdata"/><Relationship Id="rId14" Type="http://schemas.openxmlformats.org/officeDocument/2006/relationships/slide" Target="slides/slide9.xml"/><Relationship Id="rId36" Type="http://schemas.openxmlformats.org/officeDocument/2006/relationships/font" Target="fonts/Lato-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2" name="Google Shape;13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7" name="Google Shape;21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2" name="Google Shape;22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510f749731_0_27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3510f749731_0_2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510f749731_0_25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3510f749731_0_2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510f749731_0_2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2" name="Google Shape;242;g3510f749731_0_27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1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7" name="Google Shape;247;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9" name="Google Shape;25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1" name="Google Shape;271;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0" name="Google Shape;15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6" name="Google Shape;15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2" name="Google Shape;2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 Id="rId5" Type="http://schemas.openxmlformats.org/officeDocument/2006/relationships/image" Target="../media/image2.png"/><Relationship Id="rId6" Type="http://schemas.openxmlformats.org/officeDocument/2006/relationships/image" Target="../media/image3.png"/><Relationship Id="rId7"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435225" y="568225"/>
            <a:ext cx="5017500" cy="1578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800"/>
              <a:buNone/>
            </a:pPr>
            <a:r>
              <a:rPr lang="en"/>
              <a:t>Fake Product Identification Using Blockchain</a:t>
            </a:r>
            <a:endParaRPr/>
          </a:p>
        </p:txBody>
      </p:sp>
      <p:sp>
        <p:nvSpPr>
          <p:cNvPr id="135" name="Google Shape;135;p13"/>
          <p:cNvSpPr txBox="1"/>
          <p:nvPr>
            <p:ph idx="1" type="subTitle"/>
          </p:nvPr>
        </p:nvSpPr>
        <p:spPr>
          <a:xfrm>
            <a:off x="5482475" y="4295650"/>
            <a:ext cx="3470700" cy="506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1800"/>
              <a:buNone/>
            </a:pPr>
            <a:r>
              <a:rPr lang="en"/>
              <a:t>Nguyen Quang Canh  - 22028200</a:t>
            </a:r>
            <a:endParaRPr/>
          </a:p>
          <a:p>
            <a:pPr indent="0" lvl="0" marL="0" rtl="0" algn="l">
              <a:lnSpc>
                <a:spcPct val="100000"/>
              </a:lnSpc>
              <a:spcBef>
                <a:spcPts val="0"/>
              </a:spcBef>
              <a:spcAft>
                <a:spcPts val="0"/>
              </a:spcAft>
              <a:buSzPts val="1800"/>
              <a:buNone/>
            </a:pPr>
            <a:r>
              <a:rPr lang="en"/>
              <a:t>Nguyen Van Thuan      - 22028194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22" title="Screenshot 2025-04-24 at 15.49.45.png"/>
          <p:cNvPicPr preferRelativeResize="0"/>
          <p:nvPr/>
        </p:nvPicPr>
        <p:blipFill>
          <a:blip r:embed="rId3">
            <a:alphaModFix/>
          </a:blip>
          <a:stretch>
            <a:fillRect/>
          </a:stretch>
        </p:blipFill>
        <p:spPr>
          <a:xfrm>
            <a:off x="1827400" y="685800"/>
            <a:ext cx="6471173" cy="3873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pic>
        <p:nvPicPr>
          <p:cNvPr id="224" name="Google Shape;224;p23" title="Screenshot 2025-04-24 at 15.52.58.png"/>
          <p:cNvPicPr preferRelativeResize="0"/>
          <p:nvPr/>
        </p:nvPicPr>
        <p:blipFill>
          <a:blip r:embed="rId3">
            <a:alphaModFix/>
          </a:blip>
          <a:stretch>
            <a:fillRect/>
          </a:stretch>
        </p:blipFill>
        <p:spPr>
          <a:xfrm>
            <a:off x="1825700" y="691575"/>
            <a:ext cx="6477348" cy="38680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24" title="Screenshot 2025-04-24 at 15.55.09.png"/>
          <p:cNvPicPr preferRelativeResize="0"/>
          <p:nvPr/>
        </p:nvPicPr>
        <p:blipFill>
          <a:blip r:embed="rId3">
            <a:alphaModFix/>
          </a:blip>
          <a:stretch>
            <a:fillRect/>
          </a:stretch>
        </p:blipFill>
        <p:spPr>
          <a:xfrm>
            <a:off x="1829825" y="676650"/>
            <a:ext cx="6529526" cy="390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pic>
        <p:nvPicPr>
          <p:cNvPr id="234" name="Google Shape;234;p25" title="Screenshot 2025-04-24 at 16.02.27.png"/>
          <p:cNvPicPr preferRelativeResize="0"/>
          <p:nvPr/>
        </p:nvPicPr>
        <p:blipFill>
          <a:blip r:embed="rId3">
            <a:alphaModFix/>
          </a:blip>
          <a:stretch>
            <a:fillRect/>
          </a:stretch>
        </p:blipFill>
        <p:spPr>
          <a:xfrm>
            <a:off x="1825725" y="690175"/>
            <a:ext cx="6496548" cy="38858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26" title="Screenshot 2025-04-24 at 15.56.57.png"/>
          <p:cNvPicPr preferRelativeResize="0"/>
          <p:nvPr/>
        </p:nvPicPr>
        <p:blipFill>
          <a:blip r:embed="rId3">
            <a:alphaModFix/>
          </a:blip>
          <a:stretch>
            <a:fillRect/>
          </a:stretch>
        </p:blipFill>
        <p:spPr>
          <a:xfrm>
            <a:off x="1834950" y="693400"/>
            <a:ext cx="6494725" cy="38847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pic>
        <p:nvPicPr>
          <p:cNvPr id="244" name="Google Shape;244;p27" title="Screenshot 2025-04-24 at 16.03.29.png"/>
          <p:cNvPicPr preferRelativeResize="0"/>
          <p:nvPr/>
        </p:nvPicPr>
        <p:blipFill>
          <a:blip r:embed="rId3">
            <a:alphaModFix/>
          </a:blip>
          <a:stretch>
            <a:fillRect/>
          </a:stretch>
        </p:blipFill>
        <p:spPr>
          <a:xfrm>
            <a:off x="1825725" y="688625"/>
            <a:ext cx="6496548" cy="38858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8"/>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Applications</a:t>
            </a:r>
            <a:endParaRPr/>
          </a:p>
        </p:txBody>
      </p:sp>
      <p:sp>
        <p:nvSpPr>
          <p:cNvPr id="250" name="Google Shape;250;p28"/>
          <p:cNvSpPr txBox="1"/>
          <p:nvPr/>
        </p:nvSpPr>
        <p:spPr>
          <a:xfrm>
            <a:off x="2068150" y="1259525"/>
            <a:ext cx="6653700" cy="31770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Clr>
                <a:schemeClr val="dk2"/>
              </a:buClr>
              <a:buSzPts val="1500"/>
              <a:buFont typeface="Roboto"/>
              <a:buChar char="●"/>
            </a:pPr>
            <a:r>
              <a:rPr b="0" i="0" lang="en" sz="1500" u="none" cap="none" strike="noStrike">
                <a:solidFill>
                  <a:schemeClr val="dk2"/>
                </a:solidFill>
                <a:latin typeface="Roboto"/>
                <a:ea typeface="Roboto"/>
                <a:cs typeface="Roboto"/>
                <a:sym typeface="Roboto"/>
              </a:rPr>
              <a:t>Pharmaceuticals:</a:t>
            </a:r>
            <a:endParaRPr b="0" i="0" sz="1500" u="none" cap="none" strike="noStrike">
              <a:solidFill>
                <a:schemeClr val="dk2"/>
              </a:solidFill>
              <a:latin typeface="Roboto"/>
              <a:ea typeface="Roboto"/>
              <a:cs typeface="Roboto"/>
              <a:sym typeface="Roboto"/>
            </a:endParaRPr>
          </a:p>
          <a:p>
            <a:pPr indent="-323850" lvl="1" marL="914400" marR="0" rtl="0" algn="l">
              <a:lnSpc>
                <a:spcPct val="115000"/>
              </a:lnSpc>
              <a:spcBef>
                <a:spcPts val="0"/>
              </a:spcBef>
              <a:spcAft>
                <a:spcPts val="0"/>
              </a:spcAft>
              <a:buClr>
                <a:schemeClr val="dk2"/>
              </a:buClr>
              <a:buSzPts val="1500"/>
              <a:buFont typeface="Roboto"/>
              <a:buChar char="○"/>
            </a:pPr>
            <a:r>
              <a:rPr b="0" i="0" lang="en" sz="1500" u="none" cap="none" strike="noStrike">
                <a:solidFill>
                  <a:schemeClr val="dk2"/>
                </a:solidFill>
                <a:latin typeface="Roboto"/>
                <a:ea typeface="Roboto"/>
                <a:cs typeface="Roboto"/>
                <a:sym typeface="Roboto"/>
              </a:rPr>
              <a:t>Ensure the authenticity of medicines, preventing the circulation of counterfeit drugs and safeguarding public health.</a:t>
            </a:r>
            <a:endParaRPr b="0" i="0" sz="1500" u="none" cap="none" strike="noStrike">
              <a:solidFill>
                <a:schemeClr val="dk2"/>
              </a:solidFill>
              <a:latin typeface="Roboto"/>
              <a:ea typeface="Roboto"/>
              <a:cs typeface="Roboto"/>
              <a:sym typeface="Roboto"/>
            </a:endParaRPr>
          </a:p>
          <a:p>
            <a:pPr indent="-323850" lvl="0" marL="457200" marR="0" rtl="0" algn="l">
              <a:lnSpc>
                <a:spcPct val="115000"/>
              </a:lnSpc>
              <a:spcBef>
                <a:spcPts val="0"/>
              </a:spcBef>
              <a:spcAft>
                <a:spcPts val="0"/>
              </a:spcAft>
              <a:buClr>
                <a:schemeClr val="dk2"/>
              </a:buClr>
              <a:buSzPts val="1500"/>
              <a:buFont typeface="Roboto"/>
              <a:buChar char="●"/>
            </a:pPr>
            <a:r>
              <a:rPr b="0" i="0" lang="en" sz="1500" u="none" cap="none" strike="noStrike">
                <a:solidFill>
                  <a:schemeClr val="dk2"/>
                </a:solidFill>
                <a:latin typeface="Roboto"/>
                <a:ea typeface="Roboto"/>
                <a:cs typeface="Roboto"/>
                <a:sym typeface="Roboto"/>
              </a:rPr>
              <a:t>Luxury Goods:</a:t>
            </a:r>
            <a:endParaRPr b="0" i="0" sz="1500" u="none" cap="none" strike="noStrike">
              <a:solidFill>
                <a:schemeClr val="dk2"/>
              </a:solidFill>
              <a:latin typeface="Roboto"/>
              <a:ea typeface="Roboto"/>
              <a:cs typeface="Roboto"/>
              <a:sym typeface="Roboto"/>
            </a:endParaRPr>
          </a:p>
          <a:p>
            <a:pPr indent="-323850" lvl="1" marL="914400" marR="0" rtl="0" algn="l">
              <a:lnSpc>
                <a:spcPct val="115000"/>
              </a:lnSpc>
              <a:spcBef>
                <a:spcPts val="0"/>
              </a:spcBef>
              <a:spcAft>
                <a:spcPts val="0"/>
              </a:spcAft>
              <a:buClr>
                <a:schemeClr val="dk2"/>
              </a:buClr>
              <a:buSzPts val="1500"/>
              <a:buFont typeface="Roboto"/>
              <a:buChar char="○"/>
            </a:pPr>
            <a:r>
              <a:rPr b="0" i="0" lang="en" sz="1500" u="none" cap="none" strike="noStrike">
                <a:solidFill>
                  <a:schemeClr val="dk2"/>
                </a:solidFill>
                <a:latin typeface="Roboto"/>
                <a:ea typeface="Roboto"/>
                <a:cs typeface="Roboto"/>
                <a:sym typeface="Roboto"/>
              </a:rPr>
              <a:t>Authenticate high-end products such as designer handbags and watches, protecting both consumers and brands from counterfeit replicas.</a:t>
            </a:r>
            <a:endParaRPr b="0" i="0" sz="1500" u="none" cap="none" strike="noStrike">
              <a:solidFill>
                <a:schemeClr val="dk2"/>
              </a:solidFill>
              <a:latin typeface="Roboto"/>
              <a:ea typeface="Roboto"/>
              <a:cs typeface="Roboto"/>
              <a:sym typeface="Roboto"/>
            </a:endParaRPr>
          </a:p>
          <a:p>
            <a:pPr indent="-323850" lvl="0" marL="457200" marR="0" rtl="0" algn="l">
              <a:lnSpc>
                <a:spcPct val="115000"/>
              </a:lnSpc>
              <a:spcBef>
                <a:spcPts val="0"/>
              </a:spcBef>
              <a:spcAft>
                <a:spcPts val="0"/>
              </a:spcAft>
              <a:buClr>
                <a:schemeClr val="dk2"/>
              </a:buClr>
              <a:buSzPts val="1500"/>
              <a:buFont typeface="Roboto"/>
              <a:buChar char="●"/>
            </a:pPr>
            <a:r>
              <a:rPr b="0" i="0" lang="en" sz="1500" u="none" cap="none" strike="noStrike">
                <a:solidFill>
                  <a:schemeClr val="dk2"/>
                </a:solidFill>
                <a:latin typeface="Roboto"/>
                <a:ea typeface="Roboto"/>
                <a:cs typeface="Roboto"/>
                <a:sym typeface="Roboto"/>
              </a:rPr>
              <a:t>Electronics:</a:t>
            </a:r>
            <a:endParaRPr b="0" i="0" sz="1500" u="none" cap="none" strike="noStrike">
              <a:solidFill>
                <a:schemeClr val="dk2"/>
              </a:solidFill>
              <a:latin typeface="Roboto"/>
              <a:ea typeface="Roboto"/>
              <a:cs typeface="Roboto"/>
              <a:sym typeface="Roboto"/>
            </a:endParaRPr>
          </a:p>
          <a:p>
            <a:pPr indent="-323850" lvl="1" marL="914400" marR="0" rtl="0" algn="l">
              <a:lnSpc>
                <a:spcPct val="115000"/>
              </a:lnSpc>
              <a:spcBef>
                <a:spcPts val="0"/>
              </a:spcBef>
              <a:spcAft>
                <a:spcPts val="0"/>
              </a:spcAft>
              <a:buClr>
                <a:schemeClr val="dk2"/>
              </a:buClr>
              <a:buSzPts val="1500"/>
              <a:buFont typeface="Roboto"/>
              <a:buChar char="○"/>
            </a:pPr>
            <a:r>
              <a:rPr b="0" i="0" lang="en" sz="1500" u="none" cap="none" strike="noStrike">
                <a:solidFill>
                  <a:schemeClr val="dk2"/>
                </a:solidFill>
                <a:latin typeface="Roboto"/>
                <a:ea typeface="Roboto"/>
                <a:cs typeface="Roboto"/>
                <a:sym typeface="Roboto"/>
              </a:rPr>
              <a:t>Combat the proliferation of counterfeit electronics by verifying the legitimacy of devices and components at various stages of the supply chain.</a:t>
            </a:r>
            <a:endParaRPr b="0" i="0" sz="1500" u="none" cap="none" strike="noStrike">
              <a:solidFill>
                <a:schemeClr val="dk2"/>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29"/>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Applications</a:t>
            </a:r>
            <a:endParaRPr/>
          </a:p>
        </p:txBody>
      </p:sp>
      <p:sp>
        <p:nvSpPr>
          <p:cNvPr id="256" name="Google Shape;256;p29"/>
          <p:cNvSpPr txBox="1"/>
          <p:nvPr/>
        </p:nvSpPr>
        <p:spPr>
          <a:xfrm>
            <a:off x="2068150" y="1259525"/>
            <a:ext cx="6653700" cy="31770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Clr>
                <a:schemeClr val="dk2"/>
              </a:buClr>
              <a:buSzPts val="1500"/>
              <a:buFont typeface="Roboto"/>
              <a:buChar char="●"/>
            </a:pPr>
            <a:r>
              <a:rPr b="0" i="0" lang="en" sz="1500" u="none" cap="none" strike="noStrike">
                <a:solidFill>
                  <a:schemeClr val="dk2"/>
                </a:solidFill>
                <a:latin typeface="Roboto"/>
                <a:ea typeface="Roboto"/>
                <a:cs typeface="Roboto"/>
                <a:sym typeface="Roboto"/>
              </a:rPr>
              <a:t>Food and Beverages:</a:t>
            </a:r>
            <a:endParaRPr b="0" i="0" sz="1500" u="none" cap="none" strike="noStrike">
              <a:solidFill>
                <a:schemeClr val="dk2"/>
              </a:solidFill>
              <a:latin typeface="Roboto"/>
              <a:ea typeface="Roboto"/>
              <a:cs typeface="Roboto"/>
              <a:sym typeface="Roboto"/>
            </a:endParaRPr>
          </a:p>
          <a:p>
            <a:pPr indent="-323850" lvl="1" marL="914400" marR="0" rtl="0" algn="l">
              <a:lnSpc>
                <a:spcPct val="115000"/>
              </a:lnSpc>
              <a:spcBef>
                <a:spcPts val="0"/>
              </a:spcBef>
              <a:spcAft>
                <a:spcPts val="0"/>
              </a:spcAft>
              <a:buClr>
                <a:schemeClr val="dk2"/>
              </a:buClr>
              <a:buSzPts val="1500"/>
              <a:buFont typeface="Roboto"/>
              <a:buChar char="○"/>
            </a:pPr>
            <a:r>
              <a:rPr b="0" i="0" lang="en" sz="1500" u="none" cap="none" strike="noStrike">
                <a:solidFill>
                  <a:schemeClr val="dk2"/>
                </a:solidFill>
                <a:latin typeface="Roboto"/>
                <a:ea typeface="Roboto"/>
                <a:cs typeface="Roboto"/>
                <a:sym typeface="Roboto"/>
              </a:rPr>
              <a:t>Guarantee the authenticity and safety of food products, reducing the risk of counterfeit consumables entering the market.</a:t>
            </a:r>
            <a:endParaRPr b="0" i="0" sz="1500" u="none" cap="none" strike="noStrike">
              <a:solidFill>
                <a:schemeClr val="dk2"/>
              </a:solidFill>
              <a:latin typeface="Roboto"/>
              <a:ea typeface="Roboto"/>
              <a:cs typeface="Roboto"/>
              <a:sym typeface="Roboto"/>
            </a:endParaRPr>
          </a:p>
          <a:p>
            <a:pPr indent="-323850" lvl="0" marL="457200" marR="0" rtl="0" algn="l">
              <a:lnSpc>
                <a:spcPct val="115000"/>
              </a:lnSpc>
              <a:spcBef>
                <a:spcPts val="0"/>
              </a:spcBef>
              <a:spcAft>
                <a:spcPts val="0"/>
              </a:spcAft>
              <a:buClr>
                <a:schemeClr val="dk2"/>
              </a:buClr>
              <a:buSzPts val="1500"/>
              <a:buFont typeface="Roboto"/>
              <a:buChar char="●"/>
            </a:pPr>
            <a:r>
              <a:rPr b="0" i="0" lang="en" sz="1500" u="none" cap="none" strike="noStrike">
                <a:solidFill>
                  <a:schemeClr val="dk2"/>
                </a:solidFill>
                <a:latin typeface="Roboto"/>
                <a:ea typeface="Roboto"/>
                <a:cs typeface="Roboto"/>
                <a:sym typeface="Roboto"/>
              </a:rPr>
              <a:t>Automotive Parts:</a:t>
            </a:r>
            <a:endParaRPr b="0" i="0" sz="1500" u="none" cap="none" strike="noStrike">
              <a:solidFill>
                <a:schemeClr val="dk2"/>
              </a:solidFill>
              <a:latin typeface="Roboto"/>
              <a:ea typeface="Roboto"/>
              <a:cs typeface="Roboto"/>
              <a:sym typeface="Roboto"/>
            </a:endParaRPr>
          </a:p>
          <a:p>
            <a:pPr indent="-323850" lvl="1" marL="914400" marR="0" rtl="0" algn="l">
              <a:lnSpc>
                <a:spcPct val="115000"/>
              </a:lnSpc>
              <a:spcBef>
                <a:spcPts val="0"/>
              </a:spcBef>
              <a:spcAft>
                <a:spcPts val="0"/>
              </a:spcAft>
              <a:buClr>
                <a:schemeClr val="dk2"/>
              </a:buClr>
              <a:buSzPts val="1500"/>
              <a:buFont typeface="Roboto"/>
              <a:buChar char="○"/>
            </a:pPr>
            <a:r>
              <a:rPr b="0" i="0" lang="en" sz="1500" u="none" cap="none" strike="noStrike">
                <a:solidFill>
                  <a:schemeClr val="dk2"/>
                </a:solidFill>
                <a:latin typeface="Roboto"/>
                <a:ea typeface="Roboto"/>
                <a:cs typeface="Roboto"/>
                <a:sym typeface="Roboto"/>
              </a:rPr>
              <a:t>Verify the authenticity of critical automotive components, mitigating the safety risks associated with counterfeit parts in the automotive industry.</a:t>
            </a:r>
            <a:endParaRPr b="0" i="0" sz="1500" u="none" cap="none" strike="noStrike">
              <a:solidFill>
                <a:schemeClr val="dk2"/>
              </a:solidFill>
              <a:latin typeface="Roboto"/>
              <a:ea typeface="Roboto"/>
              <a:cs typeface="Roboto"/>
              <a:sym typeface="Roboto"/>
            </a:endParaRPr>
          </a:p>
          <a:p>
            <a:pPr indent="-323850" lvl="0" marL="457200" marR="0" rtl="0" algn="l">
              <a:lnSpc>
                <a:spcPct val="115000"/>
              </a:lnSpc>
              <a:spcBef>
                <a:spcPts val="0"/>
              </a:spcBef>
              <a:spcAft>
                <a:spcPts val="0"/>
              </a:spcAft>
              <a:buClr>
                <a:schemeClr val="dk2"/>
              </a:buClr>
              <a:buSzPts val="1500"/>
              <a:buFont typeface="Roboto"/>
              <a:buChar char="●"/>
            </a:pPr>
            <a:r>
              <a:rPr b="0" i="0" lang="en" sz="1500" u="none" cap="none" strike="noStrike">
                <a:solidFill>
                  <a:schemeClr val="dk2"/>
                </a:solidFill>
                <a:latin typeface="Roboto"/>
                <a:ea typeface="Roboto"/>
                <a:cs typeface="Roboto"/>
                <a:sym typeface="Roboto"/>
              </a:rPr>
              <a:t>Apparel and Fashion:</a:t>
            </a:r>
            <a:endParaRPr b="0" i="0" sz="1500" u="none" cap="none" strike="noStrike">
              <a:solidFill>
                <a:schemeClr val="dk2"/>
              </a:solidFill>
              <a:latin typeface="Roboto"/>
              <a:ea typeface="Roboto"/>
              <a:cs typeface="Roboto"/>
              <a:sym typeface="Roboto"/>
            </a:endParaRPr>
          </a:p>
          <a:p>
            <a:pPr indent="-323850" lvl="1" marL="914400" marR="0" rtl="0" algn="l">
              <a:lnSpc>
                <a:spcPct val="115000"/>
              </a:lnSpc>
              <a:spcBef>
                <a:spcPts val="0"/>
              </a:spcBef>
              <a:spcAft>
                <a:spcPts val="0"/>
              </a:spcAft>
              <a:buClr>
                <a:schemeClr val="dk2"/>
              </a:buClr>
              <a:buSzPts val="1500"/>
              <a:buFont typeface="Roboto"/>
              <a:buChar char="○"/>
            </a:pPr>
            <a:r>
              <a:rPr b="0" i="0" lang="en" sz="1500" u="none" cap="none" strike="noStrike">
                <a:solidFill>
                  <a:schemeClr val="dk2"/>
                </a:solidFill>
                <a:latin typeface="Roboto"/>
                <a:ea typeface="Roboto"/>
                <a:cs typeface="Roboto"/>
                <a:sym typeface="Roboto"/>
              </a:rPr>
              <a:t>Protect fashion brands and consumers from fake apparel items, ensuring the purchase of genuine products with verified origins.</a:t>
            </a:r>
            <a:endParaRPr b="0" i="0" sz="1500" u="none" cap="none" strike="noStrike">
              <a:solidFill>
                <a:schemeClr val="dk2"/>
              </a:solidFill>
              <a:latin typeface="Roboto"/>
              <a:ea typeface="Roboto"/>
              <a:cs typeface="Roboto"/>
              <a:sym typeface="Roboto"/>
            </a:endParaRPr>
          </a:p>
          <a:p>
            <a:pPr indent="0" lvl="0" marL="0" marR="0" rtl="0" algn="l">
              <a:lnSpc>
                <a:spcPct val="115000"/>
              </a:lnSpc>
              <a:spcBef>
                <a:spcPts val="0"/>
              </a:spcBef>
              <a:spcAft>
                <a:spcPts val="0"/>
              </a:spcAft>
              <a:buClr>
                <a:srgbClr val="000000"/>
              </a:buClr>
              <a:buSzPts val="1500"/>
              <a:buFont typeface="Arial"/>
              <a:buNone/>
            </a:pPr>
            <a:r>
              <a:t/>
            </a:r>
            <a:endParaRPr b="0" i="0" sz="1500" u="none" cap="none" strike="noStrike">
              <a:solidFill>
                <a:schemeClr val="dk2"/>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highlight>
                  <a:schemeClr val="dk1"/>
                </a:highlight>
              </a:rPr>
              <a:t>Future Works in the Project</a:t>
            </a:r>
            <a:endParaRPr>
              <a:highlight>
                <a:schemeClr val="dk1"/>
              </a:highlight>
            </a:endParaRPr>
          </a:p>
        </p:txBody>
      </p:sp>
      <p:sp>
        <p:nvSpPr>
          <p:cNvPr id="262" name="Google Shape;262;p30"/>
          <p:cNvSpPr txBox="1"/>
          <p:nvPr/>
        </p:nvSpPr>
        <p:spPr>
          <a:xfrm>
            <a:off x="2068150" y="1335725"/>
            <a:ext cx="6653700" cy="3177000"/>
          </a:xfrm>
          <a:prstGeom prst="rect">
            <a:avLst/>
          </a:prstGeom>
          <a:noFill/>
          <a:ln>
            <a:noFill/>
          </a:ln>
        </p:spPr>
        <p:txBody>
          <a:bodyPr anchorCtr="0" anchor="t" bIns="91425" lIns="91425" spcFirstLastPara="1" rIns="91425" wrap="square" tIns="91425">
            <a:noAutofit/>
          </a:bodyPr>
          <a:lstStyle/>
          <a:p>
            <a:pPr indent="-336550" lvl="0" marL="457200" marR="0" rtl="0" algn="l">
              <a:lnSpc>
                <a:spcPct val="150000"/>
              </a:lnSpc>
              <a:spcBef>
                <a:spcPts val="0"/>
              </a:spcBef>
              <a:spcAft>
                <a:spcPts val="0"/>
              </a:spcAft>
              <a:buClr>
                <a:schemeClr val="dk2"/>
              </a:buClr>
              <a:buSzPts val="1700"/>
              <a:buFont typeface="Roboto"/>
              <a:buChar char="●"/>
            </a:pPr>
            <a:r>
              <a:rPr b="0" i="0" lang="en" sz="1700" u="none" cap="none" strike="noStrike">
                <a:solidFill>
                  <a:schemeClr val="dk2"/>
                </a:solidFill>
                <a:latin typeface="Roboto"/>
                <a:ea typeface="Roboto"/>
                <a:cs typeface="Roboto"/>
                <a:sym typeface="Roboto"/>
              </a:rPr>
              <a:t>Improving UI/UX of the website.</a:t>
            </a:r>
            <a:endParaRPr b="0" i="0" sz="1700" u="none" cap="none" strike="noStrike">
              <a:solidFill>
                <a:schemeClr val="dk2"/>
              </a:solidFill>
              <a:latin typeface="Roboto"/>
              <a:ea typeface="Roboto"/>
              <a:cs typeface="Roboto"/>
              <a:sym typeface="Roboto"/>
            </a:endParaRPr>
          </a:p>
          <a:p>
            <a:pPr indent="-336550" lvl="0" marL="457200" marR="0" rtl="0" algn="l">
              <a:lnSpc>
                <a:spcPct val="150000"/>
              </a:lnSpc>
              <a:spcBef>
                <a:spcPts val="0"/>
              </a:spcBef>
              <a:spcAft>
                <a:spcPts val="0"/>
              </a:spcAft>
              <a:buClr>
                <a:schemeClr val="dk2"/>
              </a:buClr>
              <a:buSzPts val="1700"/>
              <a:buFont typeface="Roboto"/>
              <a:buChar char="●"/>
            </a:pPr>
            <a:r>
              <a:rPr b="0" i="0" lang="en" sz="1700" u="none" cap="none" strike="noStrike">
                <a:solidFill>
                  <a:schemeClr val="dk2"/>
                </a:solidFill>
                <a:latin typeface="Roboto"/>
                <a:ea typeface="Roboto"/>
                <a:cs typeface="Roboto"/>
                <a:sym typeface="Roboto"/>
              </a:rPr>
              <a:t>Designing a more user friendly and secure on boarding system.</a:t>
            </a:r>
            <a:endParaRPr b="0" i="0" sz="1700" u="none" cap="none" strike="noStrike">
              <a:solidFill>
                <a:schemeClr val="dk2"/>
              </a:solidFill>
              <a:latin typeface="Roboto"/>
              <a:ea typeface="Roboto"/>
              <a:cs typeface="Roboto"/>
              <a:sym typeface="Roboto"/>
            </a:endParaRPr>
          </a:p>
          <a:p>
            <a:pPr indent="-336550" lvl="0" marL="457200" marR="0" rtl="0" algn="l">
              <a:lnSpc>
                <a:spcPct val="150000"/>
              </a:lnSpc>
              <a:spcBef>
                <a:spcPts val="0"/>
              </a:spcBef>
              <a:spcAft>
                <a:spcPts val="0"/>
              </a:spcAft>
              <a:buClr>
                <a:schemeClr val="dk2"/>
              </a:buClr>
              <a:buSzPts val="1700"/>
              <a:buFont typeface="Roboto"/>
              <a:buChar char="●"/>
            </a:pPr>
            <a:r>
              <a:rPr b="0" i="0" lang="en" sz="1700" u="none" cap="none" strike="noStrike">
                <a:solidFill>
                  <a:schemeClr val="dk2"/>
                </a:solidFill>
                <a:latin typeface="Roboto"/>
                <a:ea typeface="Roboto"/>
                <a:cs typeface="Roboto"/>
                <a:sym typeface="Roboto"/>
              </a:rPr>
              <a:t>Developing a mobile application for ease of use.</a:t>
            </a:r>
            <a:endParaRPr b="0" i="0" sz="1700" u="none" cap="none" strike="noStrike">
              <a:solidFill>
                <a:schemeClr val="dk2"/>
              </a:solidFill>
              <a:latin typeface="Roboto"/>
              <a:ea typeface="Roboto"/>
              <a:cs typeface="Roboto"/>
              <a:sym typeface="Roboto"/>
            </a:endParaRPr>
          </a:p>
          <a:p>
            <a:pPr indent="-336550" lvl="0" marL="457200" marR="0" rtl="0" algn="l">
              <a:lnSpc>
                <a:spcPct val="150000"/>
              </a:lnSpc>
              <a:spcBef>
                <a:spcPts val="0"/>
              </a:spcBef>
              <a:spcAft>
                <a:spcPts val="0"/>
              </a:spcAft>
              <a:buClr>
                <a:schemeClr val="dk2"/>
              </a:buClr>
              <a:buSzPts val="1700"/>
              <a:buFont typeface="Roboto"/>
              <a:buChar char="●"/>
            </a:pPr>
            <a:r>
              <a:rPr b="0" i="0" lang="en" sz="1700" u="none" cap="none" strike="noStrike">
                <a:solidFill>
                  <a:schemeClr val="dk2"/>
                </a:solidFill>
                <a:latin typeface="Roboto"/>
                <a:ea typeface="Roboto"/>
                <a:cs typeface="Roboto"/>
                <a:sym typeface="Roboto"/>
              </a:rPr>
              <a:t>Optimizing engine to make it even faster and more resource efficient.</a:t>
            </a:r>
            <a:endParaRPr b="0" i="0" sz="1700" u="none" cap="none" strike="noStrike">
              <a:solidFill>
                <a:schemeClr val="dk2"/>
              </a:solidFill>
              <a:latin typeface="Roboto"/>
              <a:ea typeface="Roboto"/>
              <a:cs typeface="Roboto"/>
              <a:sym typeface="Roboto"/>
            </a:endParaRPr>
          </a:p>
          <a:p>
            <a:pPr indent="-336550" lvl="0" marL="457200" marR="0" rtl="0" algn="l">
              <a:lnSpc>
                <a:spcPct val="150000"/>
              </a:lnSpc>
              <a:spcBef>
                <a:spcPts val="0"/>
              </a:spcBef>
              <a:spcAft>
                <a:spcPts val="0"/>
              </a:spcAft>
              <a:buClr>
                <a:schemeClr val="dk2"/>
              </a:buClr>
              <a:buSzPts val="1700"/>
              <a:buFont typeface="Roboto"/>
              <a:buChar char="●"/>
            </a:pPr>
            <a:r>
              <a:rPr b="0" i="0" lang="en" sz="1700" u="none" cap="none" strike="noStrike">
                <a:solidFill>
                  <a:schemeClr val="dk2"/>
                </a:solidFill>
                <a:latin typeface="Roboto"/>
                <a:ea typeface="Roboto"/>
                <a:cs typeface="Roboto"/>
                <a:sym typeface="Roboto"/>
              </a:rPr>
              <a:t>Designing a more secure server client communication system.</a:t>
            </a:r>
            <a:endParaRPr b="0" i="0" sz="1700" u="none" cap="none" strike="noStrike">
              <a:solidFill>
                <a:schemeClr val="dk2"/>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31"/>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highlight>
                  <a:schemeClr val="dk1"/>
                </a:highlight>
              </a:rPr>
              <a:t>References</a:t>
            </a:r>
            <a:endParaRPr>
              <a:highlight>
                <a:schemeClr val="dk1"/>
              </a:highlight>
            </a:endParaRPr>
          </a:p>
        </p:txBody>
      </p:sp>
      <p:sp>
        <p:nvSpPr>
          <p:cNvPr id="268" name="Google Shape;268;p31"/>
          <p:cNvSpPr txBox="1"/>
          <p:nvPr/>
        </p:nvSpPr>
        <p:spPr>
          <a:xfrm>
            <a:off x="2068150" y="1183325"/>
            <a:ext cx="6653700" cy="3390900"/>
          </a:xfrm>
          <a:prstGeom prst="rect">
            <a:avLst/>
          </a:prstGeom>
          <a:noFill/>
          <a:ln>
            <a:noFill/>
          </a:ln>
        </p:spPr>
        <p:txBody>
          <a:bodyPr anchorCtr="0" anchor="t" bIns="91425" lIns="91425" spcFirstLastPara="1" rIns="91425" wrap="square" tIns="91425">
            <a:noAutofit/>
          </a:bodyPr>
          <a:lstStyle/>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chemeClr val="dk2"/>
                </a:solidFill>
                <a:latin typeface="Roboto"/>
                <a:ea typeface="Roboto"/>
                <a:cs typeface="Roboto"/>
                <a:sym typeface="Roboto"/>
              </a:rPr>
              <a:t>[1] A Blockchain-Based Fake Product Identification System - Yasmeen Dabbagh; Reem Khoja; Leena AlZahrani; Ghada AlShowaier; Nidal Nasser</a:t>
            </a:r>
            <a:endParaRPr b="0" i="0" sz="1600" u="none" cap="none" strike="noStrike">
              <a:solidFill>
                <a:schemeClr val="dk2"/>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chemeClr val="dk2"/>
                </a:solidFill>
                <a:latin typeface="Roboto"/>
                <a:ea typeface="Roboto"/>
                <a:cs typeface="Roboto"/>
                <a:sym typeface="Roboto"/>
              </a:rPr>
              <a:t>[2] Fast-HotStuff: A Fast and Robust BFT Protocol for Blockchains -</a:t>
            </a:r>
            <a:endParaRPr b="0" i="0" sz="1600" u="none" cap="none" strike="noStrike">
              <a:solidFill>
                <a:schemeClr val="dk2"/>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chemeClr val="dk2"/>
                </a:solidFill>
                <a:latin typeface="Roboto"/>
                <a:ea typeface="Roboto"/>
                <a:cs typeface="Roboto"/>
                <a:sym typeface="Roboto"/>
              </a:rPr>
              <a:t>Mohammad Jalalzai, Chen Feng, Jianyu Niu, Fangyu Gai</a:t>
            </a:r>
            <a:endParaRPr b="0" i="0" sz="1600" u="none" cap="none" strike="noStrike">
              <a:solidFill>
                <a:schemeClr val="dk2"/>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chemeClr val="dk2"/>
                </a:solidFill>
                <a:latin typeface="Roboto"/>
                <a:ea typeface="Roboto"/>
                <a:cs typeface="Roboto"/>
                <a:sym typeface="Roboto"/>
              </a:rPr>
              <a:t>[3] AChecker: Statically Detecting Smart Contract Access Control </a:t>
            </a:r>
            <a:endParaRPr b="0" i="0" sz="1600" u="none" cap="none" strike="noStrike">
              <a:solidFill>
                <a:schemeClr val="dk2"/>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chemeClr val="dk2"/>
                </a:solidFill>
                <a:latin typeface="Roboto"/>
                <a:ea typeface="Roboto"/>
                <a:cs typeface="Roboto"/>
                <a:sym typeface="Roboto"/>
              </a:rPr>
              <a:t>Vulnerabilities - Asem Ghaleb, Karthik Pattabiraman, Julia Rubin</a:t>
            </a:r>
            <a:endParaRPr b="0" i="0" sz="1600" u="none" cap="none" strike="noStrike">
              <a:solidFill>
                <a:schemeClr val="dk2"/>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rPr b="0" i="0" lang="en" sz="1600" u="none" cap="none" strike="noStrike">
                <a:solidFill>
                  <a:schemeClr val="dk2"/>
                </a:solidFill>
                <a:latin typeface="Roboto"/>
                <a:ea typeface="Roboto"/>
                <a:cs typeface="Roboto"/>
                <a:sym typeface="Roboto"/>
              </a:rPr>
              <a:t>[4] Trade in fake goods is now 3.3% of world trade and rising, March 2019, [online].</a:t>
            </a:r>
            <a:endParaRPr b="0" i="0" sz="1600" u="none" cap="none" strike="noStrike">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265500" y="1912650"/>
            <a:ext cx="4045200" cy="13182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3600"/>
              <a:buNone/>
            </a:pPr>
            <a:r>
              <a:rPr lang="en"/>
              <a:t>INTRODUCTION</a:t>
            </a:r>
            <a:endParaRPr/>
          </a:p>
        </p:txBody>
      </p:sp>
      <p:sp>
        <p:nvSpPr>
          <p:cNvPr id="141" name="Google Shape;141;p14"/>
          <p:cNvSpPr txBox="1"/>
          <p:nvPr>
            <p:ph idx="2" type="body"/>
          </p:nvPr>
        </p:nvSpPr>
        <p:spPr>
          <a:xfrm>
            <a:off x="4648200" y="1696600"/>
            <a:ext cx="3676800" cy="2347500"/>
          </a:xfrm>
          <a:prstGeom prst="rect">
            <a:avLst/>
          </a:prstGeom>
          <a:noFill/>
          <a:ln>
            <a:noFill/>
          </a:ln>
        </p:spPr>
        <p:txBody>
          <a:bodyPr anchorCtr="0" anchor="ctr" bIns="91425" lIns="91425" spcFirstLastPara="1" rIns="91425" wrap="square" tIns="91425">
            <a:noAutofit/>
          </a:bodyPr>
          <a:lstStyle/>
          <a:p>
            <a:pPr indent="0" lvl="0" marL="0" rtl="0" algn="just">
              <a:lnSpc>
                <a:spcPct val="115000"/>
              </a:lnSpc>
              <a:spcBef>
                <a:spcPts val="0"/>
              </a:spcBef>
              <a:spcAft>
                <a:spcPts val="1600"/>
              </a:spcAft>
              <a:buSzPts val="1800"/>
              <a:buNone/>
            </a:pPr>
            <a:r>
              <a:rPr lang="en" sz="1500"/>
              <a:t>In a world riddled with counterfeit goods, our project leverages the power of blockchain technology to establish a robust system for product authentication. This initiative not only addresses the pressing issue of fake products but also aims to redefine trust and transparency in the marketplace. Join us as we explore the innovative solutions designed to combat the proliferation of counterfeit items and protect consumers and businesses alike.</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2"/>
          <p:cNvSpPr txBox="1"/>
          <p:nvPr>
            <p:ph type="title"/>
          </p:nvPr>
        </p:nvSpPr>
        <p:spPr>
          <a:xfrm>
            <a:off x="2266250" y="1625350"/>
            <a:ext cx="4045200" cy="1318200"/>
          </a:xfrm>
          <a:prstGeom prst="rect">
            <a:avLst/>
          </a:prstGeom>
          <a:noFill/>
          <a:ln>
            <a:noFill/>
          </a:ln>
        </p:spPr>
        <p:txBody>
          <a:bodyPr anchorCtr="0" anchor="ctr" bIns="91425" lIns="91425" spcFirstLastPara="1" rIns="91425" wrap="square" tIns="91425">
            <a:noAutofit/>
          </a:bodyPr>
          <a:lstStyle/>
          <a:p>
            <a:pPr indent="0" lvl="0" marL="0" rtl="0" algn="r">
              <a:lnSpc>
                <a:spcPct val="100000"/>
              </a:lnSpc>
              <a:spcBef>
                <a:spcPts val="0"/>
              </a:spcBef>
              <a:spcAft>
                <a:spcPts val="0"/>
              </a:spcAft>
              <a:buSzPts val="3600"/>
              <a:buNone/>
            </a:pPr>
            <a:r>
              <a:rPr lang="en" sz="2600"/>
              <a:t>Thank you for listening!</a:t>
            </a:r>
            <a:r>
              <a:rPr lang="en" sz="2600"/>
              <a:t> </a:t>
            </a:r>
            <a:endParaRPr sz="2600"/>
          </a:p>
        </p:txBody>
      </p:sp>
      <p:sp>
        <p:nvSpPr>
          <p:cNvPr id="274" name="Google Shape;274;p32"/>
          <p:cNvSpPr txBox="1"/>
          <p:nvPr>
            <p:ph type="title"/>
          </p:nvPr>
        </p:nvSpPr>
        <p:spPr>
          <a:xfrm>
            <a:off x="4615500" y="3979300"/>
            <a:ext cx="4045200" cy="13182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3600"/>
              <a:buNone/>
            </a:pPr>
            <a:r>
              <a:rPr lang="en"/>
              <a:t>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AIM</a:t>
            </a:r>
            <a:endParaRPr/>
          </a:p>
        </p:txBody>
      </p:sp>
      <p:sp>
        <p:nvSpPr>
          <p:cNvPr id="147" name="Google Shape;147;p15"/>
          <p:cNvSpPr txBox="1"/>
          <p:nvPr>
            <p:ph idx="1" type="body"/>
          </p:nvPr>
        </p:nvSpPr>
        <p:spPr>
          <a:xfrm>
            <a:off x="2400250" y="1177225"/>
            <a:ext cx="6270900" cy="34143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Enhance Consumer Trust:</a:t>
            </a:r>
            <a:endParaRPr/>
          </a:p>
          <a:p>
            <a:pPr indent="0" lvl="0" marL="457200" rtl="0" algn="l">
              <a:lnSpc>
                <a:spcPct val="115000"/>
              </a:lnSpc>
              <a:spcBef>
                <a:spcPts val="1200"/>
              </a:spcBef>
              <a:spcAft>
                <a:spcPts val="0"/>
              </a:spcAft>
              <a:buSzPts val="1400"/>
              <a:buNone/>
            </a:pPr>
            <a:r>
              <a:rPr lang="en"/>
              <a:t>The primary aim is to build a system that fosters trust among consumers by ensuring the authenticity of the products they purchase.</a:t>
            </a:r>
            <a:endParaRPr/>
          </a:p>
          <a:p>
            <a:pPr indent="-317500" lvl="0" marL="457200" rtl="0" algn="l">
              <a:lnSpc>
                <a:spcPct val="115000"/>
              </a:lnSpc>
              <a:spcBef>
                <a:spcPts val="1200"/>
              </a:spcBef>
              <a:spcAft>
                <a:spcPts val="0"/>
              </a:spcAft>
              <a:buSzPts val="1400"/>
              <a:buChar char="●"/>
            </a:pPr>
            <a:r>
              <a:rPr lang="en"/>
              <a:t>Combat Counterfeiting:</a:t>
            </a:r>
            <a:endParaRPr/>
          </a:p>
          <a:p>
            <a:pPr indent="0" lvl="0" marL="457200" rtl="0" algn="l">
              <a:lnSpc>
                <a:spcPct val="115000"/>
              </a:lnSpc>
              <a:spcBef>
                <a:spcPts val="1200"/>
              </a:spcBef>
              <a:spcAft>
                <a:spcPts val="0"/>
              </a:spcAft>
              <a:buSzPts val="1400"/>
              <a:buNone/>
            </a:pPr>
            <a:r>
              <a:rPr lang="en"/>
              <a:t>Implement robust measures using blockchain technology to effectively identify and eliminate counterfeit products from the market.</a:t>
            </a:r>
            <a:endParaRPr/>
          </a:p>
          <a:p>
            <a:pPr indent="-317500" lvl="0" marL="457200" rtl="0" algn="l">
              <a:lnSpc>
                <a:spcPct val="115000"/>
              </a:lnSpc>
              <a:spcBef>
                <a:spcPts val="1200"/>
              </a:spcBef>
              <a:spcAft>
                <a:spcPts val="0"/>
              </a:spcAft>
              <a:buSzPts val="1400"/>
              <a:buChar char="●"/>
            </a:pPr>
            <a:r>
              <a:rPr lang="en"/>
              <a:t>Establish Transparency:</a:t>
            </a:r>
            <a:endParaRPr/>
          </a:p>
          <a:p>
            <a:pPr indent="0" lvl="0" marL="457200" rtl="0" algn="l">
              <a:lnSpc>
                <a:spcPct val="115000"/>
              </a:lnSpc>
              <a:spcBef>
                <a:spcPts val="1200"/>
              </a:spcBef>
              <a:spcAft>
                <a:spcPts val="0"/>
              </a:spcAft>
              <a:buSzPts val="1400"/>
              <a:buNone/>
            </a:pPr>
            <a:r>
              <a:rPr lang="en"/>
              <a:t>Create a transparent and traceable supply chain through blockchain, providing stakeholders with real-time visibility into the production, distribution, and authentication of products</a:t>
            </a:r>
            <a:endParaRPr/>
          </a:p>
          <a:p>
            <a:pPr indent="0" lvl="0" marL="457200" rtl="0" algn="l">
              <a:lnSpc>
                <a:spcPct val="115000"/>
              </a:lnSpc>
              <a:spcBef>
                <a:spcPts val="1200"/>
              </a:spcBef>
              <a:spcAft>
                <a:spcPts val="1200"/>
              </a:spcAft>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CHALLENGES</a:t>
            </a:r>
            <a:endParaRPr/>
          </a:p>
        </p:txBody>
      </p:sp>
      <p:sp>
        <p:nvSpPr>
          <p:cNvPr id="153" name="Google Shape;153;p16"/>
          <p:cNvSpPr txBox="1"/>
          <p:nvPr>
            <p:ph idx="1" type="body"/>
          </p:nvPr>
        </p:nvSpPr>
        <p:spPr>
          <a:xfrm>
            <a:off x="2400250" y="1177225"/>
            <a:ext cx="6270900" cy="32256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0"/>
              </a:spcBef>
              <a:spcAft>
                <a:spcPts val="0"/>
              </a:spcAft>
              <a:buSzPts val="1600"/>
              <a:buChar char="●"/>
            </a:pPr>
            <a:r>
              <a:rPr b="1" lang="en" sz="1600"/>
              <a:t>Browser Compatibility</a:t>
            </a:r>
            <a:r>
              <a:rPr lang="en" sz="1600"/>
              <a:t>: Compatibility across different web browsers posed a challenge, as the project relied upon specific features of metamask extension that behaved differently across browsers.</a:t>
            </a:r>
            <a:endParaRPr sz="1600"/>
          </a:p>
          <a:p>
            <a:pPr indent="-330200" lvl="0" marL="457200" rtl="0" algn="l">
              <a:lnSpc>
                <a:spcPct val="115000"/>
              </a:lnSpc>
              <a:spcBef>
                <a:spcPts val="0"/>
              </a:spcBef>
              <a:spcAft>
                <a:spcPts val="0"/>
              </a:spcAft>
              <a:buSzPts val="1600"/>
              <a:buChar char="●"/>
            </a:pPr>
            <a:r>
              <a:rPr b="1" lang="en" sz="1600"/>
              <a:t>Performance</a:t>
            </a:r>
            <a:r>
              <a:rPr lang="en" sz="1600"/>
              <a:t>: Ensuring that the frontend operates efficiently and responds promptly to user interactions, even when interacting with the blockchain, was a concern. Slow loading times or lag in transactions can deter users.</a:t>
            </a:r>
            <a:endParaRPr sz="1600"/>
          </a:p>
          <a:p>
            <a:pPr indent="-330200" lvl="0" marL="457200" rtl="0" algn="l">
              <a:lnSpc>
                <a:spcPct val="115000"/>
              </a:lnSpc>
              <a:spcBef>
                <a:spcPts val="1200"/>
              </a:spcBef>
              <a:spcAft>
                <a:spcPts val="1200"/>
              </a:spcAft>
              <a:buSzPts val="1600"/>
              <a:buChar char="●"/>
            </a:pPr>
            <a:r>
              <a:rPr b="1" lang="en" sz="1600"/>
              <a:t>Security</a:t>
            </a:r>
            <a:r>
              <a:rPr lang="en" sz="1600"/>
              <a:t>: Implementing security measures in the frontend to protect user data and private keys was critical. Failing to do so could expose users to risks like unauthorized access and data breaches.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Requirements</a:t>
            </a:r>
            <a:endParaRPr/>
          </a:p>
        </p:txBody>
      </p:sp>
      <p:sp>
        <p:nvSpPr>
          <p:cNvPr id="159" name="Google Shape;159;p17"/>
          <p:cNvSpPr txBox="1"/>
          <p:nvPr>
            <p:ph idx="1" type="body"/>
          </p:nvPr>
        </p:nvSpPr>
        <p:spPr>
          <a:xfrm>
            <a:off x="1297500" y="1567550"/>
            <a:ext cx="34032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400"/>
              <a:buNone/>
            </a:pPr>
            <a:r>
              <a:rPr b="1" lang="en" sz="2100">
                <a:solidFill>
                  <a:schemeClr val="dk1"/>
                </a:solidFill>
              </a:rPr>
              <a:t>Hardware</a:t>
            </a:r>
            <a:endParaRPr b="1" sz="2100">
              <a:solidFill>
                <a:schemeClr val="dk1"/>
              </a:solidFill>
            </a:endParaRPr>
          </a:p>
          <a:p>
            <a:pPr indent="-336550" lvl="0" marL="457200" rtl="0" algn="l">
              <a:lnSpc>
                <a:spcPct val="115000"/>
              </a:lnSpc>
              <a:spcBef>
                <a:spcPts val="1600"/>
              </a:spcBef>
              <a:spcAft>
                <a:spcPts val="0"/>
              </a:spcAft>
              <a:buSzPts val="1700"/>
              <a:buChar char="●"/>
            </a:pPr>
            <a:r>
              <a:rPr lang="en" sz="1600"/>
              <a:t>Blockchain Nodes</a:t>
            </a:r>
            <a:endParaRPr sz="1600"/>
          </a:p>
          <a:p>
            <a:pPr indent="-330200" lvl="0" marL="457200" rtl="0" algn="l">
              <a:lnSpc>
                <a:spcPct val="115000"/>
              </a:lnSpc>
              <a:spcBef>
                <a:spcPts val="0"/>
              </a:spcBef>
              <a:spcAft>
                <a:spcPts val="0"/>
              </a:spcAft>
              <a:buSzPts val="1600"/>
              <a:buChar char="●"/>
            </a:pPr>
            <a:r>
              <a:rPr lang="en" sz="1600"/>
              <a:t>High-Performance Servers</a:t>
            </a:r>
            <a:endParaRPr sz="1600"/>
          </a:p>
          <a:p>
            <a:pPr indent="-330200" lvl="0" marL="457200" rtl="0" algn="l">
              <a:lnSpc>
                <a:spcPct val="115000"/>
              </a:lnSpc>
              <a:spcBef>
                <a:spcPts val="0"/>
              </a:spcBef>
              <a:spcAft>
                <a:spcPts val="0"/>
              </a:spcAft>
              <a:buSzPts val="1600"/>
              <a:buChar char="●"/>
            </a:pPr>
            <a:r>
              <a:rPr lang="en" sz="1600"/>
              <a:t>Printers and Scanners</a:t>
            </a:r>
            <a:endParaRPr sz="1600"/>
          </a:p>
        </p:txBody>
      </p:sp>
      <p:sp>
        <p:nvSpPr>
          <p:cNvPr id="160" name="Google Shape;160;p17"/>
          <p:cNvSpPr txBox="1"/>
          <p:nvPr>
            <p:ph idx="2" type="body"/>
          </p:nvPr>
        </p:nvSpPr>
        <p:spPr>
          <a:xfrm>
            <a:off x="4933221" y="1567550"/>
            <a:ext cx="3403200" cy="291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2"/>
              </a:buClr>
              <a:buSzPts val="1100"/>
              <a:buNone/>
            </a:pPr>
            <a:r>
              <a:rPr b="1" lang="en" sz="2100">
                <a:solidFill>
                  <a:schemeClr val="dk1"/>
                </a:solidFill>
              </a:rPr>
              <a:t>Software</a:t>
            </a:r>
            <a:endParaRPr b="1" sz="2100">
              <a:solidFill>
                <a:schemeClr val="dk1"/>
              </a:solidFill>
            </a:endParaRPr>
          </a:p>
          <a:p>
            <a:pPr indent="-330200" lvl="0" marL="457200" rtl="0" algn="l">
              <a:lnSpc>
                <a:spcPct val="115000"/>
              </a:lnSpc>
              <a:spcBef>
                <a:spcPts val="1600"/>
              </a:spcBef>
              <a:spcAft>
                <a:spcPts val="0"/>
              </a:spcAft>
              <a:buSzPts val="1600"/>
              <a:buChar char="●"/>
            </a:pPr>
            <a:r>
              <a:rPr lang="en" sz="1600"/>
              <a:t>Blockchain Framework</a:t>
            </a:r>
            <a:endParaRPr sz="1600"/>
          </a:p>
          <a:p>
            <a:pPr indent="-330200" lvl="0" marL="457200" rtl="0" algn="l">
              <a:lnSpc>
                <a:spcPct val="115000"/>
              </a:lnSpc>
              <a:spcBef>
                <a:spcPts val="1200"/>
              </a:spcBef>
              <a:spcAft>
                <a:spcPts val="0"/>
              </a:spcAft>
              <a:buSzPts val="1600"/>
              <a:buChar char="●"/>
            </a:pPr>
            <a:r>
              <a:rPr lang="en" sz="1600"/>
              <a:t>Smart Contract Development Tools</a:t>
            </a:r>
            <a:endParaRPr sz="1600"/>
          </a:p>
          <a:p>
            <a:pPr indent="-330200" lvl="0" marL="457200" rtl="0" algn="l">
              <a:lnSpc>
                <a:spcPct val="115000"/>
              </a:lnSpc>
              <a:spcBef>
                <a:spcPts val="1200"/>
              </a:spcBef>
              <a:spcAft>
                <a:spcPts val="1200"/>
              </a:spcAft>
              <a:buSzPts val="1600"/>
              <a:buChar char="●"/>
            </a:pPr>
            <a:r>
              <a:rPr lang="en" sz="1600"/>
              <a:t>Database Management System</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8"/>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Project’s Workflow</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descr="Background pointer shape in timeline graphic" id="170" name="Google Shape;170;p19"/>
          <p:cNvSpPr/>
          <p:nvPr/>
        </p:nvSpPr>
        <p:spPr>
          <a:xfrm>
            <a:off x="340934" y="2199000"/>
            <a:ext cx="18723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1" name="Google Shape;171;p19"/>
          <p:cNvSpPr txBox="1"/>
          <p:nvPr>
            <p:ph idx="4294967295" type="body"/>
          </p:nvPr>
        </p:nvSpPr>
        <p:spPr>
          <a:xfrm>
            <a:off x="340923" y="2336550"/>
            <a:ext cx="14556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600">
                <a:solidFill>
                  <a:schemeClr val="lt1"/>
                </a:solidFill>
              </a:rPr>
              <a:t>Product Registration</a:t>
            </a:r>
            <a:endParaRPr b="1" sz="1600">
              <a:solidFill>
                <a:schemeClr val="lt1"/>
              </a:solidFill>
            </a:endParaRPr>
          </a:p>
        </p:txBody>
      </p:sp>
      <p:grpSp>
        <p:nvGrpSpPr>
          <p:cNvPr id="172" name="Google Shape;172;p19"/>
          <p:cNvGrpSpPr/>
          <p:nvPr/>
        </p:nvGrpSpPr>
        <p:grpSpPr>
          <a:xfrm>
            <a:off x="969270" y="1610215"/>
            <a:ext cx="198900" cy="593656"/>
            <a:chOff x="777447" y="1610215"/>
            <a:chExt cx="198900" cy="593656"/>
          </a:xfrm>
        </p:grpSpPr>
        <p:cxnSp>
          <p:nvCxnSpPr>
            <p:cNvPr id="173" name="Google Shape;173;p19"/>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174" name="Google Shape;174;p19"/>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75" name="Google Shape;175;p19"/>
          <p:cNvSpPr txBox="1"/>
          <p:nvPr>
            <p:ph idx="4294967295" type="body"/>
          </p:nvPr>
        </p:nvSpPr>
        <p:spPr>
          <a:xfrm>
            <a:off x="340925" y="689748"/>
            <a:ext cx="2242800" cy="63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500"/>
              <a:t>Manufacturer registers the product and sells it to the seller. </a:t>
            </a:r>
            <a:endParaRPr sz="1600"/>
          </a:p>
        </p:txBody>
      </p:sp>
      <p:sp>
        <p:nvSpPr>
          <p:cNvPr descr="Background pointer shape in timeline graphic" id="176" name="Google Shape;176;p19"/>
          <p:cNvSpPr/>
          <p:nvPr/>
        </p:nvSpPr>
        <p:spPr>
          <a:xfrm>
            <a:off x="1817054"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19"/>
          <p:cNvSpPr txBox="1"/>
          <p:nvPr>
            <p:ph idx="4294967295" type="body"/>
          </p:nvPr>
        </p:nvSpPr>
        <p:spPr>
          <a:xfrm>
            <a:off x="2050127" y="2336550"/>
            <a:ext cx="15978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600">
                <a:solidFill>
                  <a:schemeClr val="lt1"/>
                </a:solidFill>
              </a:rPr>
              <a:t>Blockchain Authentication </a:t>
            </a:r>
            <a:endParaRPr b="1" sz="1600">
              <a:solidFill>
                <a:schemeClr val="lt1"/>
              </a:solidFill>
            </a:endParaRPr>
          </a:p>
        </p:txBody>
      </p:sp>
      <p:grpSp>
        <p:nvGrpSpPr>
          <p:cNvPr id="178" name="Google Shape;178;p19"/>
          <p:cNvGrpSpPr/>
          <p:nvPr/>
        </p:nvGrpSpPr>
        <p:grpSpPr>
          <a:xfrm>
            <a:off x="2684632" y="2938958"/>
            <a:ext cx="198900" cy="593656"/>
            <a:chOff x="2223534" y="2938958"/>
            <a:chExt cx="198900" cy="593656"/>
          </a:xfrm>
        </p:grpSpPr>
        <p:cxnSp>
          <p:nvCxnSpPr>
            <p:cNvPr id="179" name="Google Shape;179;p19"/>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80" name="Google Shape;180;p19"/>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1" name="Google Shape;181;p19"/>
          <p:cNvSpPr txBox="1"/>
          <p:nvPr>
            <p:ph idx="4294967295" type="body"/>
          </p:nvPr>
        </p:nvSpPr>
        <p:spPr>
          <a:xfrm>
            <a:off x="1662687" y="3512225"/>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lang="en" sz="1600"/>
              <a:t>Product registration and sale is authenticated using a blockchain.</a:t>
            </a:r>
            <a:endParaRPr sz="1600"/>
          </a:p>
          <a:p>
            <a:pPr indent="0" lvl="0" marL="0" rtl="0" algn="l">
              <a:lnSpc>
                <a:spcPct val="115000"/>
              </a:lnSpc>
              <a:spcBef>
                <a:spcPts val="1200"/>
              </a:spcBef>
              <a:spcAft>
                <a:spcPts val="1600"/>
              </a:spcAft>
              <a:buSzPts val="1800"/>
              <a:buNone/>
            </a:pPr>
            <a:r>
              <a:t/>
            </a:r>
            <a:endParaRPr sz="1600"/>
          </a:p>
        </p:txBody>
      </p:sp>
      <p:sp>
        <p:nvSpPr>
          <p:cNvPr descr="Background pointer shape in timeline graphic" id="182" name="Google Shape;182;p19"/>
          <p:cNvSpPr/>
          <p:nvPr/>
        </p:nvSpPr>
        <p:spPr>
          <a:xfrm>
            <a:off x="347197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3" name="Google Shape;183;p19"/>
          <p:cNvSpPr txBox="1"/>
          <p:nvPr>
            <p:ph idx="4294967295" type="body"/>
          </p:nvPr>
        </p:nvSpPr>
        <p:spPr>
          <a:xfrm>
            <a:off x="3767750" y="2336550"/>
            <a:ext cx="14556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600">
                <a:solidFill>
                  <a:schemeClr val="lt1"/>
                </a:solidFill>
              </a:rPr>
              <a:t>Product Verification</a:t>
            </a:r>
            <a:endParaRPr b="1" sz="1600">
              <a:solidFill>
                <a:schemeClr val="lt1"/>
              </a:solidFill>
            </a:endParaRPr>
          </a:p>
        </p:txBody>
      </p:sp>
      <p:grpSp>
        <p:nvGrpSpPr>
          <p:cNvPr id="184" name="Google Shape;184;p19"/>
          <p:cNvGrpSpPr/>
          <p:nvPr/>
        </p:nvGrpSpPr>
        <p:grpSpPr>
          <a:xfrm>
            <a:off x="4319545" y="1610215"/>
            <a:ext cx="198900" cy="593656"/>
            <a:chOff x="3918084" y="1610215"/>
            <a:chExt cx="198900" cy="593656"/>
          </a:xfrm>
        </p:grpSpPr>
        <p:cxnSp>
          <p:nvCxnSpPr>
            <p:cNvPr id="185" name="Google Shape;185;p19"/>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86" name="Google Shape;186;p19"/>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7" name="Google Shape;187;p19"/>
          <p:cNvSpPr txBox="1"/>
          <p:nvPr>
            <p:ph idx="4294967295" type="body"/>
          </p:nvPr>
        </p:nvSpPr>
        <p:spPr>
          <a:xfrm>
            <a:off x="3304094" y="385667"/>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500"/>
              <a:t>Anyone who is buying the product can verify it’s authenticity using a QR present on the label.</a:t>
            </a:r>
            <a:endParaRPr sz="1500"/>
          </a:p>
        </p:txBody>
      </p:sp>
      <p:sp>
        <p:nvSpPr>
          <p:cNvPr descr="Background pointer shape in timeline graphic" id="188" name="Google Shape;188;p19"/>
          <p:cNvSpPr/>
          <p:nvPr/>
        </p:nvSpPr>
        <p:spPr>
          <a:xfrm>
            <a:off x="512689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19"/>
          <p:cNvSpPr txBox="1"/>
          <p:nvPr>
            <p:ph idx="4294967295" type="body"/>
          </p:nvPr>
        </p:nvSpPr>
        <p:spPr>
          <a:xfrm>
            <a:off x="5492899" y="2336550"/>
            <a:ext cx="13155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500">
                <a:solidFill>
                  <a:schemeClr val="lt1"/>
                </a:solidFill>
              </a:rPr>
              <a:t>Alerts for Counterfeit Detection</a:t>
            </a:r>
            <a:endParaRPr b="1" sz="1500">
              <a:solidFill>
                <a:schemeClr val="lt1"/>
              </a:solidFill>
            </a:endParaRPr>
          </a:p>
        </p:txBody>
      </p:sp>
      <p:grpSp>
        <p:nvGrpSpPr>
          <p:cNvPr id="190" name="Google Shape;190;p19"/>
          <p:cNvGrpSpPr/>
          <p:nvPr/>
        </p:nvGrpSpPr>
        <p:grpSpPr>
          <a:xfrm>
            <a:off x="5973070" y="2938958"/>
            <a:ext cx="198900" cy="593656"/>
            <a:chOff x="5958946" y="2938958"/>
            <a:chExt cx="198900" cy="593656"/>
          </a:xfrm>
        </p:grpSpPr>
        <p:cxnSp>
          <p:nvCxnSpPr>
            <p:cNvPr id="191" name="Google Shape;191;p19"/>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92" name="Google Shape;192;p19"/>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3" name="Google Shape;193;p19"/>
          <p:cNvSpPr txBox="1"/>
          <p:nvPr>
            <p:ph idx="4294967295" type="body"/>
          </p:nvPr>
        </p:nvSpPr>
        <p:spPr>
          <a:xfrm>
            <a:off x="5126902" y="3529125"/>
            <a:ext cx="2242800" cy="906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500"/>
              <a:t>If product is a counterfeit, the customer gets notified.</a:t>
            </a:r>
            <a:endParaRPr sz="1500"/>
          </a:p>
        </p:txBody>
      </p:sp>
      <p:sp>
        <p:nvSpPr>
          <p:cNvPr descr="Background pointer shape in timeline graphic" id="194" name="Google Shape;194;p19"/>
          <p:cNvSpPr/>
          <p:nvPr/>
        </p:nvSpPr>
        <p:spPr>
          <a:xfrm>
            <a:off x="6781813" y="2199000"/>
            <a:ext cx="2051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19"/>
          <p:cNvSpPr txBox="1"/>
          <p:nvPr>
            <p:ph idx="4294967295" type="body"/>
          </p:nvPr>
        </p:nvSpPr>
        <p:spPr>
          <a:xfrm>
            <a:off x="7035300" y="2336550"/>
            <a:ext cx="1665900" cy="4704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1800"/>
              <a:buNone/>
            </a:pPr>
            <a:r>
              <a:rPr b="1" lang="en" sz="1500">
                <a:solidFill>
                  <a:schemeClr val="lt1"/>
                </a:solidFill>
              </a:rPr>
              <a:t>Sending Report to Manufacturer</a:t>
            </a:r>
            <a:endParaRPr b="1" sz="1500">
              <a:solidFill>
                <a:schemeClr val="lt1"/>
              </a:solidFill>
            </a:endParaRPr>
          </a:p>
        </p:txBody>
      </p:sp>
      <p:grpSp>
        <p:nvGrpSpPr>
          <p:cNvPr id="196" name="Google Shape;196;p19"/>
          <p:cNvGrpSpPr/>
          <p:nvPr/>
        </p:nvGrpSpPr>
        <p:grpSpPr>
          <a:xfrm>
            <a:off x="7669807" y="1610215"/>
            <a:ext cx="198900" cy="593656"/>
            <a:chOff x="3918084" y="1610215"/>
            <a:chExt cx="198900" cy="593656"/>
          </a:xfrm>
        </p:grpSpPr>
        <p:cxnSp>
          <p:nvCxnSpPr>
            <p:cNvPr id="197" name="Google Shape;197;p19"/>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98" name="Google Shape;198;p19"/>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9" name="Google Shape;199;p19"/>
          <p:cNvSpPr txBox="1"/>
          <p:nvPr>
            <p:ph idx="4294967295" type="body"/>
          </p:nvPr>
        </p:nvSpPr>
        <p:spPr>
          <a:xfrm>
            <a:off x="6647850" y="125453"/>
            <a:ext cx="2242800" cy="1226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800"/>
              <a:buNone/>
            </a:pPr>
            <a:r>
              <a:rPr lang="en" sz="1600"/>
              <a:t>A report with location and product info is generated that is then shared with the manufacturer.</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1297500" y="393750"/>
            <a:ext cx="7038900" cy="9141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n"/>
              <a:t>Tech Stack</a:t>
            </a:r>
            <a:endParaRPr/>
          </a:p>
        </p:txBody>
      </p:sp>
      <p:pic>
        <p:nvPicPr>
          <p:cNvPr id="205" name="Google Shape;205;p20"/>
          <p:cNvPicPr preferRelativeResize="0"/>
          <p:nvPr/>
        </p:nvPicPr>
        <p:blipFill rotWithShape="1">
          <a:blip r:embed="rId3">
            <a:alphaModFix/>
          </a:blip>
          <a:srcRect b="20997" l="47640" r="30619" t="22785"/>
          <a:stretch/>
        </p:blipFill>
        <p:spPr>
          <a:xfrm>
            <a:off x="757250" y="1211350"/>
            <a:ext cx="1262448" cy="1836275"/>
          </a:xfrm>
          <a:prstGeom prst="rect">
            <a:avLst/>
          </a:prstGeom>
          <a:noFill/>
          <a:ln>
            <a:noFill/>
          </a:ln>
        </p:spPr>
      </p:pic>
      <p:pic>
        <p:nvPicPr>
          <p:cNvPr id="206" name="Google Shape;206;p20"/>
          <p:cNvPicPr preferRelativeResize="0"/>
          <p:nvPr/>
        </p:nvPicPr>
        <p:blipFill rotWithShape="1">
          <a:blip r:embed="rId4">
            <a:alphaModFix/>
          </a:blip>
          <a:srcRect b="13028" l="16978" r="6369" t="28495"/>
          <a:stretch/>
        </p:blipFill>
        <p:spPr>
          <a:xfrm>
            <a:off x="2687575" y="1422350"/>
            <a:ext cx="3768850" cy="1617200"/>
          </a:xfrm>
          <a:prstGeom prst="rect">
            <a:avLst/>
          </a:prstGeom>
          <a:noFill/>
          <a:ln>
            <a:noFill/>
          </a:ln>
        </p:spPr>
      </p:pic>
      <p:pic>
        <p:nvPicPr>
          <p:cNvPr id="207" name="Google Shape;207;p20"/>
          <p:cNvPicPr preferRelativeResize="0"/>
          <p:nvPr/>
        </p:nvPicPr>
        <p:blipFill rotWithShape="1">
          <a:blip r:embed="rId5">
            <a:alphaModFix/>
          </a:blip>
          <a:srcRect b="0" l="0" r="0" t="0"/>
          <a:stretch/>
        </p:blipFill>
        <p:spPr>
          <a:xfrm>
            <a:off x="6744375" y="1402902"/>
            <a:ext cx="1977475" cy="1656099"/>
          </a:xfrm>
          <a:prstGeom prst="rect">
            <a:avLst/>
          </a:prstGeom>
          <a:noFill/>
          <a:ln>
            <a:noFill/>
          </a:ln>
        </p:spPr>
      </p:pic>
      <p:pic>
        <p:nvPicPr>
          <p:cNvPr id="208" name="Google Shape;208;p20"/>
          <p:cNvPicPr preferRelativeResize="0"/>
          <p:nvPr/>
        </p:nvPicPr>
        <p:blipFill rotWithShape="1">
          <a:blip r:embed="rId6">
            <a:alphaModFix/>
          </a:blip>
          <a:srcRect b="0" l="0" r="0" t="0"/>
          <a:stretch/>
        </p:blipFill>
        <p:spPr>
          <a:xfrm>
            <a:off x="1480800" y="3250550"/>
            <a:ext cx="2353450" cy="1371949"/>
          </a:xfrm>
          <a:prstGeom prst="rect">
            <a:avLst/>
          </a:prstGeom>
          <a:noFill/>
          <a:ln>
            <a:noFill/>
          </a:ln>
        </p:spPr>
      </p:pic>
      <p:pic>
        <p:nvPicPr>
          <p:cNvPr id="209" name="Google Shape;209;p20"/>
          <p:cNvPicPr preferRelativeResize="0"/>
          <p:nvPr/>
        </p:nvPicPr>
        <p:blipFill rotWithShape="1">
          <a:blip r:embed="rId7">
            <a:alphaModFix/>
          </a:blip>
          <a:srcRect b="0" l="0" r="0" t="0"/>
          <a:stretch/>
        </p:blipFill>
        <p:spPr>
          <a:xfrm>
            <a:off x="4432700" y="3190125"/>
            <a:ext cx="2533150" cy="14323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21"/>
          <p:cNvSpPr txBox="1"/>
          <p:nvPr>
            <p:ph type="title"/>
          </p:nvPr>
        </p:nvSpPr>
        <p:spPr>
          <a:xfrm>
            <a:off x="823850" y="2053000"/>
            <a:ext cx="4587000" cy="11487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Project’s Output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