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77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8" r:id="rId2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8"/>
    <p:restoredTop sz="94710"/>
  </p:normalViewPr>
  <p:slideViewPr>
    <p:cSldViewPr snapToGrid="0">
      <p:cViewPr varScale="1">
        <p:scale>
          <a:sx n="147" d="100"/>
          <a:sy n="147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odepipes.com/testing/software-testing-antipatterns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groovy-spoc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allegro.tech/2022/02/readable-tests-by-example.html" TargetMode="External"/><Relationship Id="rId5" Type="http://schemas.openxmlformats.org/officeDocument/2006/relationships/hyperlink" Target="https://groovy-lang.org/single-page-documentation.html" TargetMode="External"/><Relationship Id="rId4" Type="http://schemas.openxmlformats.org/officeDocument/2006/relationships/hyperlink" Target="https://spockframework.org/spock/docs/2.3/all_in_one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oz-ltd/klokwrk-projec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.ly/3SiASUV" TargetMode="External"/><Relationship Id="rId4" Type="http://schemas.openxmlformats.org/officeDocument/2006/relationships/hyperlink" Target="https://bit.ly/41bOVja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8E512E5-BA14-EC07-D9E6-13E55DCE5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22"/>
            <a:ext cx="1219200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9FD2BE31-6D6A-6884-652C-3E1CBD422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2" y="3923"/>
            <a:ext cx="10605248" cy="598058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AC01191-1486-B95C-C2C1-22288970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b="1">
                <a:latin typeface="Calibri"/>
                <a:ea typeface="+mj-lt"/>
                <a:cs typeface="+mj-lt"/>
              </a:rPr>
              <a:t>Component tests 2/2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1DA40-5EC8-D8DC-333A-DB9EBA172B5A}"/>
              </a:ext>
            </a:extLst>
          </p:cNvPr>
          <p:cNvSpPr txBox="1"/>
          <p:nvPr/>
        </p:nvSpPr>
        <p:spPr>
          <a:xfrm>
            <a:off x="840889" y="1655781"/>
            <a:ext cx="9351083" cy="49552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Wingdings"/>
              <a:buChar char="q"/>
            </a:pPr>
            <a:r>
              <a:rPr lang="en-GB" sz="2000" b="1">
                <a:latin typeface="Calibri"/>
                <a:cs typeface="Calibri"/>
              </a:rPr>
              <a:t>main characteristics</a:t>
            </a:r>
            <a:endParaRPr lang="en-GB" sz="2000">
              <a:ea typeface="+mn-lt"/>
              <a:cs typeface="+mn-lt"/>
            </a:endParaRPr>
          </a:p>
          <a:p>
            <a:pPr marL="571500" indent="-571500">
              <a:buFont typeface="Wingdings"/>
              <a:buChar char="q"/>
            </a:pPr>
            <a:endParaRPr lang="en-GB" sz="2000" b="1">
              <a:ea typeface="+mn-lt"/>
              <a:cs typeface="+mn-lt"/>
            </a:endParaRPr>
          </a:p>
          <a:p>
            <a:pPr marL="1028700" lvl="1" indent="-571500">
              <a:buFont typeface="Wingdings"/>
              <a:buChar char="q"/>
            </a:pPr>
            <a:r>
              <a:rPr lang="en-US">
                <a:ea typeface="+mn-lt"/>
                <a:cs typeface="+mn-lt"/>
              </a:rPr>
              <a:t>scope is business task on a (part of) running system</a:t>
            </a:r>
          </a:p>
          <a:p>
            <a:pPr marL="1028700" lvl="1" indent="-571500">
              <a:buFont typeface="Wingdings"/>
              <a:buChar char="q"/>
            </a:pPr>
            <a:r>
              <a:rPr lang="en-US">
                <a:ea typeface="+mn-lt"/>
                <a:cs typeface="+mn-lt"/>
              </a:rPr>
              <a:t>complexity is higher, but not much more than in integration tests</a:t>
            </a:r>
          </a:p>
          <a:p>
            <a:pPr marL="1028700" lvl="1" indent="-571500">
              <a:buFont typeface="Wingdings"/>
              <a:buChar char="q"/>
            </a:pPr>
            <a:r>
              <a:rPr lang="en-US">
                <a:ea typeface="+mn-lt"/>
                <a:cs typeface="+mn-lt"/>
              </a:rPr>
              <a:t>non-trivial setup, now requiring the microservice app also running in containers (beside core infrastructure)</a:t>
            </a:r>
          </a:p>
          <a:p>
            <a:pPr marL="1028700" lvl="1" indent="-571500">
              <a:buFont typeface="Wingdings"/>
              <a:buChar char="q"/>
            </a:pPr>
            <a:r>
              <a:rPr lang="en-US">
                <a:ea typeface="+mn-lt"/>
                <a:cs typeface="+mn-lt"/>
              </a:rPr>
              <a:t>large inbound/outbound data structures</a:t>
            </a:r>
            <a:endParaRPr lang="en-US">
              <a:cs typeface="Calibri" panose="020F0502020204030204"/>
            </a:endParaRPr>
          </a:p>
          <a:p>
            <a:pPr marL="1028700" lvl="1" indent="-571500">
              <a:buFont typeface="Wingdings"/>
              <a:buChar char="q"/>
            </a:pPr>
            <a:r>
              <a:rPr lang="en-US">
                <a:ea typeface="+mn-lt"/>
                <a:cs typeface="+mn-lt"/>
              </a:rPr>
              <a:t>should cover several happy-day scenarios (varying input) and error cases</a:t>
            </a:r>
            <a:endParaRPr lang="en-US">
              <a:cs typeface="Calibri" panose="020F0502020204030204"/>
            </a:endParaRPr>
          </a:p>
          <a:p>
            <a:pPr marL="1028700" lvl="1" indent="-571500">
              <a:buFont typeface="Wingdings"/>
              <a:buChar char="q"/>
            </a:pPr>
            <a:r>
              <a:rPr lang="en-US">
                <a:ea typeface="+mn-lt"/>
                <a:cs typeface="+mn-lt"/>
              </a:rPr>
              <a:t>should be usable (fast enough) during common development life cycle</a:t>
            </a:r>
            <a:endParaRPr lang="en-US">
              <a:cs typeface="Calibri" panose="020F0502020204030204"/>
            </a:endParaRPr>
          </a:p>
          <a:p>
            <a:pPr marL="1028700" lvl="1" indent="-571500">
              <a:buFont typeface="Wingdings"/>
              <a:buChar char="q"/>
            </a:pPr>
            <a:r>
              <a:rPr lang="en-US">
                <a:ea typeface="+mn-lt"/>
                <a:cs typeface="+mn-lt"/>
              </a:rPr>
              <a:t>do not have access to source code or system internals (black-box tests)</a:t>
            </a:r>
          </a:p>
          <a:p>
            <a:pPr marL="1028700" lvl="1" indent="-571500">
              <a:buFont typeface="Wingdings"/>
              <a:buChar char="q"/>
            </a:pPr>
            <a:r>
              <a:rPr lang="en-US">
                <a:ea typeface="+mn-lt"/>
                <a:cs typeface="+mn-lt"/>
              </a:rPr>
              <a:t>they can access and examine infrastructure (i.e., to issue queries as a part of test assertions)</a:t>
            </a:r>
            <a:endParaRPr lang="en-US">
              <a:cs typeface="Calibri" panose="020F0502020204030204"/>
            </a:endParaRPr>
          </a:p>
          <a:p>
            <a:pPr marL="1028700" lvl="1" indent="-571500">
              <a:buFont typeface="Wingdings"/>
              <a:buChar char="q"/>
            </a:pPr>
            <a:r>
              <a:rPr lang="en-US">
                <a:solidFill>
                  <a:srgbClr val="C00000"/>
                </a:solidFill>
                <a:ea typeface="+mn-lt"/>
                <a:cs typeface="+mn-lt"/>
              </a:rPr>
              <a:t>usually technical, unreadable for the business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we can improve this</a:t>
            </a:r>
            <a:r>
              <a:rPr lang="en-US">
                <a:ea typeface="+mn-lt"/>
                <a:cs typeface="+mn-lt"/>
              </a:rPr>
              <a:t>)</a:t>
            </a:r>
          </a:p>
          <a:p>
            <a:pPr marL="1028700" lvl="1" indent="-571500">
              <a:buFont typeface="Wingdings"/>
              <a:buChar char="q"/>
            </a:pPr>
            <a:endParaRPr lang="en-US">
              <a:cs typeface="Calibri" panose="020F0502020204030204"/>
            </a:endParaRPr>
          </a:p>
          <a:p>
            <a:pPr marL="1028700" lvl="1" indent="-571500">
              <a:buFont typeface="Wingdings"/>
              <a:buChar char="q"/>
            </a:pPr>
            <a:endParaRPr lang="en-US" sz="2000">
              <a:cs typeface="Calibri"/>
            </a:endParaRPr>
          </a:p>
          <a:p>
            <a:pPr marL="1028700" lvl="1" indent="-571500">
              <a:buFont typeface="Wingdings"/>
              <a:buChar char="q"/>
            </a:pPr>
            <a:endParaRPr lang="en-US" sz="2000">
              <a:cs typeface="Calibri"/>
            </a:endParaRPr>
          </a:p>
          <a:p>
            <a:pPr lvl="1"/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0334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B96ABD85-A5E1-8CD5-4CBC-EE13DFE81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2" y="3923"/>
            <a:ext cx="10605248" cy="598058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AC01191-1486-B95C-C2C1-22288970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b="1">
                <a:latin typeface="Calibri"/>
                <a:ea typeface="+mj-lt"/>
                <a:cs typeface="+mj-lt"/>
              </a:rPr>
              <a:t>e2e tests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1DA40-5EC8-D8DC-333A-DB9EBA172B5A}"/>
              </a:ext>
            </a:extLst>
          </p:cNvPr>
          <p:cNvSpPr txBox="1"/>
          <p:nvPr/>
        </p:nvSpPr>
        <p:spPr>
          <a:xfrm>
            <a:off x="840889" y="1655781"/>
            <a:ext cx="7970519" cy="54784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q"/>
            </a:pPr>
            <a:r>
              <a:rPr lang="en-GB" sz="2800" b="1">
                <a:ea typeface="+mn-lt"/>
                <a:cs typeface="+mn-lt"/>
              </a:rPr>
              <a:t> scope</a:t>
            </a:r>
            <a:r>
              <a:rPr lang="en-GB" sz="2800">
                <a:ea typeface="+mn-lt"/>
                <a:cs typeface="+mn-lt"/>
              </a:rPr>
              <a:t> is </a:t>
            </a:r>
            <a:r>
              <a:rPr lang="en-GB" sz="2800" b="1">
                <a:ea typeface="+mn-lt"/>
                <a:cs typeface="+mn-lt"/>
              </a:rPr>
              <a:t>the whole system</a:t>
            </a:r>
            <a:r>
              <a:rPr lang="en-GB" sz="2800">
                <a:ea typeface="+mn-lt"/>
                <a:cs typeface="+mn-lt"/>
              </a:rPr>
              <a:t>, with external systems mocked</a:t>
            </a:r>
            <a:endParaRPr lang="en-US" sz="2800">
              <a:ea typeface="+mn-lt"/>
              <a:cs typeface="+mn-lt"/>
            </a:endParaRPr>
          </a:p>
          <a:p>
            <a:pPr marL="342900" indent="-342900">
              <a:buFont typeface="Wingdings"/>
              <a:buChar char="q"/>
            </a:pPr>
            <a:r>
              <a:rPr lang="en-GB" sz="2800">
                <a:ea typeface="+mn-lt"/>
                <a:cs typeface="+mn-lt"/>
              </a:rPr>
              <a:t> starting from UI, they exercise </a:t>
            </a:r>
            <a:r>
              <a:rPr lang="en-GB" sz="2800" b="1">
                <a:ea typeface="+mn-lt"/>
                <a:cs typeface="+mn-lt"/>
              </a:rPr>
              <a:t>business-oriented functionalities</a:t>
            </a:r>
            <a:r>
              <a:rPr lang="en-GB" sz="2800">
                <a:ea typeface="+mn-lt"/>
                <a:cs typeface="+mn-lt"/>
              </a:rPr>
              <a:t> and </a:t>
            </a:r>
            <a:r>
              <a:rPr lang="en-GB" sz="2800" b="1">
                <a:ea typeface="+mn-lt"/>
                <a:cs typeface="+mn-lt"/>
              </a:rPr>
              <a:t>scenarios</a:t>
            </a:r>
            <a:endParaRPr lang="en-US" sz="2800" b="1">
              <a:cs typeface="Calibri" panose="020F0502020204030204"/>
            </a:endParaRPr>
          </a:p>
          <a:p>
            <a:pPr marL="342900" indent="-342900">
              <a:buFont typeface="Wingdings"/>
              <a:buChar char="q"/>
            </a:pPr>
            <a:r>
              <a:rPr lang="en-GB" sz="2800">
                <a:ea typeface="+mn-lt"/>
                <a:cs typeface="+mn-lt"/>
              </a:rPr>
              <a:t> commonly implemented in specialized tools by testers focused on </a:t>
            </a:r>
            <a:r>
              <a:rPr lang="en-GB" sz="2800" b="1">
                <a:ea typeface="+mn-lt"/>
                <a:cs typeface="+mn-lt"/>
              </a:rPr>
              <a:t>business functionalities</a:t>
            </a:r>
            <a:endParaRPr lang="en-US" sz="2800" b="1">
              <a:cs typeface="Calibri" panose="020F0502020204030204"/>
            </a:endParaRPr>
          </a:p>
          <a:p>
            <a:pPr marL="342900" indent="-342900">
              <a:buFont typeface="Wingdings"/>
              <a:buChar char="q"/>
            </a:pPr>
            <a:r>
              <a:rPr lang="en-GB" sz="2800">
                <a:ea typeface="+mn-lt"/>
                <a:cs typeface="+mn-lt"/>
              </a:rPr>
              <a:t> in a way, they are </a:t>
            </a:r>
            <a:r>
              <a:rPr lang="en-GB" sz="2800" b="1">
                <a:ea typeface="+mn-lt"/>
                <a:cs typeface="+mn-lt"/>
              </a:rPr>
              <a:t>higher abstraction</a:t>
            </a:r>
            <a:r>
              <a:rPr lang="en-GB" sz="2800">
                <a:ea typeface="+mn-lt"/>
                <a:cs typeface="+mn-lt"/>
              </a:rPr>
              <a:t> of component tests</a:t>
            </a:r>
            <a:endParaRPr lang="en-US" sz="2800">
              <a:cs typeface="Calibri" panose="020F0502020204030204"/>
            </a:endParaRPr>
          </a:p>
          <a:p>
            <a:pPr marL="342900" indent="-342900">
              <a:buFont typeface="Wingdings"/>
              <a:buChar char="q"/>
            </a:pPr>
            <a:r>
              <a:rPr lang="en-GB" sz="2800">
                <a:ea typeface="+mn-lt"/>
                <a:cs typeface="+mn-lt"/>
              </a:rPr>
              <a:t> not our focus today</a:t>
            </a:r>
            <a:endParaRPr lang="en-US" sz="2800">
              <a:cs typeface="Calibri" panose="020F0502020204030204"/>
            </a:endParaRPr>
          </a:p>
          <a:p>
            <a:pPr marL="571500" indent="-571500">
              <a:buFont typeface="Wingdings"/>
              <a:buChar char="q"/>
            </a:pPr>
            <a:endParaRPr lang="en-GB" sz="2000" b="1">
              <a:ea typeface="+mn-lt"/>
              <a:cs typeface="+mn-lt"/>
            </a:endParaRPr>
          </a:p>
          <a:p>
            <a:pPr marL="1028700" lvl="1" indent="-571500">
              <a:buFont typeface="Wingdings"/>
              <a:buChar char="q"/>
            </a:pPr>
            <a:endParaRPr lang="en-US">
              <a:cs typeface="Calibri" panose="020F0502020204030204"/>
            </a:endParaRPr>
          </a:p>
          <a:p>
            <a:pPr marL="1028700" lvl="1" indent="-571500">
              <a:buFont typeface="Wingdings"/>
              <a:buChar char="q"/>
            </a:pPr>
            <a:endParaRPr lang="en-US" sz="2000">
              <a:cs typeface="Calibri"/>
            </a:endParaRPr>
          </a:p>
          <a:p>
            <a:pPr marL="1028700" lvl="1" indent="-571500">
              <a:buFont typeface="Wingdings"/>
              <a:buChar char="q"/>
            </a:pPr>
            <a:endParaRPr lang="en-US" sz="2000">
              <a:cs typeface="Calibri"/>
            </a:endParaRPr>
          </a:p>
          <a:p>
            <a:pPr lvl="1"/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7691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934B1489-35E9-CC6F-2467-49602299D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2" y="3923"/>
            <a:ext cx="10605248" cy="598058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AC01191-1486-B95C-C2C1-22288970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b="1">
                <a:latin typeface="Calibri"/>
                <a:ea typeface="+mj-lt"/>
                <a:cs typeface="+mj-lt"/>
              </a:rPr>
              <a:t>Useful sources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1DA40-5EC8-D8DC-333A-DB9EBA172B5A}"/>
              </a:ext>
            </a:extLst>
          </p:cNvPr>
          <p:cNvSpPr txBox="1"/>
          <p:nvPr/>
        </p:nvSpPr>
        <p:spPr>
          <a:xfrm>
            <a:off x="840889" y="1655781"/>
            <a:ext cx="797051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q"/>
            </a:pPr>
            <a:r>
              <a:rPr lang="en-GB" sz="2800" b="1">
                <a:ea typeface="+mn-lt"/>
                <a:cs typeface="+mn-lt"/>
              </a:rPr>
              <a:t> Software Testing Anti-patterns</a:t>
            </a:r>
            <a:endParaRPr lang="en-US" sz="2800">
              <a:cs typeface="Calibri" panose="020F0502020204030204"/>
            </a:endParaRPr>
          </a:p>
          <a:p>
            <a:r>
              <a:rPr lang="en-GB" sz="2000">
                <a:ea typeface="+mn-lt"/>
                <a:cs typeface="+mn-lt"/>
                <a:hlinkClick r:id="rId3"/>
              </a:rPr>
              <a:t>https://blog.codepipes.com/testing/software-testing-antipatterns.html</a:t>
            </a:r>
            <a:r>
              <a:rPr lang="en-GB" sz="2000">
                <a:ea typeface="+mn-lt"/>
                <a:cs typeface="+mn-lt"/>
              </a:rPr>
              <a:t> </a:t>
            </a:r>
            <a:endParaRPr lang="en-GB"/>
          </a:p>
          <a:p>
            <a:pPr marL="1028700" lvl="1" indent="-571500">
              <a:buFont typeface="Wingdings"/>
              <a:buChar char="q"/>
            </a:pPr>
            <a:endParaRPr lang="en-US">
              <a:cs typeface="Calibri" panose="020F0502020204030204"/>
            </a:endParaRPr>
          </a:p>
          <a:p>
            <a:pPr marL="1028700" lvl="1" indent="-571500">
              <a:buFont typeface="Wingdings"/>
              <a:buChar char="q"/>
            </a:pPr>
            <a:endParaRPr lang="en-US" sz="2000">
              <a:cs typeface="Calibri"/>
            </a:endParaRPr>
          </a:p>
          <a:p>
            <a:pPr marL="1028700" lvl="1" indent="-571500">
              <a:buFont typeface="Wingdings"/>
              <a:buChar char="q"/>
            </a:pPr>
            <a:endParaRPr lang="en-US" sz="2000">
              <a:cs typeface="Calibri"/>
            </a:endParaRPr>
          </a:p>
          <a:p>
            <a:pPr lvl="1"/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6357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B0D74971-C61D-0233-61A3-4CC13DE5D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2" y="3923"/>
            <a:ext cx="10605248" cy="598058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AC01191-1486-B95C-C2C1-22288970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663082" cy="1343492"/>
          </a:xfrm>
        </p:spPr>
        <p:txBody>
          <a:bodyPr>
            <a:normAutofit fontScale="90000"/>
          </a:bodyPr>
          <a:lstStyle/>
          <a:p>
            <a:r>
              <a:rPr lang="en-GB" sz="5400" b="1">
                <a:latin typeface="Calibri"/>
                <a:cs typeface="Calibri Light"/>
              </a:rPr>
              <a:t>Refactoring towards</a:t>
            </a:r>
            <a:br>
              <a:rPr lang="en-GB" sz="5400" b="1">
                <a:latin typeface="Calibri"/>
                <a:cs typeface="Calibri Light"/>
              </a:rPr>
            </a:br>
            <a:r>
              <a:rPr lang="en-GB" sz="5400" b="1">
                <a:latin typeface="Calibri"/>
                <a:cs typeface="Calibri Light"/>
              </a:rPr>
              <a:t>business readability</a:t>
            </a:r>
          </a:p>
        </p:txBody>
      </p: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7A3739E7-0136-4EFB-C215-3F9DAEBE973E}"/>
              </a:ext>
            </a:extLst>
          </p:cNvPr>
          <p:cNvSpPr/>
          <p:nvPr/>
        </p:nvSpPr>
        <p:spPr>
          <a:xfrm>
            <a:off x="2320964" y="2523566"/>
            <a:ext cx="3469340" cy="3030069"/>
          </a:xfrm>
          <a:prstGeom prst="round1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>
              <a:solidFill>
                <a:schemeClr val="tx1"/>
              </a:solidFill>
              <a:cs typeface="Calibri" panose="020F0502020204030204"/>
            </a:endParaRPr>
          </a:p>
          <a:p>
            <a:pPr algn="ctr"/>
            <a:endParaRPr lang="en-GB">
              <a:cs typeface="Calibri"/>
            </a:endParaRPr>
          </a:p>
        </p:txBody>
      </p:sp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597B228C-4C85-D628-5BA5-54DB2072FC60}"/>
              </a:ext>
            </a:extLst>
          </p:cNvPr>
          <p:cNvSpPr/>
          <p:nvPr/>
        </p:nvSpPr>
        <p:spPr>
          <a:xfrm>
            <a:off x="6095104" y="2523566"/>
            <a:ext cx="3469340" cy="3030069"/>
          </a:xfrm>
          <a:prstGeom prst="round1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>
              <a:solidFill>
                <a:schemeClr val="tx1"/>
              </a:solidFill>
              <a:cs typeface="Calibri" panose="020F0502020204030204"/>
            </a:endParaRPr>
          </a:p>
          <a:p>
            <a:pPr algn="ctr"/>
            <a:endParaRPr lang="en-GB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55DD2D-D5C0-314B-3B1F-70610632EE27}"/>
              </a:ext>
            </a:extLst>
          </p:cNvPr>
          <p:cNvSpPr txBox="1"/>
          <p:nvPr/>
        </p:nvSpPr>
        <p:spPr>
          <a:xfrm>
            <a:off x="2543287" y="4381949"/>
            <a:ext cx="303365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b="1">
                <a:cs typeface="Calibri"/>
              </a:rPr>
              <a:t>usually technical</a:t>
            </a:r>
            <a:br>
              <a:rPr lang="en-GB" sz="2000" b="1">
                <a:cs typeface="Calibri"/>
              </a:rPr>
            </a:br>
            <a:r>
              <a:rPr lang="en-GB" sz="2000" b="1">
                <a:cs typeface="Calibri"/>
              </a:rPr>
              <a:t>and unreadable</a:t>
            </a:r>
            <a:br>
              <a:rPr lang="en-GB" sz="2000" b="1">
                <a:cs typeface="Calibri"/>
              </a:rPr>
            </a:br>
            <a:r>
              <a:rPr lang="en-GB" sz="2000" b="1">
                <a:cs typeface="Calibri"/>
              </a:rPr>
              <a:t>for the business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CDE5C9-C63B-FFD3-61DC-D1EC33346702}"/>
              </a:ext>
            </a:extLst>
          </p:cNvPr>
          <p:cNvSpPr txBox="1"/>
          <p:nvPr/>
        </p:nvSpPr>
        <p:spPr>
          <a:xfrm>
            <a:off x="6425004" y="4426772"/>
            <a:ext cx="280057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b="1">
                <a:cs typeface="Calibri"/>
              </a:rPr>
              <a:t>we can</a:t>
            </a:r>
            <a:endParaRPr lang="en-US" sz="2000" b="1">
              <a:cs typeface="Calibri"/>
            </a:endParaRPr>
          </a:p>
          <a:p>
            <a:pPr algn="ctr"/>
            <a:r>
              <a:rPr lang="en-GB" sz="2000" b="1">
                <a:cs typeface="Calibri"/>
              </a:rPr>
              <a:t>improve this!</a:t>
            </a:r>
            <a:endParaRPr lang="en-US" sz="2000" b="1">
              <a:cs typeface="Calibri"/>
            </a:endParaRP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03E31577-F278-41A8-317F-E1F7E0E66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094" y="2900082"/>
            <a:ext cx="1039906" cy="106680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56CA9E30-774A-8F5C-A1A5-5FAFB9FF9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165" y="2953869"/>
            <a:ext cx="1004049" cy="100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31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D7BA4BAC-9BED-F416-A112-BB233FED2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2" y="3923"/>
            <a:ext cx="10605248" cy="598058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AC01191-1486-B95C-C2C1-22288970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b="1">
                <a:latin typeface="Calibri"/>
                <a:ea typeface="+mj-lt"/>
                <a:cs typeface="+mj-lt"/>
              </a:rPr>
              <a:t>DEMO - scenario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1DA40-5EC8-D8DC-333A-DB9EBA172B5A}"/>
              </a:ext>
            </a:extLst>
          </p:cNvPr>
          <p:cNvSpPr txBox="1"/>
          <p:nvPr/>
        </p:nvSpPr>
        <p:spPr>
          <a:xfrm>
            <a:off x="840889" y="1655781"/>
            <a:ext cx="8858024" cy="60939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q"/>
            </a:pPr>
            <a:r>
              <a:rPr lang="en-GB" sz="2400">
                <a:ea typeface="+mn-lt"/>
                <a:cs typeface="+mn-lt"/>
              </a:rPr>
              <a:t>Groovy/Spock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Wingdings"/>
              <a:buChar char="q"/>
            </a:pPr>
            <a:r>
              <a:rPr lang="en-GB" sz="2400">
                <a:ea typeface="+mn-lt"/>
                <a:cs typeface="+mn-lt"/>
                <a:hlinkClick r:id="rId3"/>
              </a:rPr>
              <a:t>https://www.baeldung.com/groovy-spock</a:t>
            </a:r>
            <a:endParaRPr lang="en-GB" sz="2400">
              <a:ea typeface="+mn-lt"/>
              <a:cs typeface="+mn-lt"/>
            </a:endParaRPr>
          </a:p>
          <a:p>
            <a:pPr marL="914400" lvl="1" indent="-457200">
              <a:buFont typeface="Wingdings"/>
              <a:buChar char="q"/>
            </a:pPr>
            <a:r>
              <a:rPr lang="en-GB" sz="2400">
                <a:ea typeface="+mn-lt"/>
                <a:cs typeface="+mn-lt"/>
                <a:hlinkClick r:id="rId4"/>
              </a:rPr>
              <a:t>https://spockframework.org/spock/docs/2.3/all_in_one.html</a:t>
            </a:r>
            <a:endParaRPr lang="en-GB" sz="2400">
              <a:ea typeface="+mn-lt"/>
              <a:cs typeface="+mn-lt"/>
            </a:endParaRPr>
          </a:p>
          <a:p>
            <a:pPr marL="914400" lvl="1" indent="-457200">
              <a:buFont typeface="Wingdings"/>
              <a:buChar char="q"/>
            </a:pPr>
            <a:r>
              <a:rPr lang="en-GB" sz="2400">
                <a:ea typeface="+mn-lt"/>
                <a:cs typeface="+mn-lt"/>
                <a:hlinkClick r:id="rId5"/>
              </a:rPr>
              <a:t>https://groovy-lang.org/single-page-documentation.html</a:t>
            </a:r>
            <a:r>
              <a:rPr lang="en-GB" sz="2400">
                <a:ea typeface="+mn-lt"/>
                <a:cs typeface="+mn-lt"/>
              </a:rPr>
              <a:t> </a:t>
            </a:r>
            <a:endParaRPr lang="en-GB" sz="2400">
              <a:cs typeface="Calibri" panose="020F0502020204030204"/>
            </a:endParaRPr>
          </a:p>
          <a:p>
            <a:pPr marL="457200" indent="-457200">
              <a:buFont typeface="Wingdings"/>
              <a:buChar char="q"/>
            </a:pPr>
            <a:r>
              <a:rPr lang="en-GB" sz="2400">
                <a:ea typeface="+mn-lt"/>
                <a:cs typeface="+mn-lt"/>
              </a:rPr>
              <a:t>we'll start with common integration test</a:t>
            </a:r>
            <a:endParaRPr lang="en-GB" sz="2400">
              <a:cs typeface="Calibri" panose="020F0502020204030204"/>
            </a:endParaRPr>
          </a:p>
          <a:p>
            <a:pPr marL="457200" indent="-457200">
              <a:buFont typeface="Wingdings"/>
              <a:buChar char="q"/>
            </a:pPr>
            <a:r>
              <a:rPr lang="en-GB" sz="2400">
                <a:ea typeface="+mn-lt"/>
                <a:cs typeface="+mn-lt"/>
              </a:rPr>
              <a:t>we'll examine refactored business-readable variant</a:t>
            </a:r>
            <a:endParaRPr lang="en-GB" sz="2400">
              <a:cs typeface="Calibri" panose="020F0502020204030204"/>
            </a:endParaRPr>
          </a:p>
          <a:p>
            <a:pPr marL="457200" indent="-457200">
              <a:buFont typeface="Wingdings"/>
              <a:buChar char="q"/>
            </a:pPr>
            <a:r>
              <a:rPr lang="en-GB" sz="2400">
                <a:ea typeface="+mn-lt"/>
                <a:cs typeface="+mn-lt"/>
              </a:rPr>
              <a:t>comments on result</a:t>
            </a:r>
            <a:endParaRPr lang="en-GB" sz="2400">
              <a:cs typeface="Calibri" panose="020F0502020204030204"/>
            </a:endParaRPr>
          </a:p>
          <a:p>
            <a:pPr marL="457200" indent="-457200">
              <a:buFont typeface="Wingdings"/>
              <a:buChar char="q"/>
            </a:pPr>
            <a:r>
              <a:rPr lang="en-GB" sz="2400">
                <a:ea typeface="+mn-lt"/>
                <a:cs typeface="+mn-lt"/>
              </a:rPr>
              <a:t>resources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Wingdings"/>
              <a:buChar char="q"/>
            </a:pPr>
            <a:r>
              <a:rPr lang="en-GB" sz="2400">
                <a:ea typeface="+mn-lt"/>
                <a:cs typeface="+mn-lt"/>
              </a:rPr>
              <a:t>make your tests readable by example</a:t>
            </a:r>
            <a:br>
              <a:rPr lang="en-GB" sz="2400">
                <a:ea typeface="+mn-lt"/>
                <a:cs typeface="+mn-lt"/>
              </a:rPr>
            </a:b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>
                <a:ea typeface="+mn-lt"/>
                <a:cs typeface="+mn-lt"/>
                <a:hlinkClick r:id="rId6"/>
              </a:rPr>
              <a:t>https://blog.allegro.tech/2022/02/readable-tests-by-example.html</a:t>
            </a:r>
            <a:endParaRPr lang="en-US" sz="2400">
              <a:cs typeface="Calibri"/>
            </a:endParaRPr>
          </a:p>
          <a:p>
            <a:pPr marL="342900" indent="-342900">
              <a:buFont typeface="Wingdings"/>
              <a:buChar char="q"/>
            </a:pPr>
            <a:endParaRPr lang="en-GB" sz="2800">
              <a:cs typeface="Calibri" panose="020F0502020204030204"/>
            </a:endParaRPr>
          </a:p>
          <a:p>
            <a:pPr marL="571500" indent="-571500">
              <a:buFont typeface="Wingdings"/>
              <a:buChar char="q"/>
            </a:pPr>
            <a:endParaRPr lang="en-GB" sz="2000" b="1">
              <a:ea typeface="+mn-lt"/>
              <a:cs typeface="+mn-lt"/>
            </a:endParaRPr>
          </a:p>
          <a:p>
            <a:pPr marL="1028700" lvl="1" indent="-571500">
              <a:buFont typeface="Wingdings"/>
              <a:buChar char="q"/>
            </a:pPr>
            <a:endParaRPr lang="en-US">
              <a:cs typeface="Calibri" panose="020F0502020204030204"/>
            </a:endParaRPr>
          </a:p>
          <a:p>
            <a:pPr marL="1028700" lvl="1" indent="-571500">
              <a:buFont typeface="Wingdings"/>
              <a:buChar char="q"/>
            </a:pPr>
            <a:endParaRPr lang="en-US" sz="2000">
              <a:cs typeface="Calibri"/>
            </a:endParaRPr>
          </a:p>
          <a:p>
            <a:pPr marL="1028700" lvl="1" indent="-571500">
              <a:buFont typeface="Wingdings"/>
              <a:buChar char="q"/>
            </a:pPr>
            <a:endParaRPr lang="en-US" sz="2000">
              <a:cs typeface="Calibri"/>
            </a:endParaRPr>
          </a:p>
          <a:p>
            <a:pPr lvl="1"/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6219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405B0E44-99B7-EC54-0808-24098B9BF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2" y="3923"/>
            <a:ext cx="10605248" cy="598058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AC01191-1486-B95C-C2C1-22288970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012" y="269594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GB" sz="9600" b="1">
                <a:latin typeface="Calibri"/>
                <a:ea typeface="+mj-lt"/>
                <a:cs typeface="+mj-lt"/>
              </a:rPr>
              <a:t>DEMO</a:t>
            </a:r>
            <a:endParaRPr lang="en-US" sz="9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A62977-373F-D7F8-2760-FAD5BE3141C7}"/>
              </a:ext>
            </a:extLst>
          </p:cNvPr>
          <p:cNvSpPr txBox="1"/>
          <p:nvPr/>
        </p:nvSpPr>
        <p:spPr>
          <a:xfrm>
            <a:off x="2930562" y="3744558"/>
            <a:ext cx="59167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ea typeface="+mn-lt"/>
                <a:cs typeface="+mn-lt"/>
                <a:hlinkClick r:id="rId3"/>
              </a:rPr>
              <a:t>https://github.com/croz-ltd/klokwrk-project</a:t>
            </a:r>
            <a:endParaRPr lang="en-US"/>
          </a:p>
          <a:p>
            <a:pPr algn="l"/>
            <a:endParaRPr lang="en-GB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35BD5-3842-797E-52B3-9E42AC14417D}"/>
              </a:ext>
            </a:extLst>
          </p:cNvPr>
          <p:cNvSpPr txBox="1"/>
          <p:nvPr/>
        </p:nvSpPr>
        <p:spPr>
          <a:xfrm>
            <a:off x="2632037" y="5874571"/>
            <a:ext cx="693240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ea typeface="+mn-lt"/>
                <a:cs typeface="+mn-lt"/>
              </a:rPr>
              <a:t>starting, not refactored test (</a:t>
            </a:r>
            <a:r>
              <a:rPr lang="en-GB">
                <a:ea typeface="+mn-lt"/>
                <a:cs typeface="+mn-lt"/>
                <a:hlinkClick r:id="rId4"/>
              </a:rPr>
              <a:t>https://bit.ly/41bOVja</a:t>
            </a:r>
            <a:r>
              <a:rPr lang="en-GB">
                <a:ea typeface="+mn-lt"/>
                <a:cs typeface="+mn-lt"/>
              </a:rPr>
              <a:t>)</a:t>
            </a:r>
            <a:endParaRPr lang="en-US"/>
          </a:p>
          <a:p>
            <a:pPr algn="ctr"/>
            <a:r>
              <a:rPr lang="en-GB">
                <a:ea typeface="+mn-lt"/>
                <a:cs typeface="+mn-lt"/>
              </a:rPr>
              <a:t>refactored test (</a:t>
            </a:r>
            <a:r>
              <a:rPr lang="en-GB">
                <a:ea typeface="+mn-lt"/>
                <a:cs typeface="+mn-lt"/>
                <a:hlinkClick r:id="rId5"/>
              </a:rPr>
              <a:t>https://bit.ly/3SiASUV</a:t>
            </a:r>
            <a:r>
              <a:rPr lang="en-GB">
                <a:ea typeface="+mn-lt"/>
                <a:cs typeface="+mn-lt"/>
              </a:rPr>
              <a:t>)</a:t>
            </a:r>
            <a:endParaRPr lang="en-GB"/>
          </a:p>
          <a:p>
            <a:pPr algn="l"/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4936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40B7C981-BA63-1B6A-7E22-C2FA3F518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2" y="3923"/>
            <a:ext cx="10605248" cy="598058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AC01191-1486-B95C-C2C1-22288970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b="1">
                <a:latin typeface="Calibri"/>
                <a:ea typeface="+mj-lt"/>
                <a:cs typeface="+mj-lt"/>
              </a:rPr>
              <a:t>DEMO – notes 1/3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1DA40-5EC8-D8DC-333A-DB9EBA172B5A}"/>
              </a:ext>
            </a:extLst>
          </p:cNvPr>
          <p:cNvSpPr txBox="1"/>
          <p:nvPr/>
        </p:nvSpPr>
        <p:spPr>
          <a:xfrm>
            <a:off x="840889" y="1655781"/>
            <a:ext cx="10597176" cy="82176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q"/>
            </a:pPr>
            <a:r>
              <a:rPr lang="en-GB" sz="1600">
                <a:ea typeface="+mn-lt"/>
                <a:cs typeface="+mn-lt"/>
              </a:rPr>
              <a:t>common integration test as starting point</a:t>
            </a:r>
            <a:endParaRPr lang="en-GB" sz="1600">
              <a:cs typeface="Calibri" panose="020F0502020204030204"/>
            </a:endParaRPr>
          </a:p>
          <a:p>
            <a:pPr marL="800100" lvl="1" indent="-342900">
              <a:buFont typeface="Wingdings"/>
              <a:buChar char="q"/>
            </a:pPr>
            <a:r>
              <a:rPr lang="en-GB" sz="1600" b="1">
                <a:ea typeface="+mn-lt"/>
                <a:cs typeface="+mn-lt"/>
              </a:rPr>
              <a:t>more readable than equivalent Java/JUnit test</a:t>
            </a:r>
          </a:p>
          <a:p>
            <a:pPr marL="1257300" lvl="2" indent="-342900">
              <a:buFont typeface="Wingdings"/>
              <a:buChar char="q"/>
            </a:pPr>
            <a:r>
              <a:rPr lang="en-GB" sz="1600">
                <a:ea typeface="+mn-lt"/>
                <a:cs typeface="+mn-lt"/>
              </a:rPr>
              <a:t>descriptive test method names</a:t>
            </a:r>
            <a:endParaRPr lang="en-GB" sz="1600">
              <a:cs typeface="Calibri"/>
            </a:endParaRPr>
          </a:p>
          <a:p>
            <a:pPr marL="1257300" lvl="2" indent="-342900">
              <a:buFont typeface="Wingdings"/>
              <a:buChar char="q"/>
            </a:pPr>
            <a:r>
              <a:rPr lang="en-GB" sz="1600">
                <a:ea typeface="+mn-lt"/>
                <a:cs typeface="+mn-lt"/>
              </a:rPr>
              <a:t>explicit given/when/then blocks</a:t>
            </a:r>
          </a:p>
          <a:p>
            <a:pPr marL="1257300" lvl="2" indent="-342900">
              <a:buFont typeface="Wingdings"/>
              <a:buChar char="q"/>
            </a:pPr>
            <a:r>
              <a:rPr lang="en-GB" sz="1600">
                <a:ea typeface="+mn-lt"/>
                <a:cs typeface="+mn-lt"/>
              </a:rPr>
              <a:t>map/list literals</a:t>
            </a:r>
          </a:p>
          <a:p>
            <a:pPr marL="1257300" lvl="2" indent="-342900">
              <a:buFont typeface="Wingdings"/>
              <a:buChar char="q"/>
            </a:pPr>
            <a:r>
              <a:rPr lang="en-GB" sz="1600">
                <a:ea typeface="+mn-lt"/>
                <a:cs typeface="+mn-lt"/>
              </a:rPr>
              <a:t>assertions as boolean expressions</a:t>
            </a:r>
          </a:p>
          <a:p>
            <a:pPr marL="1257300" lvl="2" indent="-342900">
              <a:buFont typeface="Wingdings"/>
              <a:buChar char="q"/>
            </a:pPr>
            <a:r>
              <a:rPr lang="en-GB" sz="1600">
                <a:ea typeface="+mn-lt"/>
                <a:cs typeface="+mn-lt"/>
              </a:rPr>
              <a:t>verifyAll API for examining nested structures</a:t>
            </a:r>
            <a:endParaRPr lang="en-GB" sz="1600">
              <a:cs typeface="Calibri" panose="020F0502020204030204"/>
            </a:endParaRPr>
          </a:p>
          <a:p>
            <a:pPr marL="1257300" lvl="2" indent="-342900">
              <a:buFont typeface="Wingdings"/>
              <a:buChar char="q"/>
            </a:pPr>
            <a:r>
              <a:rPr lang="en-GB" sz="1600">
                <a:ea typeface="+mn-lt"/>
                <a:cs typeface="+mn-lt"/>
              </a:rPr>
              <a:t>data tables (where block)</a:t>
            </a:r>
            <a:endParaRPr lang="en-GB" sz="1600">
              <a:cs typeface="Calibri" panose="020F0502020204030204"/>
            </a:endParaRPr>
          </a:p>
          <a:p>
            <a:pPr marL="1257300" lvl="2" indent="-342900">
              <a:buFont typeface="Wingdings"/>
              <a:buChar char="q"/>
            </a:pPr>
            <a:r>
              <a:rPr lang="en-GB" sz="1600">
                <a:ea typeface="+mn-lt"/>
                <a:cs typeface="+mn-lt"/>
              </a:rPr>
              <a:t>failed assertions output (power assert)</a:t>
            </a:r>
            <a:endParaRPr lang="en-GB" sz="1600">
              <a:cs typeface="Calibri"/>
            </a:endParaRPr>
          </a:p>
          <a:p>
            <a:pPr marL="1257300" lvl="2" indent="-342900">
              <a:buFont typeface="Wingdings"/>
              <a:buChar char="q"/>
            </a:pPr>
            <a:endParaRPr lang="en-GB" sz="1600">
              <a:cs typeface="Calibri"/>
            </a:endParaRPr>
          </a:p>
          <a:p>
            <a:pPr marL="800100" lvl="1" indent="-342900">
              <a:buFont typeface="Wingdings"/>
              <a:buChar char="q"/>
            </a:pPr>
            <a:r>
              <a:rPr lang="en-GB" sz="1600" b="1">
                <a:cs typeface="Calibri"/>
              </a:rPr>
              <a:t>problems</a:t>
            </a:r>
          </a:p>
          <a:p>
            <a:pPr marL="1257300" lvl="2" indent="-342900">
              <a:buFont typeface="Wingdings"/>
              <a:buChar char="q"/>
            </a:pPr>
            <a:r>
              <a:rPr lang="en-GB" sz="1600">
                <a:ea typeface="+mn-lt"/>
                <a:cs typeface="+mn-lt"/>
              </a:rPr>
              <a:t>not suitable to discuss with the business</a:t>
            </a:r>
            <a:endParaRPr lang="en-GB" sz="1600">
              <a:cs typeface="Calibri"/>
            </a:endParaRPr>
          </a:p>
          <a:p>
            <a:pPr marL="1257300" lvl="2" indent="-342900">
              <a:buFont typeface="Wingdings"/>
              <a:buChar char="q"/>
            </a:pPr>
            <a:r>
              <a:rPr lang="en-GB" sz="1600">
                <a:cs typeface="Calibri"/>
              </a:rPr>
              <a:t>deep</a:t>
            </a:r>
            <a:r>
              <a:rPr lang="en-GB" sz="1600">
                <a:ea typeface="+mn-lt"/>
                <a:cs typeface="+mn-lt"/>
              </a:rPr>
              <a:t> knowledge of inbound/outbound structures and other internals (like URLs) is required</a:t>
            </a:r>
          </a:p>
          <a:p>
            <a:pPr marL="1257300" lvl="2" indent="-342900">
              <a:buFont typeface="Wingdings"/>
              <a:buChar char="q"/>
            </a:pPr>
            <a:r>
              <a:rPr lang="en-GB" sz="1600">
                <a:ea typeface="+mn-lt"/>
                <a:cs typeface="+mn-lt"/>
              </a:rPr>
              <a:t>with large data structures, equivalent parts in tests are also large</a:t>
            </a:r>
          </a:p>
          <a:p>
            <a:pPr marL="1257300" lvl="2" indent="-342900">
              <a:buFont typeface="Wingdings"/>
              <a:buChar char="q"/>
            </a:pPr>
            <a:r>
              <a:rPr lang="en-GB" sz="1600">
                <a:ea typeface="+mn-lt"/>
                <a:cs typeface="+mn-lt"/>
              </a:rPr>
              <a:t>if data structures change, all related tests must be updated</a:t>
            </a:r>
            <a:endParaRPr lang="en-GB" sz="1600">
              <a:cs typeface="Calibri" panose="020F0502020204030204"/>
            </a:endParaRPr>
          </a:p>
          <a:p>
            <a:pPr marL="800100" lvl="1" indent="-342900">
              <a:buFont typeface="Wingdings"/>
              <a:buChar char="q"/>
            </a:pPr>
            <a:endParaRPr lang="en-GB" sz="1600">
              <a:cs typeface="Calibri" panose="020F0502020204030204"/>
            </a:endParaRPr>
          </a:p>
          <a:p>
            <a:pPr marL="800100" lvl="1" indent="-342900">
              <a:buFont typeface="Wingdings"/>
              <a:buChar char="q"/>
            </a:pPr>
            <a:r>
              <a:rPr lang="en-GB" sz="1600" b="1">
                <a:cs typeface="Calibri"/>
              </a:rPr>
              <a:t>consequences</a:t>
            </a:r>
          </a:p>
          <a:p>
            <a:pPr marL="1257300" lvl="2" indent="-342900">
              <a:buFont typeface="Wingdings"/>
              <a:buChar char="q"/>
            </a:pPr>
            <a:r>
              <a:rPr lang="en-GB" sz="1600">
                <a:cs typeface="Calibri"/>
              </a:rPr>
              <a:t>hard</a:t>
            </a:r>
            <a:r>
              <a:rPr lang="en-GB" sz="1600">
                <a:ea typeface="+mn-lt"/>
                <a:cs typeface="+mn-lt"/>
              </a:rPr>
              <a:t> to write and maintain even with the help of Spock and Groovy</a:t>
            </a:r>
            <a:endParaRPr lang="en-GB" sz="1600">
              <a:cs typeface="Calibri"/>
            </a:endParaRPr>
          </a:p>
          <a:p>
            <a:pPr marL="1257300" lvl="2" indent="-342900">
              <a:buFont typeface="Wingdings"/>
              <a:buChar char="q"/>
            </a:pPr>
            <a:r>
              <a:rPr lang="en-GB" sz="1600">
                <a:ea typeface="+mn-lt"/>
                <a:cs typeface="+mn-lt"/>
              </a:rPr>
              <a:t>it is very likely that some tests will not be written</a:t>
            </a:r>
            <a:endParaRPr lang="en-GB" sz="1600">
              <a:cs typeface="Calibri"/>
            </a:endParaRPr>
          </a:p>
          <a:p>
            <a:pPr marL="1257300" lvl="2" indent="-342900">
              <a:buFont typeface="Wingdings"/>
              <a:buChar char="q"/>
            </a:pPr>
            <a:r>
              <a:rPr lang="en-GB" sz="1600">
                <a:ea typeface="+mn-lt"/>
                <a:cs typeface="+mn-lt"/>
              </a:rPr>
              <a:t>it is very likely that tests will check less than they should</a:t>
            </a:r>
            <a:endParaRPr lang="en-GB" sz="1600">
              <a:cs typeface="Calibri" panose="020F0502020204030204"/>
            </a:endParaRPr>
          </a:p>
          <a:p>
            <a:pPr marL="800100" lvl="1" indent="-342900">
              <a:buFont typeface="Wingdings"/>
              <a:buChar char="q"/>
            </a:pPr>
            <a:endParaRPr lang="en-GB">
              <a:cs typeface="Calibri"/>
            </a:endParaRPr>
          </a:p>
          <a:p>
            <a:pPr marL="800100" lvl="1" indent="-342900">
              <a:buFont typeface="Wingdings"/>
              <a:buChar char="q"/>
            </a:pPr>
            <a:endParaRPr lang="en-GB" sz="2400">
              <a:cs typeface="Calibri"/>
            </a:endParaRPr>
          </a:p>
          <a:p>
            <a:pPr marL="457200" indent="-457200">
              <a:buFont typeface="Wingdings"/>
              <a:buChar char="q"/>
            </a:pPr>
            <a:endParaRPr lang="en-GB" sz="2400">
              <a:ea typeface="+mn-lt"/>
              <a:cs typeface="+mn-lt"/>
            </a:endParaRPr>
          </a:p>
          <a:p>
            <a:pPr marL="342900" indent="-342900">
              <a:buFont typeface="Wingdings"/>
              <a:buChar char="q"/>
            </a:pPr>
            <a:endParaRPr lang="en-GB" sz="2800">
              <a:cs typeface="Calibri" panose="020F0502020204030204"/>
            </a:endParaRPr>
          </a:p>
          <a:p>
            <a:pPr marL="571500" indent="-571500">
              <a:buFont typeface="Wingdings"/>
              <a:buChar char="q"/>
            </a:pPr>
            <a:endParaRPr lang="en-GB" sz="2000" b="1">
              <a:cs typeface="Calibri" panose="020F0502020204030204"/>
            </a:endParaRPr>
          </a:p>
          <a:p>
            <a:pPr marL="1028700" lvl="1" indent="-571500">
              <a:buFont typeface="Wingdings"/>
              <a:buChar char="q"/>
            </a:pPr>
            <a:endParaRPr lang="en-US">
              <a:cs typeface="Calibri" panose="020F0502020204030204"/>
            </a:endParaRPr>
          </a:p>
          <a:p>
            <a:pPr marL="1028700" lvl="1" indent="-571500">
              <a:buFont typeface="Wingdings"/>
              <a:buChar char="q"/>
            </a:pPr>
            <a:endParaRPr lang="en-US" sz="2000">
              <a:cs typeface="Calibri"/>
            </a:endParaRPr>
          </a:p>
          <a:p>
            <a:pPr marL="1028700" lvl="1" indent="-571500">
              <a:buFont typeface="Wingdings"/>
              <a:buChar char="q"/>
            </a:pPr>
            <a:endParaRPr lang="en-US" sz="2000">
              <a:cs typeface="Calibri"/>
            </a:endParaRPr>
          </a:p>
          <a:p>
            <a:pPr lvl="1"/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804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E4AAE741-A21E-FD20-F5D0-09F77425F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2" y="3923"/>
            <a:ext cx="10605248" cy="598058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AC01191-1486-B95C-C2C1-22288970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b="1">
                <a:latin typeface="Calibri"/>
                <a:ea typeface="+mj-lt"/>
                <a:cs typeface="+mj-lt"/>
              </a:rPr>
              <a:t>DEMO – notes 2/3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1DA40-5EC8-D8DC-333A-DB9EBA172B5A}"/>
              </a:ext>
            </a:extLst>
          </p:cNvPr>
          <p:cNvSpPr txBox="1"/>
          <p:nvPr/>
        </p:nvSpPr>
        <p:spPr>
          <a:xfrm>
            <a:off x="840889" y="1655781"/>
            <a:ext cx="9521411" cy="76020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q"/>
            </a:pPr>
            <a:r>
              <a:rPr lang="en-GB" sz="2000">
                <a:ea typeface="+mn-lt"/>
                <a:cs typeface="+mn-lt"/>
              </a:rPr>
              <a:t>refactoring</a:t>
            </a:r>
            <a:endParaRPr lang="en-GB" sz="2000">
              <a:cs typeface="Calibri" panose="020F0502020204030204"/>
            </a:endParaRPr>
          </a:p>
          <a:p>
            <a:pPr marL="800100" lvl="1" indent="-342900">
              <a:buFont typeface="Wingdings"/>
              <a:buChar char="q"/>
            </a:pPr>
            <a:r>
              <a:rPr lang="en-GB" sz="2000" b="1">
                <a:ea typeface="+mn-lt"/>
                <a:cs typeface="+mn-lt"/>
              </a:rPr>
              <a:t>given block (setup)</a:t>
            </a:r>
            <a:endParaRPr lang="en-GB" sz="2000">
              <a:ea typeface="+mn-lt"/>
              <a:cs typeface="+mn-lt"/>
            </a:endParaRPr>
          </a:p>
          <a:p>
            <a:pPr marL="1257300" lvl="2" indent="-342900">
              <a:buFont typeface="Wingdings"/>
              <a:buChar char="q"/>
            </a:pPr>
            <a:r>
              <a:rPr lang="en-GB" sz="2000">
                <a:ea typeface="+mn-lt"/>
                <a:cs typeface="+mn-lt"/>
              </a:rPr>
              <a:t>object mother + builder patterns</a:t>
            </a:r>
            <a:endParaRPr lang="en-GB" sz="2000">
              <a:cs typeface="Calibri"/>
            </a:endParaRPr>
          </a:p>
          <a:p>
            <a:pPr marL="1257300" lvl="2" indent="-342900">
              <a:buFont typeface="Wingdings"/>
              <a:buChar char="q"/>
            </a:pPr>
            <a:r>
              <a:rPr lang="en-GB" sz="2000">
                <a:ea typeface="+mn-lt"/>
                <a:cs typeface="+mn-lt"/>
              </a:rPr>
              <a:t>object mother - predefined set of input data encapsulated in a single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method (returning a builder instance when combined with builder pattern)</a:t>
            </a:r>
          </a:p>
          <a:p>
            <a:pPr lvl="2"/>
            <a:endParaRPr lang="en-GB" sz="2000">
              <a:cs typeface="Calibri"/>
            </a:endParaRPr>
          </a:p>
          <a:p>
            <a:pPr marL="800100" lvl="1" indent="-342900">
              <a:buFont typeface="Wingdings"/>
              <a:buChar char="q"/>
            </a:pPr>
            <a:r>
              <a:rPr lang="en-GB" sz="2000" b="1">
                <a:ea typeface="+mn-lt"/>
                <a:cs typeface="+mn-lt"/>
              </a:rPr>
              <a:t>when block (execution)</a:t>
            </a:r>
            <a:endParaRPr lang="en-GB" sz="2000" b="1">
              <a:cs typeface="Calibri"/>
            </a:endParaRPr>
          </a:p>
          <a:p>
            <a:pPr marL="1257300" lvl="2" indent="-342900">
              <a:buFont typeface="Wingdings"/>
              <a:buChar char="q"/>
            </a:pPr>
            <a:r>
              <a:rPr lang="en-GB" sz="2000">
                <a:ea typeface="+mn-lt"/>
                <a:cs typeface="+mn-lt"/>
              </a:rPr>
              <a:t>custom (test)abilities - What test can do? What the test can test (execute)?</a:t>
            </a:r>
          </a:p>
          <a:p>
            <a:pPr marL="1257300" lvl="2" indent="-342900">
              <a:buFont typeface="Wingdings"/>
              <a:buChar char="q"/>
            </a:pPr>
            <a:r>
              <a:rPr lang="en-GB" sz="2000">
                <a:ea typeface="+mn-lt"/>
                <a:cs typeface="+mn-lt"/>
              </a:rPr>
              <a:t>extract repetitive technical details in interfaces, test class hierarchy or in simple helper methods</a:t>
            </a:r>
            <a:endParaRPr lang="en-GB" sz="2000">
              <a:cs typeface="Calibri" panose="020F0502020204030204"/>
            </a:endParaRPr>
          </a:p>
          <a:p>
            <a:pPr marL="1257300" lvl="2" indent="-342900">
              <a:buFont typeface="Wingdings"/>
              <a:buChar char="q"/>
            </a:pPr>
            <a:endParaRPr lang="en-GB" sz="1600">
              <a:cs typeface="Calibri"/>
            </a:endParaRPr>
          </a:p>
          <a:p>
            <a:pPr marL="800100" lvl="1" indent="-342900">
              <a:buFont typeface="Wingdings"/>
              <a:buChar char="q"/>
            </a:pPr>
            <a:r>
              <a:rPr lang="en-GB" sz="2000" b="1">
                <a:cs typeface="Calibri"/>
              </a:rPr>
              <a:t>then block (assertions)</a:t>
            </a:r>
          </a:p>
          <a:p>
            <a:pPr marL="1257300" lvl="2" indent="-342900">
              <a:buFont typeface="Wingdings"/>
              <a:buChar char="q"/>
            </a:pPr>
            <a:r>
              <a:rPr lang="en-GB" sz="2000">
                <a:ea typeface="+mn-lt"/>
                <a:cs typeface="+mn-lt"/>
              </a:rPr>
              <a:t>custom assertion API (fluent or closure/lambda style or both)</a:t>
            </a:r>
          </a:p>
          <a:p>
            <a:pPr marL="1257300" lvl="2" indent="-342900">
              <a:buFont typeface="Wingdings"/>
              <a:buChar char="q"/>
            </a:pPr>
            <a:r>
              <a:rPr lang="en-GB" sz="2000">
                <a:ea typeface="+mn-lt"/>
                <a:cs typeface="+mn-lt"/>
              </a:rPr>
              <a:t>starts by verifying the structure of each response</a:t>
            </a:r>
          </a:p>
          <a:p>
            <a:pPr marL="1257300" lvl="2" indent="-342900">
              <a:buFont typeface="Wingdings"/>
              <a:buChar char="q"/>
            </a:pPr>
            <a:r>
              <a:rPr lang="en-GB" sz="2000">
                <a:ea typeface="+mn-lt"/>
                <a:cs typeface="+mn-lt"/>
              </a:rPr>
              <a:t>verifies response details with custom targeted methods</a:t>
            </a:r>
            <a:endParaRPr lang="en-GB" sz="2000">
              <a:cs typeface="Calibri"/>
            </a:endParaRPr>
          </a:p>
          <a:p>
            <a:pPr marL="800100" lvl="1" indent="-342900">
              <a:buFont typeface="Wingdings"/>
              <a:buChar char="q"/>
            </a:pPr>
            <a:endParaRPr lang="en-GB">
              <a:cs typeface="Calibri"/>
            </a:endParaRPr>
          </a:p>
          <a:p>
            <a:pPr marL="800100" lvl="1" indent="-342900">
              <a:buFont typeface="Wingdings"/>
              <a:buChar char="q"/>
            </a:pPr>
            <a:endParaRPr lang="en-GB" sz="2400">
              <a:cs typeface="Calibri"/>
            </a:endParaRPr>
          </a:p>
          <a:p>
            <a:pPr marL="457200" indent="-457200">
              <a:buFont typeface="Wingdings"/>
              <a:buChar char="q"/>
            </a:pPr>
            <a:endParaRPr lang="en-GB" sz="2400">
              <a:ea typeface="+mn-lt"/>
              <a:cs typeface="+mn-lt"/>
            </a:endParaRPr>
          </a:p>
          <a:p>
            <a:pPr marL="342900" indent="-342900">
              <a:buFont typeface="Wingdings"/>
              <a:buChar char="q"/>
            </a:pPr>
            <a:endParaRPr lang="en-GB" sz="2800">
              <a:cs typeface="Calibri" panose="020F0502020204030204"/>
            </a:endParaRPr>
          </a:p>
          <a:p>
            <a:pPr marL="571500" indent="-571500">
              <a:buFont typeface="Wingdings"/>
              <a:buChar char="q"/>
            </a:pPr>
            <a:endParaRPr lang="en-GB" sz="2000" b="1">
              <a:cs typeface="Calibri" panose="020F0502020204030204"/>
            </a:endParaRPr>
          </a:p>
          <a:p>
            <a:pPr marL="1028700" lvl="1" indent="-571500">
              <a:buFont typeface="Wingdings"/>
              <a:buChar char="q"/>
            </a:pPr>
            <a:endParaRPr lang="en-US">
              <a:cs typeface="Calibri" panose="020F0502020204030204"/>
            </a:endParaRPr>
          </a:p>
          <a:p>
            <a:pPr marL="1028700" lvl="1" indent="-571500">
              <a:buFont typeface="Wingdings"/>
              <a:buChar char="q"/>
            </a:pPr>
            <a:endParaRPr lang="en-US" sz="2000">
              <a:cs typeface="Calibri"/>
            </a:endParaRPr>
          </a:p>
          <a:p>
            <a:pPr marL="1028700" lvl="1" indent="-571500">
              <a:buFont typeface="Wingdings"/>
              <a:buChar char="q"/>
            </a:pPr>
            <a:endParaRPr lang="en-US" sz="2000">
              <a:cs typeface="Calibri"/>
            </a:endParaRPr>
          </a:p>
          <a:p>
            <a:pPr lvl="1"/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4139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E4AAE741-A21E-FD20-F5D0-09F77425F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2" y="3923"/>
            <a:ext cx="10605248" cy="598058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AC01191-1486-B95C-C2C1-22288970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b="1">
                <a:latin typeface="Calibri"/>
                <a:ea typeface="+mj-lt"/>
                <a:cs typeface="+mj-lt"/>
              </a:rPr>
              <a:t>DEMO – notes 3/3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1DA40-5EC8-D8DC-333A-DB9EBA172B5A}"/>
              </a:ext>
            </a:extLst>
          </p:cNvPr>
          <p:cNvSpPr txBox="1"/>
          <p:nvPr/>
        </p:nvSpPr>
        <p:spPr>
          <a:xfrm>
            <a:off x="840889" y="1655781"/>
            <a:ext cx="9763458" cy="77559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q"/>
            </a:pPr>
            <a:r>
              <a:rPr lang="en-GB" sz="3000" b="1">
                <a:ea typeface="+mn-lt"/>
                <a:cs typeface="+mn-lt"/>
              </a:rPr>
              <a:t> results</a:t>
            </a:r>
          </a:p>
          <a:p>
            <a:pPr marL="342900" indent="-342900">
              <a:buFont typeface="Wingdings"/>
              <a:buChar char="q"/>
            </a:pPr>
            <a:endParaRPr lang="en-GB" sz="3000" b="1">
              <a:ea typeface="+mn-lt"/>
              <a:cs typeface="+mn-lt"/>
            </a:endParaRPr>
          </a:p>
          <a:p>
            <a:pPr marL="800100" lvl="1" indent="-342900">
              <a:buFont typeface="Wingdings"/>
              <a:buChar char="q"/>
            </a:pPr>
            <a:r>
              <a:rPr lang="en-GB" sz="3000">
                <a:ea typeface="+mn-lt"/>
                <a:cs typeface="+mn-lt"/>
              </a:rPr>
              <a:t> refactored tests are more </a:t>
            </a:r>
            <a:r>
              <a:rPr lang="en-GB" sz="3000" b="1">
                <a:ea typeface="+mn-lt"/>
                <a:cs typeface="+mn-lt"/>
              </a:rPr>
              <a:t>understandable and</a:t>
            </a:r>
            <a:br>
              <a:rPr lang="en-GB" sz="3000" b="1">
                <a:ea typeface="+mn-lt"/>
                <a:cs typeface="+mn-lt"/>
              </a:rPr>
            </a:br>
            <a:r>
              <a:rPr lang="en-GB" sz="3000" b="1">
                <a:ea typeface="+mn-lt"/>
                <a:cs typeface="+mn-lt"/>
              </a:rPr>
              <a:t>easier to maintain</a:t>
            </a:r>
            <a:endParaRPr lang="en-GB" sz="3000" b="1">
              <a:cs typeface="Calibri"/>
            </a:endParaRPr>
          </a:p>
          <a:p>
            <a:pPr marL="800100" lvl="1" indent="-342900">
              <a:buFont typeface="Wingdings"/>
              <a:buChar char="q"/>
            </a:pPr>
            <a:r>
              <a:rPr lang="en-GB" sz="3000">
                <a:ea typeface="+mn-lt"/>
                <a:cs typeface="+mn-lt"/>
              </a:rPr>
              <a:t> each test checks </a:t>
            </a:r>
            <a:r>
              <a:rPr lang="en-GB" sz="3000" b="1">
                <a:ea typeface="+mn-lt"/>
                <a:cs typeface="+mn-lt"/>
              </a:rPr>
              <a:t>the entire outbound data structure</a:t>
            </a:r>
          </a:p>
          <a:p>
            <a:pPr marL="800100" lvl="1" indent="-342900">
              <a:buFont typeface="Wingdings"/>
              <a:buChar char="q"/>
            </a:pPr>
            <a:r>
              <a:rPr lang="en-GB" sz="3000">
                <a:ea typeface="+mn-lt"/>
                <a:cs typeface="+mn-lt"/>
              </a:rPr>
              <a:t> </a:t>
            </a:r>
            <a:r>
              <a:rPr lang="en-GB" sz="3000" b="1">
                <a:ea typeface="+mn-lt"/>
                <a:cs typeface="+mn-lt"/>
              </a:rPr>
              <a:t>easier to maintain </a:t>
            </a:r>
            <a:r>
              <a:rPr lang="en-GB" sz="3000">
                <a:ea typeface="+mn-lt"/>
                <a:cs typeface="+mn-lt"/>
              </a:rPr>
              <a:t>if data structures change</a:t>
            </a:r>
            <a:endParaRPr lang="en-GB" sz="3000" b="1">
              <a:ea typeface="+mn-lt"/>
              <a:cs typeface="+mn-lt"/>
            </a:endParaRPr>
          </a:p>
          <a:p>
            <a:pPr marL="800100" lvl="1" indent="-342900">
              <a:buFont typeface="Wingdings"/>
              <a:buChar char="q"/>
            </a:pPr>
            <a:r>
              <a:rPr lang="en-GB" sz="3000">
                <a:ea typeface="+mn-lt"/>
                <a:cs typeface="+mn-lt"/>
              </a:rPr>
              <a:t> there are </a:t>
            </a:r>
            <a:r>
              <a:rPr lang="en-GB" sz="3000" b="1">
                <a:ea typeface="+mn-lt"/>
                <a:cs typeface="+mn-lt"/>
              </a:rPr>
              <a:t>no more excuses</a:t>
            </a:r>
            <a:r>
              <a:rPr lang="en-GB" sz="3000">
                <a:ea typeface="+mn-lt"/>
                <a:cs typeface="+mn-lt"/>
              </a:rPr>
              <a:t> for writing all the</a:t>
            </a:r>
            <a:br>
              <a:rPr lang="en-GB" sz="3000">
                <a:ea typeface="+mn-lt"/>
                <a:cs typeface="+mn-lt"/>
              </a:rPr>
            </a:br>
            <a:r>
              <a:rPr lang="en-GB" sz="3000">
                <a:ea typeface="+mn-lt"/>
                <a:cs typeface="+mn-lt"/>
              </a:rPr>
              <a:t>required tests</a:t>
            </a:r>
            <a:endParaRPr lang="en-GB" sz="3000">
              <a:cs typeface="Calibri"/>
            </a:endParaRPr>
          </a:p>
          <a:p>
            <a:pPr marL="800100" lvl="1" indent="-342900">
              <a:buFont typeface="Wingdings"/>
              <a:buChar char="q"/>
            </a:pPr>
            <a:r>
              <a:rPr lang="en-GB" sz="3000" b="1">
                <a:ea typeface="+mn-lt"/>
                <a:cs typeface="+mn-lt"/>
              </a:rPr>
              <a:t> readable </a:t>
            </a:r>
            <a:r>
              <a:rPr lang="en-GB" sz="3000">
                <a:ea typeface="+mn-lt"/>
                <a:cs typeface="+mn-lt"/>
              </a:rPr>
              <a:t>for the business</a:t>
            </a:r>
            <a:endParaRPr lang="en-GB" sz="3000">
              <a:cs typeface="Calibri" panose="020F0502020204030204"/>
            </a:endParaRPr>
          </a:p>
          <a:p>
            <a:pPr marL="800100" lvl="1" indent="-342900">
              <a:buFont typeface="Wingdings"/>
              <a:buChar char="q"/>
            </a:pPr>
            <a:endParaRPr lang="en-GB" sz="2000" b="1">
              <a:cs typeface="Calibri" panose="020F0502020204030204"/>
            </a:endParaRPr>
          </a:p>
          <a:p>
            <a:pPr marL="1257300" lvl="2" indent="-342900">
              <a:buFont typeface="Wingdings"/>
              <a:buChar char="q"/>
            </a:pPr>
            <a:endParaRPr lang="en-GB" sz="1600">
              <a:cs typeface="Calibri"/>
            </a:endParaRPr>
          </a:p>
          <a:p>
            <a:pPr marL="800100" lvl="1" indent="-342900">
              <a:buFont typeface="Wingdings"/>
              <a:buChar char="q"/>
            </a:pPr>
            <a:endParaRPr lang="en-GB">
              <a:cs typeface="Calibri"/>
            </a:endParaRPr>
          </a:p>
          <a:p>
            <a:pPr marL="800100" lvl="1" indent="-342900">
              <a:buFont typeface="Wingdings"/>
              <a:buChar char="q"/>
            </a:pPr>
            <a:endParaRPr lang="en-GB" sz="2400">
              <a:cs typeface="Calibri"/>
            </a:endParaRPr>
          </a:p>
          <a:p>
            <a:pPr marL="457200" indent="-457200">
              <a:buFont typeface="Wingdings"/>
              <a:buChar char="q"/>
            </a:pPr>
            <a:endParaRPr lang="en-GB" sz="2400">
              <a:ea typeface="+mn-lt"/>
              <a:cs typeface="+mn-lt"/>
            </a:endParaRPr>
          </a:p>
          <a:p>
            <a:pPr marL="342900" indent="-342900">
              <a:buFont typeface="Wingdings"/>
              <a:buChar char="q"/>
            </a:pPr>
            <a:endParaRPr lang="en-GB" sz="2800">
              <a:cs typeface="Calibri" panose="020F0502020204030204"/>
            </a:endParaRPr>
          </a:p>
          <a:p>
            <a:pPr marL="571500" indent="-571500">
              <a:buFont typeface="Wingdings"/>
              <a:buChar char="q"/>
            </a:pPr>
            <a:endParaRPr lang="en-GB" sz="2000" b="1">
              <a:cs typeface="Calibri" panose="020F0502020204030204"/>
            </a:endParaRPr>
          </a:p>
          <a:p>
            <a:pPr marL="1028700" lvl="1" indent="-571500">
              <a:buFont typeface="Wingdings"/>
              <a:buChar char="q"/>
            </a:pPr>
            <a:endParaRPr lang="en-US">
              <a:cs typeface="Calibri" panose="020F0502020204030204"/>
            </a:endParaRPr>
          </a:p>
          <a:p>
            <a:pPr marL="1028700" lvl="1" indent="-571500">
              <a:buFont typeface="Wingdings"/>
              <a:buChar char="q"/>
            </a:pPr>
            <a:endParaRPr lang="en-US" sz="2000">
              <a:cs typeface="Calibri"/>
            </a:endParaRPr>
          </a:p>
          <a:p>
            <a:pPr marL="1028700" lvl="1" indent="-571500">
              <a:buFont typeface="Wingdings"/>
              <a:buChar char="q"/>
            </a:pPr>
            <a:endParaRPr lang="en-US" sz="2000">
              <a:cs typeface="Calibri"/>
            </a:endParaRPr>
          </a:p>
          <a:p>
            <a:pPr lvl="1"/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3162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E4AAE741-A21E-FD20-F5D0-09F77425F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2" y="3923"/>
            <a:ext cx="10605248" cy="598058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AC01191-1486-B95C-C2C1-22288970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b="1">
                <a:latin typeface="Calibri"/>
                <a:cs typeface="Calibri Light"/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1EED76-A174-EB2A-62ED-9A5B1987FFE4}"/>
              </a:ext>
            </a:extLst>
          </p:cNvPr>
          <p:cNvSpPr txBox="1"/>
          <p:nvPr/>
        </p:nvSpPr>
        <p:spPr>
          <a:xfrm>
            <a:off x="840889" y="1422699"/>
            <a:ext cx="9521411" cy="103720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q"/>
            </a:pPr>
            <a:r>
              <a:rPr lang="en-GB" sz="2000" b="1">
                <a:ea typeface="+mn-lt"/>
                <a:cs typeface="+mn-lt"/>
              </a:rPr>
              <a:t>unit tests</a:t>
            </a:r>
            <a:endParaRPr lang="en-GB" sz="2000" b="1">
              <a:cs typeface="Calibri" panose="020F0502020204030204"/>
            </a:endParaRPr>
          </a:p>
          <a:p>
            <a:pPr marL="800100" lvl="1" indent="-342900">
              <a:buFont typeface="Wingdings"/>
              <a:buChar char="q"/>
            </a:pPr>
            <a:r>
              <a:rPr lang="en-GB" sz="2000">
                <a:ea typeface="+mn-lt"/>
                <a:cs typeface="+mn-lt"/>
              </a:rPr>
              <a:t>we still need them for covering all corners cases</a:t>
            </a:r>
            <a:br>
              <a:rPr lang="en-GB" sz="2000">
                <a:ea typeface="+mn-lt"/>
                <a:cs typeface="+mn-lt"/>
              </a:rPr>
            </a:br>
            <a:endParaRPr lang="en-GB" sz="2000" b="1">
              <a:ea typeface="+mn-lt"/>
              <a:cs typeface="+mn-lt"/>
            </a:endParaRPr>
          </a:p>
          <a:p>
            <a:pPr marL="342900" indent="-342900">
              <a:buFont typeface="Wingdings"/>
              <a:buChar char="q"/>
            </a:pPr>
            <a:r>
              <a:rPr lang="en-GB" sz="2000" b="1">
                <a:ea typeface="+mn-lt"/>
                <a:cs typeface="+mn-lt"/>
              </a:rPr>
              <a:t>integration/component tests</a:t>
            </a:r>
          </a:p>
          <a:p>
            <a:pPr marL="800100" lvl="1" indent="-342900">
              <a:buFont typeface="Wingdings"/>
              <a:buChar char="q"/>
            </a:pPr>
            <a:r>
              <a:rPr lang="en-GB" sz="2000">
                <a:ea typeface="+mn-lt"/>
                <a:cs typeface="+mn-lt"/>
              </a:rPr>
              <a:t>exercise the system at a higher level (larger units under test and larger data structures)</a:t>
            </a:r>
            <a:endParaRPr lang="en-GB">
              <a:ea typeface="+mn-lt"/>
              <a:cs typeface="+mn-lt"/>
            </a:endParaRPr>
          </a:p>
          <a:p>
            <a:pPr marL="800100" lvl="1" indent="-342900">
              <a:buFont typeface="Wingdings"/>
              <a:buChar char="q"/>
            </a:pPr>
            <a:r>
              <a:rPr lang="en-GB" sz="2000">
                <a:ea typeface="+mn-lt"/>
                <a:cs typeface="+mn-lt"/>
              </a:rPr>
              <a:t>verify that the system (or part of it) works as a whole</a:t>
            </a:r>
            <a:endParaRPr lang="en-GB">
              <a:ea typeface="+mn-lt"/>
              <a:cs typeface="+mn-lt"/>
            </a:endParaRPr>
          </a:p>
          <a:p>
            <a:pPr marL="800100" lvl="1" indent="-342900">
              <a:buFont typeface="Wingdings"/>
              <a:buChar char="q"/>
            </a:pPr>
            <a:r>
              <a:rPr lang="en-GB" sz="2000">
                <a:ea typeface="+mn-lt"/>
                <a:cs typeface="+mn-lt"/>
              </a:rPr>
              <a:t>usually written in a technical way</a:t>
            </a:r>
            <a:endParaRPr lang="en-GB">
              <a:cs typeface="Calibri" panose="020F0502020204030204"/>
            </a:endParaRPr>
          </a:p>
          <a:p>
            <a:pPr marL="800100" lvl="1" indent="-342900">
              <a:buFont typeface="Wingdings"/>
              <a:buChar char="q"/>
            </a:pPr>
            <a:r>
              <a:rPr lang="en-GB" sz="2000">
                <a:ea typeface="+mn-lt"/>
                <a:cs typeface="+mn-lt"/>
              </a:rPr>
              <a:t>not easy to write and read</a:t>
            </a:r>
            <a:endParaRPr lang="en-GB">
              <a:cs typeface="Calibri"/>
            </a:endParaRPr>
          </a:p>
          <a:p>
            <a:pPr marL="800100" lvl="1" indent="-342900">
              <a:buFont typeface="Wingdings"/>
              <a:buChar char="q"/>
            </a:pPr>
            <a:r>
              <a:rPr lang="en-GB" sz="2000">
                <a:ea typeface="+mn-lt"/>
                <a:cs typeface="+mn-lt"/>
              </a:rPr>
              <a:t>demanding to maintain when data structures change</a:t>
            </a:r>
            <a:endParaRPr lang="en-GB">
              <a:cs typeface="Calibri"/>
            </a:endParaRPr>
          </a:p>
          <a:p>
            <a:pPr marL="800100" lvl="1" indent="-342900">
              <a:buFont typeface="Wingdings"/>
              <a:buChar char="q"/>
            </a:pPr>
            <a:endParaRPr lang="en-GB" sz="2000" b="1">
              <a:ea typeface="+mn-lt"/>
              <a:cs typeface="+mn-lt"/>
            </a:endParaRPr>
          </a:p>
          <a:p>
            <a:pPr marL="342900" indent="-342900">
              <a:buFont typeface="Wingdings"/>
              <a:buChar char="q"/>
            </a:pPr>
            <a:r>
              <a:rPr lang="en-GB" sz="2000" b="1">
                <a:ea typeface="+mn-lt"/>
                <a:cs typeface="+mn-lt"/>
              </a:rPr>
              <a:t>test can be rewritten to improve readability and maintainability</a:t>
            </a:r>
          </a:p>
          <a:p>
            <a:pPr marL="800100" lvl="1" indent="-342900">
              <a:buFont typeface="Wingdings"/>
              <a:buChar char="q"/>
            </a:pPr>
            <a:r>
              <a:rPr lang="en-GB" sz="2000">
                <a:ea typeface="+mn-lt"/>
                <a:cs typeface="+mn-lt"/>
              </a:rPr>
              <a:t>improved collaboration with the business</a:t>
            </a:r>
            <a:endParaRPr lang="en-GB">
              <a:ea typeface="+mn-lt"/>
              <a:cs typeface="+mn-lt"/>
            </a:endParaRPr>
          </a:p>
          <a:p>
            <a:pPr marL="800100" lvl="1" indent="-342900">
              <a:buFont typeface="Wingdings"/>
              <a:buChar char="q"/>
            </a:pPr>
            <a:r>
              <a:rPr lang="en-GB" sz="2000">
                <a:ea typeface="+mn-lt"/>
                <a:cs typeface="+mn-lt"/>
              </a:rPr>
              <a:t>shorter, comprehensible tests</a:t>
            </a:r>
            <a:endParaRPr lang="en-GB">
              <a:ea typeface="+mn-lt"/>
              <a:cs typeface="+mn-lt"/>
            </a:endParaRPr>
          </a:p>
          <a:p>
            <a:pPr marL="800100" lvl="1" indent="-342900">
              <a:buFont typeface="Wingdings"/>
              <a:buChar char="q"/>
            </a:pPr>
            <a:r>
              <a:rPr lang="en-GB" sz="2000">
                <a:ea typeface="+mn-lt"/>
                <a:cs typeface="+mn-lt"/>
              </a:rPr>
              <a:t>improved maintenance</a:t>
            </a:r>
            <a:endParaRPr lang="en-GB">
              <a:cs typeface="Calibri"/>
            </a:endParaRPr>
          </a:p>
          <a:p>
            <a:pPr marL="800100" lvl="1" indent="-342900">
              <a:buFont typeface="Wingdings"/>
              <a:buChar char="q"/>
            </a:pPr>
            <a:r>
              <a:rPr lang="en-GB" sz="2000">
                <a:ea typeface="+mn-lt"/>
                <a:cs typeface="+mn-lt"/>
              </a:rPr>
              <a:t>more tests are implemented, and more things are tested</a:t>
            </a:r>
            <a:endParaRPr lang="en-GB">
              <a:cs typeface="Calibri"/>
            </a:endParaRPr>
          </a:p>
          <a:p>
            <a:pPr marL="800100" lvl="1" indent="-342900">
              <a:buFont typeface="Wingdings"/>
              <a:buChar char="q"/>
            </a:pPr>
            <a:r>
              <a:rPr lang="en-GB" sz="2000">
                <a:ea typeface="+mn-lt"/>
                <a:cs typeface="+mn-lt"/>
              </a:rPr>
              <a:t>refactoring requires effort and time, but after the first attempts it is much easier</a:t>
            </a:r>
            <a:endParaRPr lang="en-GB">
              <a:cs typeface="Calibri"/>
            </a:endParaRPr>
          </a:p>
          <a:p>
            <a:pPr marL="800100" lvl="1" indent="-342900">
              <a:buFont typeface="Wingdings"/>
              <a:buChar char="q"/>
            </a:pPr>
            <a:endParaRPr lang="en-GB" sz="2000" b="1">
              <a:ea typeface="+mn-lt"/>
              <a:cs typeface="+mn-lt"/>
            </a:endParaRPr>
          </a:p>
          <a:p>
            <a:pPr marL="342900" indent="-342900">
              <a:buFont typeface="Wingdings"/>
              <a:buChar char="q"/>
            </a:pPr>
            <a:endParaRPr lang="en-GB" sz="2000" b="1">
              <a:cs typeface="Calibri"/>
            </a:endParaRPr>
          </a:p>
          <a:p>
            <a:pPr marL="800100" lvl="1" indent="-342900">
              <a:buFont typeface="Wingdings"/>
              <a:buChar char="q"/>
            </a:pPr>
            <a:endParaRPr lang="en-GB" sz="2000">
              <a:cs typeface="Calibri"/>
            </a:endParaRPr>
          </a:p>
          <a:p>
            <a:pPr marL="1257300" lvl="2" indent="-342900">
              <a:buFont typeface="Wingdings"/>
              <a:buChar char="q"/>
            </a:pPr>
            <a:endParaRPr lang="en-GB" sz="2000" b="1">
              <a:cs typeface="Calibri"/>
            </a:endParaRPr>
          </a:p>
          <a:p>
            <a:pPr marL="1257300" lvl="2" indent="-342900">
              <a:buFont typeface="Wingdings"/>
              <a:buChar char="q"/>
            </a:pPr>
            <a:endParaRPr lang="en-GB" sz="2000" b="1">
              <a:cs typeface="Calibri"/>
            </a:endParaRPr>
          </a:p>
          <a:p>
            <a:pPr lvl="2"/>
            <a:endParaRPr lang="en-GB" sz="2000" b="1">
              <a:cs typeface="Calibri"/>
            </a:endParaRPr>
          </a:p>
          <a:p>
            <a:pPr marL="1257300" lvl="2" indent="-342900">
              <a:buFont typeface="Wingdings"/>
              <a:buChar char="q"/>
            </a:pPr>
            <a:endParaRPr lang="en-GB" sz="1600">
              <a:cs typeface="Calibri"/>
            </a:endParaRPr>
          </a:p>
          <a:p>
            <a:pPr marL="800100" lvl="1" indent="-342900">
              <a:buFont typeface="Wingdings"/>
              <a:buChar char="q"/>
            </a:pPr>
            <a:endParaRPr lang="en-GB">
              <a:ea typeface="+mn-lt"/>
              <a:cs typeface="+mn-lt"/>
            </a:endParaRPr>
          </a:p>
          <a:p>
            <a:pPr marL="800100" lvl="1" indent="-342900">
              <a:buFont typeface="Wingdings"/>
              <a:buChar char="q"/>
            </a:pPr>
            <a:endParaRPr lang="en-GB" sz="2400">
              <a:cs typeface="Calibri" panose="020F0502020204030204"/>
            </a:endParaRPr>
          </a:p>
          <a:p>
            <a:pPr marL="457200" indent="-457200">
              <a:buFont typeface="Wingdings"/>
              <a:buChar char="q"/>
            </a:pPr>
            <a:endParaRPr lang="en-GB" sz="2400">
              <a:cs typeface="Calibri" panose="020F0502020204030204"/>
            </a:endParaRPr>
          </a:p>
          <a:p>
            <a:pPr marL="342900" indent="-342900">
              <a:buFont typeface="Wingdings"/>
              <a:buChar char="q"/>
            </a:pPr>
            <a:endParaRPr lang="en-GB" sz="2800">
              <a:cs typeface="Calibri" panose="020F0502020204030204"/>
            </a:endParaRPr>
          </a:p>
          <a:p>
            <a:pPr marL="571500" indent="-571500">
              <a:buFont typeface="Wingdings"/>
              <a:buChar char="q"/>
            </a:pPr>
            <a:endParaRPr lang="en-GB" sz="2000" b="1">
              <a:cs typeface="Calibri" panose="020F0502020204030204"/>
            </a:endParaRPr>
          </a:p>
          <a:p>
            <a:pPr marL="1028700" lvl="1" indent="-571500">
              <a:buFont typeface="Wingdings"/>
              <a:buChar char="q"/>
            </a:pPr>
            <a:endParaRPr lang="en-US">
              <a:cs typeface="Calibri" panose="020F0502020204030204"/>
            </a:endParaRPr>
          </a:p>
          <a:p>
            <a:pPr marL="1028700" lvl="1" indent="-571500">
              <a:buFont typeface="Wingdings"/>
              <a:buChar char="q"/>
            </a:pPr>
            <a:endParaRPr lang="en-US" sz="2000">
              <a:cs typeface="Calibri"/>
            </a:endParaRPr>
          </a:p>
          <a:p>
            <a:pPr marL="1028700" lvl="1" indent="-571500">
              <a:buFont typeface="Wingdings"/>
              <a:buChar char="q"/>
            </a:pPr>
            <a:endParaRPr lang="en-US" sz="2000">
              <a:cs typeface="Calibri"/>
            </a:endParaRPr>
          </a:p>
          <a:p>
            <a:pPr lvl="1"/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023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B8953EA-B0D2-34CB-924A-68BF45836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438"/>
            <a:ext cx="11166764" cy="62951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52ADDA-0738-4B7A-5E91-D2F34E5A2879}"/>
              </a:ext>
            </a:extLst>
          </p:cNvPr>
          <p:cNvSpPr txBox="1"/>
          <p:nvPr/>
        </p:nvSpPr>
        <p:spPr>
          <a:xfrm>
            <a:off x="3602997" y="1392667"/>
            <a:ext cx="8509217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6600" b="1">
                <a:latin typeface="Calibri"/>
                <a:cs typeface="Calibri"/>
              </a:rPr>
              <a:t>Expressive business integration tests</a:t>
            </a:r>
            <a:endParaRPr lang="en-GB" sz="6600" b="1">
              <a:latin typeface="Calibri"/>
            </a:endParaRPr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C1C1F289-9D8E-D437-B37B-C01182B30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409" y="3238579"/>
            <a:ext cx="2954484" cy="28608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27A7BE-12B1-DA18-E380-8C46AF97A47C}"/>
              </a:ext>
            </a:extLst>
          </p:cNvPr>
          <p:cNvSpPr txBox="1"/>
          <p:nvPr/>
        </p:nvSpPr>
        <p:spPr>
          <a:xfrm>
            <a:off x="7289149" y="4297549"/>
            <a:ext cx="446472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latin typeface="Calibri"/>
                <a:cs typeface="Calibri"/>
              </a:rPr>
              <a:t>Damir Murat</a:t>
            </a:r>
          </a:p>
          <a:p>
            <a:r>
              <a:rPr lang="en-GB">
                <a:latin typeface="Calibri"/>
                <a:cs typeface="Calibri"/>
              </a:rPr>
              <a:t>Senior Software Development Consultant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405B0E44-99B7-EC54-0808-24098B9BF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2" y="3923"/>
            <a:ext cx="10605248" cy="598058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AC01191-1486-B95C-C2C1-22288970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012" y="269594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GB" sz="9600" b="1">
                <a:latin typeface="Calibri"/>
                <a:ea typeface="+mj-lt"/>
                <a:cs typeface="+mj-lt"/>
              </a:rPr>
              <a:t>Q&amp;A</a:t>
            </a:r>
            <a:endParaRPr lang="en-GB" sz="9600" b="1">
              <a:latin typeface="Calibri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54700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E4AAE741-A21E-FD20-F5D0-09F77425F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2" y="3923"/>
            <a:ext cx="10605248" cy="598058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AC01191-1486-B95C-C2C1-22288970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b="1">
                <a:latin typeface="Calibri"/>
                <a:cs typeface="Calibri Light"/>
              </a:rPr>
              <a:t>Appendix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1EED76-A174-EB2A-62ED-9A5B1987FFE4}"/>
              </a:ext>
            </a:extLst>
          </p:cNvPr>
          <p:cNvSpPr txBox="1"/>
          <p:nvPr/>
        </p:nvSpPr>
        <p:spPr>
          <a:xfrm>
            <a:off x="840889" y="1422699"/>
            <a:ext cx="9521411" cy="91409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q"/>
            </a:pPr>
            <a:r>
              <a:rPr lang="en-GB" sz="2000">
                <a:ea typeface="+mn-lt"/>
                <a:cs typeface="+mn-lt"/>
              </a:rPr>
              <a:t>integration tests for </a:t>
            </a:r>
            <a:r>
              <a:rPr lang="en-GB" sz="2000" b="1">
                <a:ea typeface="+mn-lt"/>
                <a:cs typeface="+mn-lt"/>
              </a:rPr>
              <a:t>endpoints or facade API</a:t>
            </a:r>
            <a:r>
              <a:rPr lang="en-GB" sz="2000">
                <a:ea typeface="+mn-lt"/>
                <a:cs typeface="+mn-lt"/>
              </a:rPr>
              <a:t>?</a:t>
            </a:r>
          </a:p>
          <a:p>
            <a:pPr marL="342900" indent="-342900">
              <a:buFont typeface="Wingdings"/>
              <a:buChar char="q"/>
            </a:pPr>
            <a:endParaRPr lang="en-GB" sz="2000">
              <a:ea typeface="+mn-lt"/>
              <a:cs typeface="+mn-lt"/>
            </a:endParaRPr>
          </a:p>
          <a:p>
            <a:pPr marL="342900" indent="-342900">
              <a:buFont typeface="Wingdings"/>
              <a:buChar char="q"/>
            </a:pPr>
            <a:r>
              <a:rPr lang="en-GB" sz="2000">
                <a:ea typeface="+mn-lt"/>
                <a:cs typeface="+mn-lt"/>
              </a:rPr>
              <a:t>integration tests should be primarily </a:t>
            </a:r>
            <a:r>
              <a:rPr lang="en-GB" sz="2000" b="1">
                <a:ea typeface="+mn-lt"/>
                <a:cs typeface="+mn-lt"/>
              </a:rPr>
              <a:t>applied at the level of application facade API methods</a:t>
            </a:r>
          </a:p>
          <a:p>
            <a:pPr marL="800100" lvl="1" indent="-342900">
              <a:buFont typeface="Wingdings"/>
              <a:buChar char="q"/>
            </a:pPr>
            <a:r>
              <a:rPr lang="en-GB" sz="2000">
                <a:ea typeface="+mn-lt"/>
                <a:cs typeface="+mn-lt"/>
              </a:rPr>
              <a:t>there is no need for JSON serialization/deserialization</a:t>
            </a:r>
            <a:endParaRPr lang="en-GB">
              <a:ea typeface="+mn-lt"/>
              <a:cs typeface="+mn-lt"/>
            </a:endParaRPr>
          </a:p>
          <a:p>
            <a:pPr marL="800100" lvl="1" indent="-342900">
              <a:buFont typeface="Wingdings"/>
              <a:buChar char="q"/>
            </a:pPr>
            <a:r>
              <a:rPr lang="en-GB" sz="2000">
                <a:ea typeface="+mn-lt"/>
                <a:cs typeface="+mn-lt"/>
              </a:rPr>
              <a:t>working with full fledged objects</a:t>
            </a:r>
            <a:endParaRPr lang="en-GB">
              <a:cs typeface="Calibri" panose="020F0502020204030204"/>
            </a:endParaRPr>
          </a:p>
          <a:p>
            <a:pPr marL="800100" lvl="1" indent="-342900">
              <a:buFont typeface="Wingdings"/>
              <a:buChar char="q"/>
            </a:pPr>
            <a:r>
              <a:rPr lang="en-GB" sz="2000">
                <a:ea typeface="+mn-lt"/>
                <a:cs typeface="+mn-lt"/>
              </a:rPr>
              <a:t>tests are simpler in their native Spock/Groovy form and do not necessarily need further refactoring (unless the map is output from facade API)</a:t>
            </a:r>
            <a:endParaRPr lang="en-GB">
              <a:ea typeface="+mn-lt"/>
              <a:cs typeface="+mn-lt"/>
            </a:endParaRPr>
          </a:p>
          <a:p>
            <a:pPr marL="800100" lvl="1" indent="-342900">
              <a:buFont typeface="Wingdings"/>
              <a:buChar char="q"/>
            </a:pPr>
            <a:r>
              <a:rPr lang="en-GB" sz="2000">
                <a:ea typeface="+mn-lt"/>
                <a:cs typeface="+mn-lt"/>
              </a:rPr>
              <a:t>commonly intended for developers</a:t>
            </a:r>
            <a:endParaRPr lang="en-GB">
              <a:cs typeface="Calibri" panose="020F0502020204030204"/>
            </a:endParaRPr>
          </a:p>
          <a:p>
            <a:pPr marL="800100" lvl="1" indent="-342900">
              <a:buFont typeface="Wingdings"/>
              <a:buChar char="q"/>
            </a:pPr>
            <a:r>
              <a:rPr lang="en-GB" sz="2000">
                <a:ea typeface="+mn-lt"/>
                <a:cs typeface="+mn-lt"/>
              </a:rPr>
              <a:t>in DDD projects, can be understandable to the business (because of ubiquitous domain language usage)</a:t>
            </a:r>
            <a:endParaRPr lang="en-GB">
              <a:cs typeface="Calibri"/>
            </a:endParaRPr>
          </a:p>
          <a:p>
            <a:pPr marL="342900" indent="-342900">
              <a:buFont typeface="Wingdings"/>
              <a:buChar char="q"/>
            </a:pPr>
            <a:endParaRPr lang="en-GB" sz="2000">
              <a:cs typeface="Calibri" panose="020F0502020204030204"/>
            </a:endParaRPr>
          </a:p>
          <a:p>
            <a:pPr marL="342900" indent="-342900">
              <a:buFont typeface="Wingdings"/>
              <a:buChar char="q"/>
            </a:pPr>
            <a:r>
              <a:rPr lang="en-GB" sz="2000" b="1">
                <a:cs typeface="Calibri" panose="020F0502020204030204"/>
              </a:rPr>
              <a:t>consequences</a:t>
            </a:r>
          </a:p>
          <a:p>
            <a:pPr marL="800100" lvl="1" indent="-342900">
              <a:buFont typeface="Wingdings"/>
              <a:buChar char="q"/>
            </a:pPr>
            <a:r>
              <a:rPr lang="en-GB" sz="2000">
                <a:ea typeface="+mn-lt"/>
                <a:cs typeface="+mn-lt"/>
              </a:rPr>
              <a:t>we can test more with integration tests at the application facade API level (i.e., more edge cases)</a:t>
            </a:r>
            <a:endParaRPr lang="en-GB">
              <a:ea typeface="+mn-lt"/>
              <a:cs typeface="+mn-lt"/>
            </a:endParaRPr>
          </a:p>
          <a:p>
            <a:pPr marL="800100" lvl="1" indent="-342900">
              <a:buFont typeface="Wingdings"/>
              <a:buChar char="q"/>
            </a:pPr>
            <a:r>
              <a:rPr lang="en-GB" sz="2000">
                <a:ea typeface="+mn-lt"/>
                <a:cs typeface="+mn-lt"/>
              </a:rPr>
              <a:t>endpoint integration tests replaced by refactored variant of component tests</a:t>
            </a:r>
            <a:endParaRPr lang="en-GB">
              <a:cs typeface="Calibri"/>
            </a:endParaRPr>
          </a:p>
          <a:p>
            <a:pPr marL="342900" indent="-342900">
              <a:buFont typeface="Wingdings"/>
              <a:buChar char="q"/>
            </a:pPr>
            <a:endParaRPr lang="en-GB" sz="2000">
              <a:cs typeface="Calibri" panose="020F0502020204030204"/>
            </a:endParaRPr>
          </a:p>
          <a:p>
            <a:endParaRPr lang="en-GB" sz="2000">
              <a:ea typeface="+mn-lt"/>
              <a:cs typeface="+mn-lt"/>
            </a:endParaRPr>
          </a:p>
          <a:p>
            <a:pPr lvl="2"/>
            <a:endParaRPr lang="en-GB" sz="2000" b="1">
              <a:ea typeface="+mn-lt"/>
              <a:cs typeface="+mn-lt"/>
            </a:endParaRPr>
          </a:p>
          <a:p>
            <a:pPr marL="1257300" lvl="2" indent="-342900">
              <a:buFont typeface="Wingdings"/>
              <a:buChar char="q"/>
            </a:pPr>
            <a:endParaRPr lang="en-GB" sz="1600">
              <a:cs typeface="Calibri"/>
            </a:endParaRPr>
          </a:p>
          <a:p>
            <a:pPr marL="800100" lvl="1" indent="-342900">
              <a:buFont typeface="Wingdings"/>
              <a:buChar char="q"/>
            </a:pPr>
            <a:endParaRPr lang="en-GB">
              <a:cs typeface="Calibri"/>
            </a:endParaRPr>
          </a:p>
          <a:p>
            <a:pPr marL="800100" lvl="1" indent="-342900">
              <a:buFont typeface="Wingdings"/>
              <a:buChar char="q"/>
            </a:pPr>
            <a:endParaRPr lang="en-GB" sz="2400">
              <a:ea typeface="+mn-lt"/>
              <a:cs typeface="+mn-lt"/>
            </a:endParaRPr>
          </a:p>
          <a:p>
            <a:pPr marL="457200" indent="-457200">
              <a:buFont typeface="Wingdings"/>
              <a:buChar char="q"/>
            </a:pPr>
            <a:endParaRPr lang="en-GB" sz="2400">
              <a:cs typeface="Calibri" panose="020F0502020204030204"/>
            </a:endParaRPr>
          </a:p>
          <a:p>
            <a:pPr marL="342900" indent="-342900">
              <a:buFont typeface="Wingdings"/>
              <a:buChar char="q"/>
            </a:pPr>
            <a:endParaRPr lang="en-GB" sz="2800">
              <a:cs typeface="Calibri" panose="020F0502020204030204"/>
            </a:endParaRPr>
          </a:p>
          <a:p>
            <a:pPr marL="571500" indent="-571500">
              <a:buFont typeface="Wingdings"/>
              <a:buChar char="q"/>
            </a:pPr>
            <a:endParaRPr lang="en-GB" sz="2000" b="1">
              <a:cs typeface="Calibri" panose="020F0502020204030204"/>
            </a:endParaRPr>
          </a:p>
          <a:p>
            <a:pPr marL="1028700" lvl="1" indent="-571500">
              <a:buFont typeface="Wingdings"/>
              <a:buChar char="q"/>
            </a:pPr>
            <a:endParaRPr lang="en-US">
              <a:cs typeface="Calibri" panose="020F0502020204030204"/>
            </a:endParaRPr>
          </a:p>
          <a:p>
            <a:pPr marL="1028700" lvl="1" indent="-571500">
              <a:buFont typeface="Wingdings"/>
              <a:buChar char="q"/>
            </a:pPr>
            <a:endParaRPr lang="en-US" sz="2000">
              <a:cs typeface="Calibri"/>
            </a:endParaRPr>
          </a:p>
          <a:p>
            <a:pPr marL="1028700" lvl="1" indent="-571500">
              <a:buFont typeface="Wingdings"/>
              <a:buChar char="q"/>
            </a:pPr>
            <a:endParaRPr lang="en-US" sz="2000">
              <a:cs typeface="Calibri"/>
            </a:endParaRPr>
          </a:p>
          <a:p>
            <a:pPr lvl="1"/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6278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8E512E5-BA14-EC07-D9E6-13E55DCE5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22"/>
            <a:ext cx="1219200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2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Rounded 9">
            <a:extLst>
              <a:ext uri="{FF2B5EF4-FFF2-40B4-BE49-F238E27FC236}">
                <a16:creationId xmlns:a16="http://schemas.microsoft.com/office/drawing/2014/main" id="{2EBBCBBB-B8AA-EEA6-A75D-36DE0F299917}"/>
              </a:ext>
            </a:extLst>
          </p:cNvPr>
          <p:cNvSpPr/>
          <p:nvPr/>
        </p:nvSpPr>
        <p:spPr>
          <a:xfrm>
            <a:off x="2533425" y="4046291"/>
            <a:ext cx="2985246" cy="2097741"/>
          </a:xfrm>
          <a:prstGeom prst="round1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E6ADD-CB46-1978-2629-8B038CB5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>
                <a:latin typeface="Calibri"/>
                <a:cs typeface="Calibri Light"/>
              </a:rPr>
              <a:t>Why this presentation?</a:t>
            </a:r>
            <a:endParaRPr lang="en-GB" sz="5400" b="1">
              <a:latin typeface="Calibri"/>
              <a:cs typeface="Calibri"/>
            </a:endParaRPr>
          </a:p>
        </p:txBody>
      </p:sp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E24BE5F2-FE56-D902-8700-320BE1A4B87E}"/>
              </a:ext>
            </a:extLst>
          </p:cNvPr>
          <p:cNvSpPr/>
          <p:nvPr/>
        </p:nvSpPr>
        <p:spPr>
          <a:xfrm>
            <a:off x="1281057" y="1689847"/>
            <a:ext cx="2985246" cy="2088776"/>
          </a:xfrm>
          <a:prstGeom prst="round1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>
              <a:solidFill>
                <a:schemeClr val="tx1"/>
              </a:solidFill>
              <a:cs typeface="Calibri" panose="020F0502020204030204"/>
            </a:endParaRPr>
          </a:p>
          <a:p>
            <a:pPr algn="ctr"/>
            <a:endParaRPr lang="en-GB">
              <a:cs typeface="Calibri"/>
            </a:endParaRPr>
          </a:p>
        </p:txBody>
      </p:sp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A89D803D-2A9D-CB6F-9D30-42748B57D966}"/>
              </a:ext>
            </a:extLst>
          </p:cNvPr>
          <p:cNvSpPr/>
          <p:nvPr/>
        </p:nvSpPr>
        <p:spPr>
          <a:xfrm>
            <a:off x="4714538" y="1689847"/>
            <a:ext cx="2985246" cy="2088776"/>
          </a:xfrm>
          <a:prstGeom prst="round1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Single Corner Rounded 10">
            <a:extLst>
              <a:ext uri="{FF2B5EF4-FFF2-40B4-BE49-F238E27FC236}">
                <a16:creationId xmlns:a16="http://schemas.microsoft.com/office/drawing/2014/main" id="{22FCF5F4-53F0-48D3-1DA1-856DE8363FA8}"/>
              </a:ext>
            </a:extLst>
          </p:cNvPr>
          <p:cNvSpPr/>
          <p:nvPr/>
        </p:nvSpPr>
        <p:spPr>
          <a:xfrm>
            <a:off x="8148020" y="1716740"/>
            <a:ext cx="2985246" cy="2088776"/>
          </a:xfrm>
          <a:prstGeom prst="round1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Single Corner Rounded 11">
            <a:extLst>
              <a:ext uri="{FF2B5EF4-FFF2-40B4-BE49-F238E27FC236}">
                <a16:creationId xmlns:a16="http://schemas.microsoft.com/office/drawing/2014/main" id="{2988F00D-F328-9182-AFEB-7E8A5FA0C860}"/>
              </a:ext>
            </a:extLst>
          </p:cNvPr>
          <p:cNvSpPr/>
          <p:nvPr/>
        </p:nvSpPr>
        <p:spPr>
          <a:xfrm>
            <a:off x="2634726" y="4056528"/>
            <a:ext cx="2985246" cy="2088776"/>
          </a:xfrm>
          <a:solidFill>
            <a:schemeClr val="accent2">
              <a:lumMod val="40000"/>
              <a:lumOff val="6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172D51-2B0A-5CCD-AB05-477FC032BCC9}"/>
              </a:ext>
            </a:extLst>
          </p:cNvPr>
          <p:cNvSpPr txBox="1"/>
          <p:nvPr/>
        </p:nvSpPr>
        <p:spPr>
          <a:xfrm>
            <a:off x="1470212" y="2685825"/>
            <a:ext cx="261052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Calibri"/>
                <a:cs typeface="Calibri"/>
              </a:rPr>
              <a:t>tests are part of the </a:t>
            </a:r>
            <a:r>
              <a:rPr lang="en-GB" b="1">
                <a:latin typeface="Calibri"/>
                <a:cs typeface="Calibri"/>
              </a:rPr>
              <a:t>daily life cycle</a:t>
            </a:r>
            <a:r>
              <a:rPr lang="en-GB">
                <a:latin typeface="Calibri"/>
                <a:cs typeface="Calibri"/>
              </a:rPr>
              <a:t> of software</a:t>
            </a:r>
            <a:endParaRPr lang="en-US">
              <a:latin typeface="Calibri"/>
              <a:cs typeface="Calibri"/>
            </a:endParaRPr>
          </a:p>
          <a:p>
            <a:r>
              <a:rPr lang="en-GB">
                <a:latin typeface="Calibri"/>
                <a:cs typeface="Calibri"/>
              </a:rPr>
              <a:t>development</a:t>
            </a:r>
            <a:endParaRPr lang="en-US">
              <a:latin typeface="Calibri"/>
              <a:cs typeface="Calibri" panose="020F050202020403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25C05D-A804-4CE8-45D8-B072B3C4365E}"/>
              </a:ext>
            </a:extLst>
          </p:cNvPr>
          <p:cNvSpPr txBox="1"/>
          <p:nvPr/>
        </p:nvSpPr>
        <p:spPr>
          <a:xfrm>
            <a:off x="4903694" y="2649967"/>
            <a:ext cx="261052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+mn-lt"/>
                <a:cs typeface="+mn-lt"/>
              </a:rPr>
              <a:t>sometimes are seen as </a:t>
            </a:r>
            <a:r>
              <a:rPr lang="en-GB" b="1">
                <a:ea typeface="+mn-lt"/>
                <a:cs typeface="+mn-lt"/>
              </a:rPr>
              <a:t>an obstacle </a:t>
            </a:r>
            <a:r>
              <a:rPr lang="en-GB">
                <a:ea typeface="+mn-lt"/>
                <a:cs typeface="+mn-lt"/>
              </a:rPr>
              <a:t>to the speed of development</a:t>
            </a:r>
            <a:endParaRPr lang="en-US"/>
          </a:p>
          <a:p>
            <a:endParaRPr lang="en-GB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FFED30-3795-6EEB-B1A9-D22B63313466}"/>
              </a:ext>
            </a:extLst>
          </p:cNvPr>
          <p:cNvSpPr txBox="1"/>
          <p:nvPr/>
        </p:nvSpPr>
        <p:spPr>
          <a:xfrm>
            <a:off x="8337176" y="2649967"/>
            <a:ext cx="261052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+mn-lt"/>
                <a:cs typeface="+mn-lt"/>
              </a:rPr>
              <a:t>typical </a:t>
            </a:r>
            <a:r>
              <a:rPr lang="en-GB" b="1">
                <a:ea typeface="+mn-lt"/>
                <a:cs typeface="+mn-lt"/>
              </a:rPr>
              <a:t>lack of structure and design</a:t>
            </a:r>
            <a:r>
              <a:rPr lang="en-GB">
                <a:ea typeface="+mn-lt"/>
                <a:cs typeface="+mn-lt"/>
              </a:rPr>
              <a:t> makes them harder to maintain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E256F7-DBFF-08CF-6BE5-141D23F3DFCA}"/>
              </a:ext>
            </a:extLst>
          </p:cNvPr>
          <p:cNvSpPr txBox="1"/>
          <p:nvPr/>
        </p:nvSpPr>
        <p:spPr>
          <a:xfrm>
            <a:off x="2805952" y="5097331"/>
            <a:ext cx="24401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GB">
                <a:ea typeface="+mn-lt"/>
                <a:cs typeface="+mn-lt"/>
              </a:rPr>
              <a:t>usually </a:t>
            </a:r>
            <a:r>
              <a:rPr lang="en-GB" b="1">
                <a:ea typeface="+mn-lt"/>
                <a:cs typeface="+mn-lt"/>
              </a:rPr>
              <a:t>unreadable </a:t>
            </a:r>
            <a:r>
              <a:rPr lang="en-GB">
                <a:ea typeface="+mn-lt"/>
                <a:cs typeface="+mn-lt"/>
              </a:rPr>
              <a:t>for business, and often also for developers</a:t>
            </a:r>
            <a:endParaRPr lang="en-US">
              <a:cs typeface="Calibri" panose="020F0502020204030204"/>
            </a:endParaRPr>
          </a:p>
          <a:p>
            <a:endParaRPr lang="en-GB">
              <a:cs typeface="Calibri"/>
            </a:endParaRPr>
          </a:p>
        </p:txBody>
      </p:sp>
      <p:sp>
        <p:nvSpPr>
          <p:cNvPr id="17" name="Rectangle: Single Corner Rounded 16">
            <a:extLst>
              <a:ext uri="{FF2B5EF4-FFF2-40B4-BE49-F238E27FC236}">
                <a16:creationId xmlns:a16="http://schemas.microsoft.com/office/drawing/2014/main" id="{0269A5A2-5721-754C-C9FE-2448D19EA1B0}"/>
              </a:ext>
            </a:extLst>
          </p:cNvPr>
          <p:cNvSpPr/>
          <p:nvPr/>
        </p:nvSpPr>
        <p:spPr>
          <a:xfrm>
            <a:off x="6256466" y="4047564"/>
            <a:ext cx="4249269" cy="2097741"/>
          </a:xfrm>
          <a:prstGeom prst="round1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D4DA3A-A106-D883-669A-F9CD4AA7931B}"/>
              </a:ext>
            </a:extLst>
          </p:cNvPr>
          <p:cNvSpPr txBox="1"/>
          <p:nvPr/>
        </p:nvSpPr>
        <p:spPr>
          <a:xfrm>
            <a:off x="6382869" y="4828390"/>
            <a:ext cx="360560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GB">
                <a:ea typeface="+mn-lt"/>
                <a:cs typeface="+mn-lt"/>
              </a:rPr>
              <a:t>it doesn't have to be that way if we embrace tests as </a:t>
            </a:r>
            <a:r>
              <a:rPr lang="en-GB" b="1">
                <a:ea typeface="+mn-lt"/>
                <a:cs typeface="+mn-lt"/>
              </a:rPr>
              <a:t>a valuable asset</a:t>
            </a:r>
            <a:r>
              <a:rPr lang="en-GB">
                <a:ea typeface="+mn-lt"/>
                <a:cs typeface="+mn-lt"/>
              </a:rPr>
              <a:t> and treat them with the same care as the main source code</a:t>
            </a:r>
            <a:endParaRPr lang="en-US">
              <a:cs typeface="Calibri" panose="020F050202020403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DFB1C2-A790-C4C4-BE46-A8D5DF5BAFDD}"/>
              </a:ext>
            </a:extLst>
          </p:cNvPr>
          <p:cNvSpPr txBox="1"/>
          <p:nvPr/>
        </p:nvSpPr>
        <p:spPr>
          <a:xfrm>
            <a:off x="2337098" y="1918445"/>
            <a:ext cx="108472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4400">
                <a:solidFill>
                  <a:srgbClr val="C00000"/>
                </a:solidFill>
                <a:latin typeface="Congenial"/>
                <a:cs typeface="Calibri"/>
              </a:rPr>
              <a:t>#1</a:t>
            </a:r>
            <a:endParaRPr lang="en-GB" sz="4400">
              <a:solidFill>
                <a:srgbClr val="C00000"/>
              </a:solidFill>
              <a:latin typeface="Congen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004114-DB55-9636-635E-674531759AFF}"/>
              </a:ext>
            </a:extLst>
          </p:cNvPr>
          <p:cNvSpPr txBox="1"/>
          <p:nvPr/>
        </p:nvSpPr>
        <p:spPr>
          <a:xfrm>
            <a:off x="5842298" y="1918445"/>
            <a:ext cx="108472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4400">
                <a:solidFill>
                  <a:srgbClr val="C00000"/>
                </a:solidFill>
                <a:latin typeface="Congenial"/>
                <a:cs typeface="Calibri"/>
              </a:rPr>
              <a:t>#2</a:t>
            </a:r>
            <a:endParaRPr lang="en-GB" sz="4400">
              <a:solidFill>
                <a:srgbClr val="C00000"/>
              </a:solidFill>
              <a:latin typeface="Congen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D6672D-55A7-D133-39E5-D90725CFD7D9}"/>
              </a:ext>
            </a:extLst>
          </p:cNvPr>
          <p:cNvSpPr txBox="1"/>
          <p:nvPr/>
        </p:nvSpPr>
        <p:spPr>
          <a:xfrm>
            <a:off x="9168204" y="1918445"/>
            <a:ext cx="108472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4400">
                <a:solidFill>
                  <a:srgbClr val="C00000"/>
                </a:solidFill>
                <a:latin typeface="Congenial"/>
                <a:cs typeface="Calibri"/>
              </a:rPr>
              <a:t>#3</a:t>
            </a:r>
            <a:endParaRPr lang="en-GB" sz="4400">
              <a:solidFill>
                <a:srgbClr val="C00000"/>
              </a:solidFill>
              <a:latin typeface="Congen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BE828F-8D81-304B-F842-8349F21088B8}"/>
              </a:ext>
            </a:extLst>
          </p:cNvPr>
          <p:cNvSpPr txBox="1"/>
          <p:nvPr/>
        </p:nvSpPr>
        <p:spPr>
          <a:xfrm>
            <a:off x="3583192" y="4329950"/>
            <a:ext cx="108472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4400">
                <a:solidFill>
                  <a:srgbClr val="C00000"/>
                </a:solidFill>
                <a:latin typeface="Congenial"/>
                <a:cs typeface="Calibri"/>
              </a:rPr>
              <a:t>#4</a:t>
            </a:r>
            <a:endParaRPr lang="en-GB" sz="4400">
              <a:solidFill>
                <a:srgbClr val="C00000"/>
              </a:solidFill>
              <a:latin typeface="Congen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E6FF07-DCE5-1D52-55F2-7F3EA51CB074}"/>
              </a:ext>
            </a:extLst>
          </p:cNvPr>
          <p:cNvSpPr txBox="1"/>
          <p:nvPr/>
        </p:nvSpPr>
        <p:spPr>
          <a:xfrm>
            <a:off x="7841427" y="4186515"/>
            <a:ext cx="108472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4400">
                <a:solidFill>
                  <a:srgbClr val="C00000"/>
                </a:solidFill>
                <a:latin typeface="Congenial"/>
                <a:cs typeface="Calibri"/>
              </a:rPr>
              <a:t>#5</a:t>
            </a:r>
            <a:endParaRPr lang="en-GB" sz="4400">
              <a:solidFill>
                <a:srgbClr val="C00000"/>
              </a:solidFill>
              <a:latin typeface="Congenial"/>
            </a:endParaRPr>
          </a:p>
        </p:txBody>
      </p:sp>
    </p:spTree>
    <p:extLst>
      <p:ext uri="{BB962C8B-B14F-4D97-AF65-F5344CB8AC3E}">
        <p14:creationId xmlns:p14="http://schemas.microsoft.com/office/powerpoint/2010/main" val="335273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B3A50A9C-1DBC-FC5B-EFA5-24A69B3AA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2" y="3923"/>
            <a:ext cx="10605248" cy="598058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AC01191-1486-B95C-C2C1-22288970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b="1">
                <a:latin typeface="Calibri"/>
                <a:cs typeface="Calibri Light"/>
              </a:rPr>
              <a:t>Categorization of tests</a:t>
            </a:r>
            <a:endParaRPr lang="en-US" sz="5400">
              <a:latin typeface="Calibri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FEED9-3805-26B5-0829-4E8F2050BC67}"/>
              </a:ext>
            </a:extLst>
          </p:cNvPr>
          <p:cNvSpPr txBox="1"/>
          <p:nvPr/>
        </p:nvSpPr>
        <p:spPr>
          <a:xfrm>
            <a:off x="1764254" y="2256416"/>
            <a:ext cx="7916731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Wingdings"/>
              <a:buChar char="q"/>
            </a:pPr>
            <a:r>
              <a:rPr lang="en-GB" sz="4400">
                <a:latin typeface="Calibri"/>
                <a:cs typeface="Calibri"/>
              </a:rPr>
              <a:t>unit</a:t>
            </a:r>
          </a:p>
          <a:p>
            <a:pPr marL="571500" indent="-571500">
              <a:buFont typeface="Wingdings"/>
              <a:buChar char="q"/>
            </a:pPr>
            <a:r>
              <a:rPr lang="en-GB" sz="4400">
                <a:latin typeface="Calibri"/>
                <a:cs typeface="Calibri"/>
              </a:rPr>
              <a:t>integration</a:t>
            </a:r>
          </a:p>
          <a:p>
            <a:pPr marL="571500" indent="-571500">
              <a:buFont typeface="Wingdings"/>
              <a:buChar char="q"/>
            </a:pPr>
            <a:r>
              <a:rPr lang="en-GB" sz="4400">
                <a:latin typeface="Calibri"/>
                <a:cs typeface="Calibri"/>
              </a:rPr>
              <a:t>component</a:t>
            </a:r>
          </a:p>
          <a:p>
            <a:pPr marL="571500" indent="-571500" algn="l">
              <a:buFont typeface="Wingdings"/>
              <a:buChar char="q"/>
            </a:pPr>
            <a:r>
              <a:rPr lang="en-GB" sz="4400">
                <a:latin typeface="Calibri"/>
                <a:cs typeface="Calibri"/>
              </a:rPr>
              <a:t>e2e</a:t>
            </a:r>
          </a:p>
        </p:txBody>
      </p:sp>
    </p:spTree>
    <p:extLst>
      <p:ext uri="{BB962C8B-B14F-4D97-AF65-F5344CB8AC3E}">
        <p14:creationId xmlns:p14="http://schemas.microsoft.com/office/powerpoint/2010/main" val="169993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47A931BA-8CBC-37FA-EA3E-7ADB65DE1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2" y="3923"/>
            <a:ext cx="10605248" cy="598058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AC01191-1486-B95C-C2C1-22288970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b="1">
                <a:latin typeface="Calibri"/>
                <a:cs typeface="Calibri Light"/>
              </a:rPr>
              <a:t>Unit tests 1/2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FEED9-3805-26B5-0829-4E8F2050BC67}"/>
              </a:ext>
            </a:extLst>
          </p:cNvPr>
          <p:cNvSpPr txBox="1"/>
          <p:nvPr/>
        </p:nvSpPr>
        <p:spPr>
          <a:xfrm>
            <a:off x="840889" y="1655781"/>
            <a:ext cx="9351083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Wingdings"/>
              <a:buChar char="q"/>
            </a:pPr>
            <a:r>
              <a:rPr lang="en-GB" sz="2000" b="1">
                <a:latin typeface="Calibri"/>
                <a:cs typeface="Calibri"/>
              </a:rPr>
              <a:t>well understood scope: single method/class</a:t>
            </a:r>
            <a:br>
              <a:rPr lang="en-US"/>
            </a:br>
            <a:endParaRPr lang="en-GB" sz="2000">
              <a:latin typeface="Calibri"/>
              <a:cs typeface="Calibri"/>
            </a:endParaRPr>
          </a:p>
          <a:p>
            <a:pPr marL="571500" indent="-571500">
              <a:buFont typeface="Wingdings"/>
              <a:buChar char="q"/>
            </a:pPr>
            <a:r>
              <a:rPr lang="en-US" sz="2000" b="1">
                <a:cs typeface="Calibri"/>
              </a:rPr>
              <a:t>traditional app architectures</a:t>
            </a:r>
          </a:p>
          <a:p>
            <a:pPr marL="1028700" lvl="1" indent="-571500">
              <a:buFont typeface="Wingdings"/>
              <a:buChar char="q"/>
            </a:pPr>
            <a:r>
              <a:rPr lang="en-US" sz="2000">
                <a:cs typeface="Calibri"/>
              </a:rPr>
              <a:t>commonly, the scope is several interconnected classes without IO requirements</a:t>
            </a:r>
          </a:p>
          <a:p>
            <a:pPr marL="1028700" lvl="1" indent="-571500">
              <a:buFont typeface="Wingdings"/>
              <a:buChar char="q"/>
            </a:pPr>
            <a:r>
              <a:rPr lang="en-US" sz="2000">
                <a:cs typeface="Calibri"/>
              </a:rPr>
              <a:t>otherwise, heavy mocking usage</a:t>
            </a:r>
          </a:p>
          <a:p>
            <a:pPr marL="1028700" lvl="1" indent="-571500">
              <a:buFont typeface="Wingdings"/>
              <a:buChar char="q"/>
            </a:pPr>
            <a:r>
              <a:rPr lang="en-US" sz="2000">
                <a:cs typeface="Calibri"/>
              </a:rPr>
              <a:t>created/maintained by developers</a:t>
            </a:r>
          </a:p>
          <a:p>
            <a:pPr marL="1028700" lvl="1" indent="-571500">
              <a:buFont typeface="Wingdings"/>
              <a:buChar char="q"/>
            </a:pPr>
            <a:r>
              <a:rPr lang="en-US" sz="2000">
                <a:cs typeface="Calibri"/>
              </a:rPr>
              <a:t>usually unreadable for the business</a:t>
            </a:r>
          </a:p>
          <a:p>
            <a:pPr marL="1028700" lvl="1" indent="-571500">
              <a:buFont typeface="Wingdings"/>
              <a:buChar char="q"/>
            </a:pPr>
            <a:endParaRPr lang="en-US" sz="2000" b="1">
              <a:cs typeface="Calibri"/>
            </a:endParaRPr>
          </a:p>
          <a:p>
            <a:pPr marL="571500" indent="-571500">
              <a:buFont typeface="Wingdings,Sans-Serif"/>
              <a:buChar char="q"/>
            </a:pPr>
            <a:r>
              <a:rPr lang="en-US" sz="2000" b="1">
                <a:ea typeface="+mn-lt"/>
                <a:cs typeface="+mn-lt"/>
              </a:rPr>
              <a:t>app architectures oriented around domain model (DDD)</a:t>
            </a:r>
            <a:endParaRPr lang="en-GB" sz="2000" b="1">
              <a:ea typeface="+mn-lt"/>
              <a:cs typeface="+mn-lt"/>
            </a:endParaRPr>
          </a:p>
          <a:p>
            <a:pPr marL="1028700" lvl="1" indent="-571500">
              <a:buFont typeface="Wingdings,Sans-Serif"/>
              <a:buChar char="q"/>
            </a:pPr>
            <a:r>
              <a:rPr lang="en-US" sz="2000">
                <a:cs typeface="Calibri"/>
              </a:rPr>
              <a:t>isolated domain logic in plain objects like aggregates, value objects...</a:t>
            </a:r>
            <a:endParaRPr lang="en-US" sz="2000">
              <a:ea typeface="+mn-lt"/>
              <a:cs typeface="+mn-lt"/>
            </a:endParaRPr>
          </a:p>
          <a:p>
            <a:pPr marL="1028700" lvl="1" indent="-571500">
              <a:buFont typeface="Wingdings,Sans-Serif"/>
              <a:buChar char="q"/>
            </a:pPr>
            <a:r>
              <a:rPr lang="en-US" sz="2000">
                <a:cs typeface="Calibri"/>
              </a:rPr>
              <a:t>unit tests are very important for verifying domain logic</a:t>
            </a:r>
            <a:endParaRPr lang="en-US" sz="2000">
              <a:ea typeface="+mn-lt"/>
              <a:cs typeface="+mn-lt"/>
            </a:endParaRPr>
          </a:p>
          <a:p>
            <a:pPr marL="1028700" lvl="1" indent="-571500">
              <a:buFont typeface="Wingdings,Sans-Serif"/>
              <a:buChar char="q"/>
            </a:pPr>
            <a:r>
              <a:rPr lang="en-US" sz="2000">
                <a:cs typeface="Calibri"/>
              </a:rPr>
              <a:t>created/maintained by developers</a:t>
            </a:r>
            <a:endParaRPr lang="en-US" sz="2000">
              <a:ea typeface="+mn-lt"/>
              <a:cs typeface="+mn-lt"/>
            </a:endParaRPr>
          </a:p>
          <a:p>
            <a:pPr marL="1028700" lvl="1" indent="-571500">
              <a:buFont typeface="Wingdings,Sans-Serif"/>
              <a:buChar char="q"/>
            </a:pPr>
            <a:r>
              <a:rPr lang="en-US" sz="2000">
                <a:cs typeface="Calibri"/>
              </a:rPr>
              <a:t>more understandable to the business (usage of ubiquitous domain language)</a:t>
            </a:r>
            <a:endParaRPr lang="en-US"/>
          </a:p>
          <a:p>
            <a:pPr marL="1028700" lvl="1" indent="-571500">
              <a:buFont typeface="Wingdings"/>
              <a:buChar char="q"/>
            </a:pPr>
            <a:endParaRPr lang="en-US" sz="2000">
              <a:cs typeface="Calibri"/>
            </a:endParaRPr>
          </a:p>
          <a:p>
            <a:pPr marL="1028700" lvl="1" indent="-571500">
              <a:buFont typeface="Wingdings"/>
              <a:buChar char="q"/>
            </a:pPr>
            <a:endParaRPr lang="en-US" sz="2000">
              <a:cs typeface="Calibri"/>
            </a:endParaRPr>
          </a:p>
          <a:p>
            <a:pPr marL="1028700" lvl="1" indent="-571500">
              <a:buFont typeface="Wingdings"/>
              <a:buChar char="q"/>
            </a:pPr>
            <a:endParaRPr lang="en-US" sz="2000">
              <a:cs typeface="Calibri"/>
            </a:endParaRPr>
          </a:p>
          <a:p>
            <a:pPr lvl="1"/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24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A0551E95-7390-1A31-C1E2-9B73DB23C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2" y="3923"/>
            <a:ext cx="10605248" cy="598058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AC01191-1486-B95C-C2C1-22288970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b="1">
                <a:latin typeface="Calibri"/>
                <a:cs typeface="Calibri Light"/>
              </a:rPr>
              <a:t>Unit tests 2/2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FEED9-3805-26B5-0829-4E8F2050BC67}"/>
              </a:ext>
            </a:extLst>
          </p:cNvPr>
          <p:cNvSpPr txBox="1"/>
          <p:nvPr/>
        </p:nvSpPr>
        <p:spPr>
          <a:xfrm>
            <a:off x="840889" y="1655781"/>
            <a:ext cx="9351083" cy="41242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Wingdings"/>
              <a:buChar char="q"/>
            </a:pPr>
            <a:r>
              <a:rPr lang="en-GB" sz="2000" b="1">
                <a:latin typeface="Calibri"/>
                <a:cs typeface="Calibri"/>
              </a:rPr>
              <a:t>main characteristics</a:t>
            </a:r>
            <a:br>
              <a:rPr lang="en-GB" sz="2000" b="1">
                <a:latin typeface="Calibri"/>
                <a:cs typeface="Calibri"/>
              </a:rPr>
            </a:br>
            <a:endParaRPr lang="en-GB" sz="2000">
              <a:ea typeface="+mn-lt"/>
              <a:cs typeface="+mn-lt"/>
            </a:endParaRPr>
          </a:p>
          <a:p>
            <a:pPr marL="1028700" lvl="1" indent="-571500">
              <a:buFont typeface="Wingdings"/>
              <a:buChar char="q"/>
            </a:pPr>
            <a:r>
              <a:rPr lang="en-US">
                <a:ea typeface="+mn-lt"/>
                <a:cs typeface="+mn-lt"/>
              </a:rPr>
              <a:t>scope is a single method/class</a:t>
            </a:r>
          </a:p>
          <a:p>
            <a:pPr marL="1028700" lvl="1" indent="-571500">
              <a:buFont typeface="Wingdings"/>
              <a:buChar char="q"/>
            </a:pPr>
            <a:r>
              <a:rPr lang="en-US">
                <a:ea typeface="+mn-lt"/>
                <a:cs typeface="+mn-lt"/>
              </a:rPr>
              <a:t>fast</a:t>
            </a:r>
            <a:endParaRPr lang="en-US">
              <a:cs typeface="Calibri"/>
            </a:endParaRPr>
          </a:p>
          <a:p>
            <a:pPr marL="1028700" lvl="1" indent="-571500">
              <a:buFont typeface="Wingdings"/>
              <a:buChar char="q"/>
            </a:pPr>
            <a:r>
              <a:rPr lang="en-US">
                <a:ea typeface="+mn-lt"/>
                <a:cs typeface="+mn-lt"/>
              </a:rPr>
              <a:t>have access to system internals and source code</a:t>
            </a:r>
            <a:endParaRPr lang="en-US">
              <a:cs typeface="Calibri" panose="020F0502020204030204"/>
            </a:endParaRPr>
          </a:p>
          <a:p>
            <a:pPr marL="1028700" lvl="1" indent="-571500">
              <a:buFont typeface="Wingdings"/>
              <a:buChar char="q"/>
            </a:pPr>
            <a:r>
              <a:rPr lang="en-US">
                <a:ea typeface="+mn-lt"/>
                <a:cs typeface="+mn-lt"/>
              </a:rPr>
              <a:t>no extensive setup (unless using mocks)</a:t>
            </a:r>
            <a:endParaRPr lang="en-US">
              <a:cs typeface="Calibri" panose="020F0502020204030204"/>
            </a:endParaRPr>
          </a:p>
          <a:p>
            <a:pPr marL="1028700" lvl="1" indent="-571500">
              <a:buFont typeface="Wingdings"/>
              <a:buChar char="q"/>
            </a:pPr>
            <a:r>
              <a:rPr lang="en-US">
                <a:ea typeface="+mn-lt"/>
                <a:cs typeface="+mn-lt"/>
              </a:rPr>
              <a:t>operate with small data structures</a:t>
            </a:r>
            <a:endParaRPr lang="en-US">
              <a:cs typeface="Calibri" panose="020F0502020204030204"/>
            </a:endParaRPr>
          </a:p>
          <a:p>
            <a:pPr marL="1028700" lvl="1" indent="-571500">
              <a:buFont typeface="Wingdings"/>
              <a:buChar char="q"/>
            </a:pPr>
            <a:r>
              <a:rPr lang="en-US">
                <a:ea typeface="+mn-lt"/>
                <a:cs typeface="+mn-lt"/>
              </a:rPr>
              <a:t>easy to maintain</a:t>
            </a:r>
            <a:endParaRPr lang="en-US">
              <a:cs typeface="Calibri" panose="020F0502020204030204"/>
            </a:endParaRPr>
          </a:p>
          <a:p>
            <a:pPr marL="1028700" lvl="1" indent="-571500">
              <a:buFont typeface="Wingdings"/>
              <a:buChar char="q"/>
            </a:pPr>
            <a:r>
              <a:rPr lang="en-US">
                <a:ea typeface="+mn-lt"/>
                <a:cs typeface="+mn-lt"/>
              </a:rPr>
              <a:t>can cover all corner cases</a:t>
            </a:r>
            <a:endParaRPr lang="en-US">
              <a:cs typeface="Calibri" panose="020F0502020204030204"/>
            </a:endParaRPr>
          </a:p>
          <a:p>
            <a:pPr marL="1028700" lvl="1" indent="-571500">
              <a:buFont typeface="Wingdings"/>
              <a:buChar char="q"/>
            </a:pPr>
            <a:r>
              <a:rPr lang="en-US">
                <a:ea typeface="+mn-lt"/>
                <a:cs typeface="+mn-lt"/>
              </a:rPr>
              <a:t>created/maintained by developers</a:t>
            </a:r>
            <a:endParaRPr lang="en-US">
              <a:cs typeface="Calibri" panose="020F0502020204030204"/>
            </a:endParaRPr>
          </a:p>
          <a:p>
            <a:pPr marL="1028700" lvl="1" indent="-571500">
              <a:buFont typeface="Wingdings"/>
              <a:buChar char="q"/>
            </a:pPr>
            <a:r>
              <a:rPr lang="en-US">
                <a:solidFill>
                  <a:srgbClr val="C00000"/>
                </a:solidFill>
                <a:ea typeface="+mn-lt"/>
                <a:cs typeface="+mn-lt"/>
              </a:rPr>
              <a:t>usually unreadable for the business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excluding DDD architectures</a:t>
            </a:r>
            <a:r>
              <a:rPr lang="en-US">
                <a:ea typeface="+mn-lt"/>
                <a:cs typeface="+mn-lt"/>
              </a:rPr>
              <a:t>)</a:t>
            </a:r>
            <a:endParaRPr lang="en-US">
              <a:cs typeface="Calibri" panose="020F0502020204030204"/>
            </a:endParaRPr>
          </a:p>
          <a:p>
            <a:pPr marL="1028700" lvl="1" indent="-571500">
              <a:buFont typeface="Wingdings"/>
              <a:buChar char="q"/>
            </a:pPr>
            <a:endParaRPr lang="en-US" sz="2000">
              <a:cs typeface="Calibri"/>
            </a:endParaRPr>
          </a:p>
          <a:p>
            <a:pPr marL="1028700" lvl="1" indent="-571500">
              <a:buFont typeface="Wingdings"/>
              <a:buChar char="q"/>
            </a:pPr>
            <a:endParaRPr lang="en-US" sz="2000">
              <a:cs typeface="Calibri"/>
            </a:endParaRPr>
          </a:p>
          <a:p>
            <a:pPr lvl="1"/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605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12B5D52E-0411-43E1-F7BC-6A1E14575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2" y="3923"/>
            <a:ext cx="10605248" cy="598058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AC01191-1486-B95C-C2C1-22288970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b="1">
                <a:latin typeface="Calibri"/>
                <a:cs typeface="Calibri Light"/>
              </a:rPr>
              <a:t>Integration tests 1/2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FEED9-3805-26B5-0829-4E8F2050BC67}"/>
              </a:ext>
            </a:extLst>
          </p:cNvPr>
          <p:cNvSpPr txBox="1"/>
          <p:nvPr/>
        </p:nvSpPr>
        <p:spPr>
          <a:xfrm>
            <a:off x="840889" y="1655781"/>
            <a:ext cx="9351083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Wingdings"/>
              <a:buChar char="q"/>
            </a:pPr>
            <a:r>
              <a:rPr lang="en-GB" sz="2000">
                <a:latin typeface="Calibri"/>
                <a:cs typeface="Calibri"/>
              </a:rPr>
              <a:t>scope is controversial and diverse</a:t>
            </a:r>
          </a:p>
          <a:p>
            <a:pPr marL="571500" indent="-571500">
              <a:buFont typeface="Wingdings"/>
              <a:buChar char="q"/>
            </a:pPr>
            <a:r>
              <a:rPr lang="en-GB" sz="2000">
                <a:latin typeface="Calibri"/>
                <a:cs typeface="Calibri"/>
              </a:rPr>
              <a:t>test</a:t>
            </a:r>
            <a:r>
              <a:rPr lang="en-GB" sz="2000">
                <a:ea typeface="+mn-lt"/>
                <a:cs typeface="+mn-lt"/>
              </a:rPr>
              <a:t> related advancements in modern JVM frameworks blur the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difference with unit tests</a:t>
            </a:r>
          </a:p>
          <a:p>
            <a:pPr marL="571500" indent="-571500">
              <a:buFont typeface="Wingdings"/>
              <a:buChar char="q"/>
            </a:pPr>
            <a:r>
              <a:rPr lang="en-GB" sz="2000">
                <a:ea typeface="+mn-lt"/>
                <a:cs typeface="+mn-lt"/>
              </a:rPr>
              <a:t>we'll concentrate on a specific type – </a:t>
            </a:r>
            <a:r>
              <a:rPr lang="en-GB" sz="2000" b="1" u="sng">
                <a:ea typeface="+mn-lt"/>
                <a:cs typeface="+mn-lt"/>
              </a:rPr>
              <a:t>endpoints integration tests</a:t>
            </a:r>
            <a:r>
              <a:rPr lang="en-GB" sz="2000">
                <a:ea typeface="+mn-lt"/>
                <a:cs typeface="+mn-lt"/>
              </a:rPr>
              <a:t>:</a:t>
            </a:r>
            <a:br>
              <a:rPr lang="en-GB" sz="2000">
                <a:ea typeface="+mn-lt"/>
                <a:cs typeface="+mn-lt"/>
              </a:rPr>
            </a:br>
            <a:endParaRPr lang="en-GB" sz="2000">
              <a:ea typeface="+mn-lt"/>
              <a:cs typeface="+mn-lt"/>
            </a:endParaRPr>
          </a:p>
          <a:p>
            <a:pPr marL="1028700" lvl="1" indent="-571500">
              <a:buFont typeface="Wingdings"/>
              <a:buChar char="q"/>
            </a:pPr>
            <a:r>
              <a:rPr lang="en-GB" sz="2000">
                <a:ea typeface="+mn-lt"/>
                <a:cs typeface="+mn-lt"/>
              </a:rPr>
              <a:t>focused on a single endpoint of a (micro)service (HTTP endpoint, message listener, or a single method in application facade API)</a:t>
            </a:r>
            <a:endParaRPr lang="en-GB">
              <a:ea typeface="+mn-lt"/>
              <a:cs typeface="+mn-lt"/>
            </a:endParaRPr>
          </a:p>
          <a:p>
            <a:pPr marL="1028700" lvl="1" indent="-571500">
              <a:buFont typeface="Wingdings"/>
              <a:buChar char="q"/>
            </a:pPr>
            <a:r>
              <a:rPr lang="en-GB" sz="2000">
                <a:ea typeface="+mn-lt"/>
                <a:cs typeface="+mn-lt"/>
              </a:rPr>
              <a:t>external systems are mocked/stubbed</a:t>
            </a:r>
            <a:endParaRPr lang="en-GB">
              <a:ea typeface="+mn-lt"/>
              <a:cs typeface="+mn-lt"/>
            </a:endParaRPr>
          </a:p>
          <a:p>
            <a:pPr marL="1028700" lvl="1" indent="-571500">
              <a:buFont typeface="Wingdings"/>
              <a:buChar char="q"/>
            </a:pPr>
            <a:r>
              <a:rPr lang="en-GB" sz="2000">
                <a:ea typeface="+mn-lt"/>
                <a:cs typeface="+mn-lt"/>
              </a:rPr>
              <a:t>core infrastructure (i.e., database) is spawn up in containers at the start of test (</a:t>
            </a:r>
            <a:r>
              <a:rPr lang="en-GB" sz="2000" err="1">
                <a:ea typeface="+mn-lt"/>
                <a:cs typeface="+mn-lt"/>
              </a:rPr>
              <a:t>Testcontainers</a:t>
            </a:r>
            <a:r>
              <a:rPr lang="en-GB" sz="2000">
                <a:ea typeface="+mn-lt"/>
                <a:cs typeface="+mn-lt"/>
              </a:rPr>
              <a:t> library or cloud)</a:t>
            </a:r>
            <a:endParaRPr lang="en-GB">
              <a:ea typeface="+mn-lt"/>
              <a:cs typeface="+mn-lt"/>
            </a:endParaRPr>
          </a:p>
          <a:p>
            <a:pPr marL="1028700" lvl="1" indent="-571500">
              <a:buFont typeface="Wingdings"/>
              <a:buChar char="q"/>
            </a:pPr>
            <a:r>
              <a:rPr lang="en-GB" sz="2000">
                <a:ea typeface="+mn-lt"/>
                <a:cs typeface="+mn-lt"/>
              </a:rPr>
              <a:t>white-box tests with the access to the system internals and source code</a:t>
            </a:r>
            <a:endParaRPr lang="en-GB">
              <a:ea typeface="+mn-lt"/>
              <a:cs typeface="+mn-lt"/>
            </a:endParaRPr>
          </a:p>
          <a:p>
            <a:pPr marL="1028700" lvl="1" indent="-571500">
              <a:buFont typeface="Wingdings"/>
              <a:buChar char="q"/>
            </a:pPr>
            <a:r>
              <a:rPr lang="en-GB" sz="2000">
                <a:ea typeface="+mn-lt"/>
                <a:cs typeface="+mn-lt"/>
              </a:rPr>
              <a:t>inbound/outbound data structures are significantly larger than with unit tests</a:t>
            </a:r>
            <a:endParaRPr lang="en-GB">
              <a:cs typeface="Calibri" panose="020F0502020204030204"/>
            </a:endParaRPr>
          </a:p>
          <a:p>
            <a:pPr marL="1028700" lvl="1" indent="-571500">
              <a:buFont typeface="Wingdings"/>
              <a:buChar char="q"/>
            </a:pPr>
            <a:endParaRPr lang="en-GB" sz="2000">
              <a:cs typeface="Calibri"/>
            </a:endParaRPr>
          </a:p>
          <a:p>
            <a:pPr marL="571500" indent="-571500">
              <a:buFont typeface="Wingdings"/>
              <a:buChar char="q"/>
            </a:pPr>
            <a:endParaRPr lang="en-GB" sz="2000">
              <a:cs typeface="Calibri"/>
            </a:endParaRPr>
          </a:p>
          <a:p>
            <a:pPr marL="571500" indent="-571500">
              <a:buFont typeface="Wingdings"/>
              <a:buChar char="q"/>
            </a:pPr>
            <a:endParaRPr lang="en-GB" sz="2000" b="1">
              <a:cs typeface="Calibri"/>
            </a:endParaRPr>
          </a:p>
          <a:p>
            <a:pPr marL="1028700" lvl="1" indent="-571500">
              <a:buFont typeface="Wingdings"/>
              <a:buChar char="q"/>
            </a:pPr>
            <a:endParaRPr lang="en-US" sz="2000">
              <a:cs typeface="Calibri"/>
            </a:endParaRPr>
          </a:p>
          <a:p>
            <a:pPr marL="1028700" lvl="1" indent="-571500">
              <a:buFont typeface="Wingdings"/>
              <a:buChar char="q"/>
            </a:pPr>
            <a:endParaRPr lang="en-US" sz="2000">
              <a:cs typeface="Calibri"/>
            </a:endParaRPr>
          </a:p>
          <a:p>
            <a:pPr lvl="1"/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235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2125CBB9-A1F3-9D1E-CC18-6E6B84251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2" y="3923"/>
            <a:ext cx="10605248" cy="598058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AC01191-1486-B95C-C2C1-22288970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b="1">
                <a:latin typeface="Calibri"/>
                <a:cs typeface="Calibri Light"/>
              </a:rPr>
              <a:t>Integration tests 2/2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414798-A6D2-0901-FD72-4FC6605325FE}"/>
              </a:ext>
            </a:extLst>
          </p:cNvPr>
          <p:cNvSpPr txBox="1"/>
          <p:nvPr/>
        </p:nvSpPr>
        <p:spPr>
          <a:xfrm>
            <a:off x="840889" y="1655781"/>
            <a:ext cx="9351083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Wingdings"/>
              <a:buChar char="q"/>
            </a:pPr>
            <a:r>
              <a:rPr lang="en-GB" sz="2000" b="1">
                <a:latin typeface="Calibri"/>
                <a:cs typeface="Calibri"/>
              </a:rPr>
              <a:t>main characteristics</a:t>
            </a:r>
            <a:endParaRPr lang="en-GB" sz="2000">
              <a:ea typeface="+mn-lt"/>
              <a:cs typeface="+mn-lt"/>
            </a:endParaRPr>
          </a:p>
          <a:p>
            <a:pPr marL="571500" indent="-571500">
              <a:buFont typeface="Wingdings"/>
              <a:buChar char="q"/>
            </a:pPr>
            <a:endParaRPr lang="en-GB" sz="2000" b="1">
              <a:ea typeface="+mn-lt"/>
              <a:cs typeface="+mn-lt"/>
            </a:endParaRPr>
          </a:p>
          <a:p>
            <a:pPr marL="1028700" lvl="1" indent="-571500">
              <a:buFont typeface="Wingdings"/>
              <a:buChar char="q"/>
            </a:pPr>
            <a:r>
              <a:rPr lang="en-US">
                <a:ea typeface="+mn-lt"/>
                <a:cs typeface="+mn-lt"/>
              </a:rPr>
              <a:t>scope varies depending on a purpose</a:t>
            </a:r>
          </a:p>
          <a:p>
            <a:pPr marL="1028700" lvl="1" indent="-571500">
              <a:buFont typeface="Wingdings"/>
              <a:buChar char="q"/>
            </a:pPr>
            <a:r>
              <a:rPr lang="en-US">
                <a:ea typeface="+mn-lt"/>
                <a:cs typeface="+mn-lt"/>
              </a:rPr>
              <a:t>have access to the system internals and source code (white-box)</a:t>
            </a:r>
          </a:p>
          <a:p>
            <a:pPr marL="1028700" lvl="1" indent="-571500">
              <a:buFont typeface="Wingdings"/>
              <a:buChar char="q"/>
            </a:pPr>
            <a:r>
              <a:rPr lang="en-US">
                <a:ea typeface="+mn-lt"/>
                <a:cs typeface="+mn-lt"/>
              </a:rPr>
              <a:t>complexity is much higher compared to unit tests</a:t>
            </a:r>
          </a:p>
          <a:p>
            <a:pPr marL="1028700" lvl="1" indent="-571500">
              <a:buFont typeface="Wingdings"/>
              <a:buChar char="q"/>
            </a:pPr>
            <a:r>
              <a:rPr lang="en-US">
                <a:ea typeface="+mn-lt"/>
                <a:cs typeface="+mn-lt"/>
              </a:rPr>
              <a:t>non-trivial setup</a:t>
            </a:r>
            <a:endParaRPr lang="en-US"/>
          </a:p>
          <a:p>
            <a:pPr marL="1028700" lvl="1" indent="-571500">
              <a:buFont typeface="Wingdings"/>
              <a:buChar char="q"/>
            </a:pPr>
            <a:r>
              <a:rPr lang="en-US">
                <a:ea typeface="+mn-lt"/>
                <a:cs typeface="+mn-lt"/>
              </a:rPr>
              <a:t>large(r) inbound/outbound data structures</a:t>
            </a:r>
          </a:p>
          <a:p>
            <a:pPr marL="1028700" lvl="1" indent="-571500">
              <a:buFont typeface="Wingdings"/>
              <a:buChar char="q"/>
            </a:pPr>
            <a:r>
              <a:rPr lang="en-US">
                <a:ea typeface="+mn-lt"/>
                <a:cs typeface="+mn-lt"/>
              </a:rPr>
              <a:t>should cover several happy-day scenarios (with varying input) and error cases</a:t>
            </a:r>
          </a:p>
          <a:p>
            <a:pPr marL="1028700" lvl="1" indent="-571500">
              <a:buFont typeface="Wingdings"/>
              <a:buChar char="q"/>
            </a:pPr>
            <a:r>
              <a:rPr lang="en-US">
                <a:ea typeface="+mn-lt"/>
                <a:cs typeface="+mn-lt"/>
              </a:rPr>
              <a:t>should be fast enough to be included in common development lifecycle (test before commit)</a:t>
            </a:r>
            <a:endParaRPr lang="en-US">
              <a:cs typeface="Calibri" panose="020F0502020204030204"/>
            </a:endParaRPr>
          </a:p>
          <a:p>
            <a:pPr marL="1028700" lvl="1" indent="-571500">
              <a:buFont typeface="Wingdings"/>
              <a:buChar char="q"/>
            </a:pPr>
            <a:r>
              <a:rPr lang="en-US">
                <a:solidFill>
                  <a:srgbClr val="C00000"/>
                </a:solidFill>
                <a:ea typeface="+mn-lt"/>
                <a:cs typeface="+mn-lt"/>
              </a:rPr>
              <a:t>usually technical, unreadable for the business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we can improve this</a:t>
            </a:r>
            <a:r>
              <a:rPr lang="en-US">
                <a:ea typeface="+mn-lt"/>
                <a:cs typeface="+mn-lt"/>
              </a:rPr>
              <a:t>)</a:t>
            </a:r>
          </a:p>
          <a:p>
            <a:pPr marL="1028700" lvl="1" indent="-571500">
              <a:buFont typeface="Wingdings"/>
              <a:buChar char="q"/>
            </a:pPr>
            <a:endParaRPr lang="en-US">
              <a:cs typeface="Calibri" panose="020F0502020204030204"/>
            </a:endParaRPr>
          </a:p>
          <a:p>
            <a:pPr marL="1028700" lvl="1" indent="-571500">
              <a:buFont typeface="Wingdings"/>
              <a:buChar char="q"/>
            </a:pPr>
            <a:endParaRPr lang="en-US" sz="2000">
              <a:cs typeface="Calibri"/>
            </a:endParaRPr>
          </a:p>
          <a:p>
            <a:pPr marL="1028700" lvl="1" indent="-571500">
              <a:buFont typeface="Wingdings"/>
              <a:buChar char="q"/>
            </a:pPr>
            <a:endParaRPr lang="en-US" sz="2000">
              <a:cs typeface="Calibri"/>
            </a:endParaRPr>
          </a:p>
          <a:p>
            <a:pPr lvl="1"/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583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87381089-E77D-C0B8-7F69-ED3619159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2" y="3923"/>
            <a:ext cx="10605248" cy="598058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AC01191-1486-B95C-C2C1-22288970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b="1">
                <a:latin typeface="Calibri"/>
                <a:ea typeface="+mj-lt"/>
                <a:cs typeface="+mj-lt"/>
              </a:rPr>
              <a:t>Component tests 1/2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414798-A6D2-0901-FD72-4FC6605325FE}"/>
              </a:ext>
            </a:extLst>
          </p:cNvPr>
          <p:cNvSpPr txBox="1"/>
          <p:nvPr/>
        </p:nvSpPr>
        <p:spPr>
          <a:xfrm>
            <a:off x="840889" y="1655781"/>
            <a:ext cx="11260565" cy="68326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Wingdings"/>
              <a:buChar char="q"/>
            </a:pPr>
            <a:r>
              <a:rPr lang="en-GB" sz="2000">
                <a:ea typeface="+mn-lt"/>
                <a:cs typeface="+mn-lt"/>
              </a:rPr>
              <a:t>scope is a (part of) </a:t>
            </a:r>
            <a:r>
              <a:rPr lang="en-GB" sz="2000" b="1">
                <a:ea typeface="+mn-lt"/>
                <a:cs typeface="+mn-lt"/>
              </a:rPr>
              <a:t>whole system</a:t>
            </a:r>
          </a:p>
          <a:p>
            <a:pPr marL="1028700" lvl="1" indent="-571500">
              <a:buFont typeface="Wingdings"/>
              <a:buChar char="q"/>
            </a:pPr>
            <a:r>
              <a:rPr lang="en-GB" sz="2000">
                <a:ea typeface="+mn-lt"/>
                <a:cs typeface="+mn-lt"/>
              </a:rPr>
              <a:t>a single or multiple microservices needed to </a:t>
            </a:r>
            <a:r>
              <a:rPr lang="en-GB" sz="2000" err="1">
                <a:ea typeface="+mn-lt"/>
                <a:cs typeface="+mn-lt"/>
              </a:rPr>
              <a:t>fulfill</a:t>
            </a:r>
            <a:r>
              <a:rPr lang="en-GB" sz="2000">
                <a:ea typeface="+mn-lt"/>
                <a:cs typeface="+mn-lt"/>
              </a:rPr>
              <a:t> some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business-level (micro)task</a:t>
            </a:r>
          </a:p>
          <a:p>
            <a:pPr marL="571500" indent="-571500">
              <a:buFont typeface="Wingdings"/>
              <a:buChar char="q"/>
            </a:pPr>
            <a:r>
              <a:rPr lang="en-GB" sz="2000">
                <a:ea typeface="+mn-lt"/>
                <a:cs typeface="+mn-lt"/>
              </a:rPr>
              <a:t>operate with </a:t>
            </a:r>
            <a:r>
              <a:rPr lang="en-GB" sz="2000" b="1">
                <a:ea typeface="+mn-lt"/>
                <a:cs typeface="+mn-lt"/>
              </a:rPr>
              <a:t>large data structures</a:t>
            </a:r>
          </a:p>
          <a:p>
            <a:pPr marL="571500" indent="-571500">
              <a:buFont typeface="Wingdings"/>
              <a:buChar char="q"/>
            </a:pPr>
            <a:r>
              <a:rPr lang="en-GB" sz="2000">
                <a:ea typeface="+mn-lt"/>
                <a:cs typeface="+mn-lt"/>
              </a:rPr>
              <a:t>they can exercise the system only through </a:t>
            </a:r>
            <a:r>
              <a:rPr lang="en-GB" sz="2000" b="1">
                <a:ea typeface="+mn-lt"/>
                <a:cs typeface="+mn-lt"/>
              </a:rPr>
              <a:t>exposed endpoints</a:t>
            </a:r>
          </a:p>
          <a:p>
            <a:pPr marL="1028700" lvl="1" indent="-571500">
              <a:buFont typeface="Wingdings"/>
              <a:buChar char="q"/>
            </a:pPr>
            <a:r>
              <a:rPr lang="en-GB" sz="2000">
                <a:ea typeface="+mn-lt"/>
                <a:cs typeface="+mn-lt"/>
              </a:rPr>
              <a:t>for example, with external HTTP client to access REST API-s</a:t>
            </a:r>
          </a:p>
          <a:p>
            <a:pPr marL="571500" indent="-571500">
              <a:buFont typeface="Wingdings"/>
              <a:buChar char="q"/>
            </a:pPr>
            <a:r>
              <a:rPr lang="en-GB" sz="2000" b="1">
                <a:ea typeface="+mn-lt"/>
                <a:cs typeface="+mn-lt"/>
              </a:rPr>
              <a:t>black-box tests</a:t>
            </a:r>
            <a:r>
              <a:rPr lang="en-GB" sz="2000">
                <a:ea typeface="+mn-lt"/>
                <a:cs typeface="+mn-lt"/>
              </a:rPr>
              <a:t> without access to system internals</a:t>
            </a:r>
          </a:p>
          <a:p>
            <a:pPr marL="571500" indent="-571500">
              <a:buFont typeface="Wingdings"/>
              <a:buChar char="q"/>
            </a:pPr>
            <a:r>
              <a:rPr lang="en-GB" sz="2000">
                <a:ea typeface="+mn-lt"/>
                <a:cs typeface="+mn-lt"/>
              </a:rPr>
              <a:t>have </a:t>
            </a:r>
            <a:r>
              <a:rPr lang="en-GB" sz="2000" b="1">
                <a:ea typeface="+mn-lt"/>
                <a:cs typeface="+mn-lt"/>
              </a:rPr>
              <a:t>access </a:t>
            </a:r>
            <a:r>
              <a:rPr lang="en-GB" sz="2000">
                <a:ea typeface="+mn-lt"/>
                <a:cs typeface="+mn-lt"/>
              </a:rPr>
              <a:t>to the core infrastructure (i.e., database)</a:t>
            </a:r>
            <a:endParaRPr lang="en-GB">
              <a:ea typeface="+mn-lt"/>
              <a:cs typeface="+mn-lt"/>
            </a:endParaRPr>
          </a:p>
          <a:p>
            <a:pPr marL="571500" indent="-571500">
              <a:buFont typeface="Wingdings"/>
              <a:buChar char="q"/>
            </a:pPr>
            <a:r>
              <a:rPr lang="en-GB" sz="2000">
                <a:ea typeface="+mn-lt"/>
                <a:cs typeface="+mn-lt"/>
              </a:rPr>
              <a:t>core infrastructure is spawn up in</a:t>
            </a:r>
            <a:r>
              <a:rPr lang="en-GB" sz="2000" b="1">
                <a:ea typeface="+mn-lt"/>
                <a:cs typeface="+mn-lt"/>
              </a:rPr>
              <a:t> containers</a:t>
            </a:r>
            <a:endParaRPr lang="en-GB" b="1">
              <a:cs typeface="Calibri" panose="020F0502020204030204"/>
            </a:endParaRPr>
          </a:p>
          <a:p>
            <a:pPr marL="571500" indent="-571500">
              <a:buFont typeface="Wingdings"/>
              <a:buChar char="q"/>
            </a:pPr>
            <a:r>
              <a:rPr lang="en-GB" sz="2000" b="1">
                <a:ea typeface="+mn-lt"/>
                <a:cs typeface="+mn-lt"/>
              </a:rPr>
              <a:t>app/service</a:t>
            </a:r>
            <a:r>
              <a:rPr lang="en-GB" sz="2000">
                <a:ea typeface="+mn-lt"/>
                <a:cs typeface="+mn-lt"/>
              </a:rPr>
              <a:t> under test is spawn up in containers</a:t>
            </a:r>
          </a:p>
          <a:p>
            <a:pPr marL="571500" indent="-571500">
              <a:buFont typeface="Wingdings"/>
              <a:buChar char="q"/>
            </a:pPr>
            <a:r>
              <a:rPr lang="en-GB" sz="2000">
                <a:ea typeface="+mn-lt"/>
                <a:cs typeface="+mn-lt"/>
              </a:rPr>
              <a:t>external systems are usually </a:t>
            </a:r>
            <a:r>
              <a:rPr lang="en-GB" sz="2000" b="1">
                <a:ea typeface="+mn-lt"/>
                <a:cs typeface="+mn-lt"/>
              </a:rPr>
              <a:t>mocked/stubbed</a:t>
            </a:r>
          </a:p>
          <a:p>
            <a:pPr marL="1028700" lvl="1" indent="-571500">
              <a:buFont typeface="Wingdings"/>
              <a:buChar char="q"/>
            </a:pPr>
            <a:r>
              <a:rPr lang="en-GB" sz="2000">
                <a:ea typeface="+mn-lt"/>
                <a:cs typeface="+mn-lt"/>
              </a:rPr>
              <a:t>if possible and practical, external systems can also </a:t>
            </a:r>
            <a:r>
              <a:rPr lang="en-GB" sz="2000" b="1">
                <a:ea typeface="+mn-lt"/>
                <a:cs typeface="+mn-lt"/>
              </a:rPr>
              <a:t>execute in containers</a:t>
            </a:r>
            <a:endParaRPr lang="en-GB" b="1">
              <a:cs typeface="Calibri" panose="020F0502020204030204"/>
            </a:endParaRPr>
          </a:p>
          <a:p>
            <a:pPr marL="1028700" lvl="1" indent="-571500">
              <a:buFont typeface="Wingdings"/>
              <a:buChar char="q"/>
            </a:pPr>
            <a:endParaRPr lang="en-GB" sz="2000">
              <a:ea typeface="+mn-lt"/>
              <a:cs typeface="+mn-lt"/>
            </a:endParaRPr>
          </a:p>
          <a:p>
            <a:pPr marL="571500" indent="-571500">
              <a:buFont typeface="Wingdings"/>
              <a:buChar char="q"/>
            </a:pPr>
            <a:endParaRPr lang="en-GB" sz="2000">
              <a:ea typeface="+mn-lt"/>
              <a:cs typeface="+mn-lt"/>
            </a:endParaRPr>
          </a:p>
          <a:p>
            <a:pPr marL="571500" indent="-571500">
              <a:buFont typeface="Wingdings"/>
              <a:buChar char="q"/>
            </a:pPr>
            <a:endParaRPr lang="en-GB" sz="2000">
              <a:cs typeface="Calibri"/>
            </a:endParaRPr>
          </a:p>
          <a:p>
            <a:pPr marL="571500" indent="-571500">
              <a:buFont typeface="Wingdings"/>
              <a:buChar char="q"/>
            </a:pPr>
            <a:endParaRPr lang="en-GB" sz="2000">
              <a:cs typeface="Calibri"/>
            </a:endParaRPr>
          </a:p>
          <a:p>
            <a:pPr marL="571500" indent="-571500">
              <a:buFont typeface="Wingdings"/>
              <a:buChar char="q"/>
            </a:pPr>
            <a:endParaRPr lang="en-GB" sz="2000" b="1">
              <a:cs typeface="Calibri"/>
            </a:endParaRPr>
          </a:p>
          <a:p>
            <a:pPr marL="1028700" lvl="1" indent="-571500">
              <a:buFont typeface="Wingdings"/>
              <a:buChar char="q"/>
            </a:pPr>
            <a:endParaRPr lang="en-GB" sz="2000" b="1">
              <a:cs typeface="Calibri"/>
            </a:endParaRPr>
          </a:p>
          <a:p>
            <a:pPr marL="1028700" lvl="1" indent="-571500">
              <a:buFont typeface="Wingdings"/>
              <a:buChar char="q"/>
            </a:pPr>
            <a:endParaRPr lang="en-US">
              <a:cs typeface="Calibri"/>
            </a:endParaRPr>
          </a:p>
          <a:p>
            <a:pPr marL="1028700" lvl="1" indent="-571500">
              <a:buFont typeface="Wingdings"/>
              <a:buChar char="q"/>
            </a:pPr>
            <a:endParaRPr lang="en-US" sz="2000">
              <a:cs typeface="Calibri"/>
            </a:endParaRPr>
          </a:p>
          <a:p>
            <a:pPr marL="1028700" lvl="1" indent="-571500">
              <a:buFont typeface="Wingdings"/>
              <a:buChar char="q"/>
            </a:pPr>
            <a:endParaRPr lang="en-US" sz="2000">
              <a:cs typeface="Calibri"/>
            </a:endParaRPr>
          </a:p>
          <a:p>
            <a:pPr lvl="1"/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745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EBD1659351E04FA31969B4654AEF50" ma:contentTypeVersion="16" ma:contentTypeDescription="Create a new document." ma:contentTypeScope="" ma:versionID="4244e72527cecc1b869a0a409f4513eb">
  <xsd:schema xmlns:xsd="http://www.w3.org/2001/XMLSchema" xmlns:xs="http://www.w3.org/2001/XMLSchema" xmlns:p="http://schemas.microsoft.com/office/2006/metadata/properties" xmlns:ns2="aee74582-8947-49d9-a53b-43523c3edf38" xmlns:ns3="6b073fd5-118c-4df4-9eef-9ab9f4976581" targetNamespace="http://schemas.microsoft.com/office/2006/metadata/properties" ma:root="true" ma:fieldsID="8471b886e6363b207c7336b48cb70ce2" ns2:_="" ns3:_="">
    <xsd:import namespace="aee74582-8947-49d9-a53b-43523c3edf38"/>
    <xsd:import namespace="6b073fd5-118c-4df4-9eef-9ab9f49765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e74582-8947-49d9-a53b-43523c3edf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20d8824-522b-4f05-ab12-22a5f6fdf6c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073fd5-118c-4df4-9eef-9ab9f497658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dfa4864-a4b0-4298-86d7-81140b7e22d7}" ma:internalName="TaxCatchAll" ma:showField="CatchAllData" ma:web="6b073fd5-118c-4df4-9eef-9ab9f49765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b073fd5-118c-4df4-9eef-9ab9f4976581" xsi:nil="true"/>
    <lcf76f155ced4ddcb4097134ff3c332f xmlns="aee74582-8947-49d9-a53b-43523c3edf3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18760CD-C43A-499C-81E6-499AADCD2672}">
  <ds:schemaRefs>
    <ds:schemaRef ds:uri="6b073fd5-118c-4df4-9eef-9ab9f4976581"/>
    <ds:schemaRef ds:uri="aee74582-8947-49d9-a53b-43523c3edf3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3FE87D4-01A6-4415-B9A6-0C9871A16F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BDD148-DDC4-40B5-A60B-2936CDE0BBC1}">
  <ds:schemaRefs>
    <ds:schemaRef ds:uri="6b073fd5-118c-4df4-9eef-9ab9f4976581"/>
    <ds:schemaRef ds:uri="aee74582-8947-49d9-a53b-43523c3edf3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1422</Words>
  <Application>Microsoft Macintosh PowerPoint</Application>
  <PresentationFormat>Widescreen</PresentationFormat>
  <Paragraphs>264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Congenial</vt:lpstr>
      <vt:lpstr>Wingdings</vt:lpstr>
      <vt:lpstr>Wingdings,Sans-Serif</vt:lpstr>
      <vt:lpstr>office theme</vt:lpstr>
      <vt:lpstr>PowerPoint Presentation</vt:lpstr>
      <vt:lpstr>PowerPoint Presentation</vt:lpstr>
      <vt:lpstr>Why this presentation?</vt:lpstr>
      <vt:lpstr>Categorization of tests</vt:lpstr>
      <vt:lpstr>Unit tests 1/2</vt:lpstr>
      <vt:lpstr>Unit tests 2/2</vt:lpstr>
      <vt:lpstr>Integration tests 1/2</vt:lpstr>
      <vt:lpstr>Integration tests 2/2</vt:lpstr>
      <vt:lpstr>Component tests 1/2</vt:lpstr>
      <vt:lpstr>Component tests 2/2</vt:lpstr>
      <vt:lpstr>e2e tests</vt:lpstr>
      <vt:lpstr>Useful sources</vt:lpstr>
      <vt:lpstr>Refactoring towards business readability</vt:lpstr>
      <vt:lpstr>DEMO - scenario</vt:lpstr>
      <vt:lpstr>DEMO</vt:lpstr>
      <vt:lpstr>DEMO – notes 1/3</vt:lpstr>
      <vt:lpstr>DEMO – notes 2/3</vt:lpstr>
      <vt:lpstr>DEMO – notes 3/3</vt:lpstr>
      <vt:lpstr>Summary</vt:lpstr>
      <vt:lpstr>Q&amp;A</vt:lpstr>
      <vt:lpstr>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Damir Murat</cp:lastModifiedBy>
  <cp:revision>8</cp:revision>
  <dcterms:created xsi:type="dcterms:W3CDTF">2023-03-13T08:35:54Z</dcterms:created>
  <dcterms:modified xsi:type="dcterms:W3CDTF">2023-03-17T06:18:08Z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0x0101002BEBD1659351E04FA31969B4654AEF50</vt:lpwstr>
  </property>
  <property fmtid="{D5CDD505-2E9C-101B-9397-08002B2CF9AE}" pid="3" name="MediaServiceImageTags">
    <vt:lpwstr/>
  </property>
</Properties>
</file>