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257" r:id="rId3"/>
    <p:sldId id="259" r:id="rId4"/>
    <p:sldId id="260" r:id="rId5"/>
    <p:sldId id="261" r:id="rId6"/>
    <p:sldId id="262" r:id="rId7"/>
    <p:sldId id="264" r:id="rId8"/>
    <p:sldId id="263"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8" r:id="rId30"/>
    <p:sldId id="287" r:id="rId31"/>
    <p:sldId id="289" r:id="rId32"/>
    <p:sldId id="290" r:id="rId33"/>
    <p:sldId id="291" r:id="rId34"/>
    <p:sldId id="286" r:id="rId35"/>
    <p:sldId id="285" r:id="rId36"/>
    <p:sldId id="292" r:id="rId37"/>
    <p:sldId id="293" r:id="rId38"/>
    <p:sldId id="294" r:id="rId39"/>
    <p:sldId id="295" r:id="rId40"/>
    <p:sldId id="296" r:id="rId41"/>
    <p:sldId id="297" r:id="rId42"/>
    <p:sldId id="298" r:id="rId4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85" autoAdjust="0"/>
    <p:restoredTop sz="84973" autoAdjust="0"/>
  </p:normalViewPr>
  <p:slideViewPr>
    <p:cSldViewPr snapToGrid="0">
      <p:cViewPr>
        <p:scale>
          <a:sx n="35" d="100"/>
          <a:sy n="35" d="100"/>
        </p:scale>
        <p:origin x="-486" y="-414"/>
      </p:cViewPr>
      <p:guideLst>
        <p:guide orient="horz" pos="4320"/>
        <p:guide pos="7680"/>
      </p:guideLst>
    </p:cSldViewPr>
  </p:slideViewPr>
  <p:outlineViewPr>
    <p:cViewPr>
      <p:scale>
        <a:sx n="33" d="100"/>
        <a:sy n="33" d="100"/>
      </p:scale>
      <p:origin x="0" y="354"/>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colorful1#1" csCatId="colorful" phldr="1"/>
      <dgm:spPr/>
      <dgm:t>
        <a:bodyPr/>
        <a:lstStyle/>
        <a:p>
          <a:endParaRPr lang="en-US"/>
        </a:p>
      </dgm:t>
    </dgm:pt>
    <dgm:pt modelId="{44F4053D-BF30-4926-B9BE-5DE3F4D01E2F}">
      <dgm:prSet phldrT="[Text]" custT="1"/>
      <dgm:spPr/>
      <dgm:t>
        <a:bodyPr/>
        <a:lstStyle/>
        <a:p>
          <a:r>
            <a:rPr lang="en-US" sz="3200" b="1" dirty="0" smtClean="0">
              <a:solidFill>
                <a:schemeClr val="accent1">
                  <a:lumMod val="50000"/>
                </a:schemeClr>
              </a:solidFill>
              <a:latin typeface="Calibri" panose="020F0502020204030204" pitchFamily="34" charset="0"/>
              <a:cs typeface="Calibri" panose="020F0502020204030204" pitchFamily="34" charset="0"/>
            </a:rPr>
            <a:t>1.Page Request</a:t>
          </a:r>
          <a:endParaRPr lang="en-US" sz="3200" b="1" dirty="0">
            <a:solidFill>
              <a:schemeClr val="accent1">
                <a:lumMod val="50000"/>
              </a:schemeClr>
            </a:solidFill>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dgm:t>
        <a:bodyPr/>
        <a:lstStyle/>
        <a:p>
          <a:r>
            <a:rPr lang="en-US" sz="3200" b="1" dirty="0" smtClean="0">
              <a:solidFill>
                <a:schemeClr val="accent1">
                  <a:lumMod val="50000"/>
                </a:schemeClr>
              </a:solidFill>
              <a:latin typeface="Calibri" panose="020F0502020204030204" pitchFamily="34" charset="0"/>
              <a:cs typeface="Calibri" panose="020F0502020204030204" pitchFamily="34" charset="0"/>
            </a:rPr>
            <a:t>2.Start</a:t>
          </a:r>
          <a:endParaRPr lang="en-US" sz="3200" b="1" dirty="0">
            <a:solidFill>
              <a:schemeClr val="accent1">
                <a:lumMod val="50000"/>
              </a:schemeClr>
            </a:solidFill>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dgm:t>
        <a:bodyPr/>
        <a:lstStyle/>
        <a:p>
          <a:r>
            <a:rPr lang="en-US" sz="2000" b="1" dirty="0" smtClean="0">
              <a:solidFill>
                <a:schemeClr val="accent1">
                  <a:lumMod val="50000"/>
                </a:schemeClr>
              </a:solidFill>
              <a:latin typeface="Calibri" panose="020F0502020204030204" pitchFamily="34" charset="0"/>
              <a:cs typeface="Calibri" panose="020F0502020204030204" pitchFamily="34" charset="0"/>
            </a:rPr>
            <a:t>3.Initialization</a:t>
          </a:r>
          <a:endParaRPr lang="en-US" sz="2000" b="1" dirty="0">
            <a:solidFill>
              <a:schemeClr val="accent1">
                <a:lumMod val="50000"/>
              </a:schemeClr>
            </a:solidFill>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dgm:t>
        <a:bodyPr/>
        <a:lstStyle/>
        <a:p>
          <a:r>
            <a:rPr lang="en-US" sz="3200" b="1" dirty="0" smtClean="0">
              <a:solidFill>
                <a:schemeClr val="accent1">
                  <a:lumMod val="50000"/>
                </a:schemeClr>
              </a:solidFill>
              <a:latin typeface="Calibri" panose="020F0502020204030204" pitchFamily="34" charset="0"/>
              <a:cs typeface="Calibri" panose="020F0502020204030204" pitchFamily="34" charset="0"/>
            </a:rPr>
            <a:t>4.Load</a:t>
          </a:r>
          <a:endParaRPr lang="en-US" sz="3200" b="1" dirty="0">
            <a:solidFill>
              <a:schemeClr val="accent1">
                <a:lumMod val="50000"/>
              </a:schemeClr>
            </a:solidFill>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dgm:t>
        <a:bodyPr/>
        <a:lstStyle/>
        <a:p>
          <a:r>
            <a:rPr lang="en-US" sz="2800" b="1" dirty="0" smtClean="0">
              <a:solidFill>
                <a:schemeClr val="accent1">
                  <a:lumMod val="50000"/>
                </a:schemeClr>
              </a:solidFill>
              <a:latin typeface="Calibri" panose="020F0502020204030204" pitchFamily="34" charset="0"/>
              <a:cs typeface="Calibri" panose="020F0502020204030204" pitchFamily="34" charset="0"/>
            </a:rPr>
            <a:t>5.Postback Event Handling</a:t>
          </a:r>
          <a:endParaRPr lang="en-US" sz="2800" b="1" dirty="0">
            <a:solidFill>
              <a:schemeClr val="accent1">
                <a:lumMod val="50000"/>
              </a:schemeClr>
            </a:solidFill>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dgm:t>
        <a:bodyPr/>
        <a:lstStyle/>
        <a:p>
          <a:r>
            <a:rPr lang="en-US" sz="2400" b="1" dirty="0" smtClean="0">
              <a:solidFill>
                <a:schemeClr val="accent1">
                  <a:lumMod val="50000"/>
                </a:schemeClr>
              </a:solidFill>
              <a:latin typeface="Calibri" panose="020F0502020204030204" pitchFamily="34" charset="0"/>
              <a:cs typeface="Calibri" panose="020F0502020204030204" pitchFamily="34" charset="0"/>
            </a:rPr>
            <a:t>6.Rendering</a:t>
          </a:r>
          <a:endParaRPr lang="en-US" sz="2800" b="1" dirty="0">
            <a:solidFill>
              <a:schemeClr val="accent1">
                <a:lumMod val="50000"/>
              </a:schemeClr>
            </a:solidFill>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dgm:t>
        <a:bodyPr/>
        <a:lstStyle/>
        <a:p>
          <a:r>
            <a:rPr lang="en-US" sz="3200" b="1" dirty="0" smtClean="0">
              <a:solidFill>
                <a:schemeClr val="accent1">
                  <a:lumMod val="50000"/>
                </a:schemeClr>
              </a:solidFill>
              <a:latin typeface="Calibri" panose="020F0502020204030204" pitchFamily="34" charset="0"/>
              <a:cs typeface="Calibri" panose="020F0502020204030204" pitchFamily="34" charset="0"/>
            </a:rPr>
            <a:t>7.Unload</a:t>
          </a:r>
          <a:endParaRPr lang="en-US" sz="3200" b="1" dirty="0">
            <a:solidFill>
              <a:schemeClr val="accent1">
                <a:lumMod val="50000"/>
              </a:schemeClr>
            </a:solidFill>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US"/>
        </a:p>
      </dgm:t>
    </dgm:pt>
    <dgm:pt modelId="{44F4053D-BF30-4926-B9BE-5DE3F4D01E2F}">
      <dgm:prSet phldrT="[Text]" custT="1"/>
      <dgm:spPr>
        <a:solidFill>
          <a:schemeClr val="accent1">
            <a:lumMod val="50000"/>
          </a:schemeClr>
        </a:solidFill>
      </dgm:spPr>
      <dgm:t>
        <a:bodyPr/>
        <a:lstStyle/>
        <a:p>
          <a:r>
            <a:rPr lang="en-US" sz="3200" b="1" smtClean="0">
              <a:solidFill>
                <a:schemeClr val="bg1"/>
              </a:solidFill>
              <a:latin typeface="Calibri" panose="020F0502020204030204" pitchFamily="34" charset="0"/>
              <a:cs typeface="Calibri" panose="020F0502020204030204" pitchFamily="34" charset="0"/>
            </a:rPr>
            <a:t>1.Page Request</a:t>
          </a:r>
          <a:endParaRPr lang="en-US" sz="3200" b="1" dirty="0">
            <a:solidFill>
              <a:schemeClr val="bg1"/>
            </a:solidFill>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dgm:t>
        <a:bodyPr/>
        <a:lstStyle/>
        <a:p>
          <a:r>
            <a:rPr lang="en-US" sz="3200" b="1" smtClean="0">
              <a:latin typeface="Calibri" panose="020F0502020204030204" pitchFamily="34" charset="0"/>
              <a:cs typeface="Calibri" panose="020F0502020204030204" pitchFamily="34" charset="0"/>
            </a:rPr>
            <a:t>2.Start</a:t>
          </a:r>
          <a:endParaRPr lang="en-US" sz="3200" b="1" dirty="0">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dgm:t>
        <a:bodyPr/>
        <a:lstStyle/>
        <a:p>
          <a:r>
            <a:rPr lang="en-US" sz="2000" b="1" smtClean="0">
              <a:latin typeface="Calibri" panose="020F0502020204030204" pitchFamily="34" charset="0"/>
              <a:cs typeface="Calibri" panose="020F0502020204030204" pitchFamily="34" charset="0"/>
            </a:rPr>
            <a:t>3.Initialization</a:t>
          </a:r>
          <a:endParaRPr lang="en-US" sz="2000" b="1" dirty="0">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dgm:t>
        <a:bodyPr/>
        <a:lstStyle/>
        <a:p>
          <a:r>
            <a:rPr lang="en-US" sz="3200" b="1" smtClean="0">
              <a:latin typeface="Calibri" panose="020F0502020204030204" pitchFamily="34" charset="0"/>
              <a:cs typeface="Calibri" panose="020F0502020204030204" pitchFamily="34" charset="0"/>
            </a:rPr>
            <a:t>4.Load</a:t>
          </a:r>
          <a:endParaRPr lang="en-US" sz="3200" b="1" dirty="0">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dgm:t>
        <a:bodyPr/>
        <a:lstStyle/>
        <a:p>
          <a:r>
            <a:rPr lang="en-US" sz="2800" b="1" smtClean="0">
              <a:latin typeface="Calibri" panose="020F0502020204030204" pitchFamily="34" charset="0"/>
              <a:cs typeface="Calibri" panose="020F0502020204030204" pitchFamily="34" charset="0"/>
            </a:rPr>
            <a:t>5.Postback Event Handling</a:t>
          </a:r>
          <a:endParaRPr lang="en-US" sz="2800" b="1" dirty="0">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dgm:t>
        <a:bodyPr/>
        <a:lstStyle/>
        <a:p>
          <a:r>
            <a:rPr lang="en-US" sz="2400" b="1" smtClean="0">
              <a:latin typeface="Calibri" panose="020F0502020204030204" pitchFamily="34" charset="0"/>
              <a:cs typeface="Calibri" panose="020F0502020204030204" pitchFamily="34" charset="0"/>
            </a:rPr>
            <a:t>6.Rendering</a:t>
          </a:r>
          <a:endParaRPr lang="en-US" sz="2800" b="1" dirty="0">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dgm:t>
        <a:bodyPr/>
        <a:lstStyle/>
        <a:p>
          <a:r>
            <a:rPr lang="en-US" sz="3200" b="1" smtClean="0">
              <a:latin typeface="Calibri" panose="020F0502020204030204" pitchFamily="34" charset="0"/>
              <a:cs typeface="Calibri" panose="020F0502020204030204" pitchFamily="34" charset="0"/>
            </a:rPr>
            <a:t>7.Unload</a:t>
          </a:r>
          <a:endParaRPr lang="en-US" sz="3200" b="1" dirty="0">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US"/>
        </a:p>
      </dgm:t>
    </dgm:pt>
    <dgm:pt modelId="{44F4053D-BF30-4926-B9BE-5DE3F4D01E2F}">
      <dgm:prSet phldrT="[Text]" custT="1"/>
      <dgm:spPr/>
      <dgm:t>
        <a:bodyPr/>
        <a:lstStyle/>
        <a:p>
          <a:r>
            <a:rPr lang="en-US" sz="3200" b="1" smtClean="0">
              <a:latin typeface="Calibri" panose="020F0502020204030204" pitchFamily="34" charset="0"/>
              <a:cs typeface="Calibri" panose="020F0502020204030204" pitchFamily="34" charset="0"/>
            </a:rPr>
            <a:t>1.Page Request</a:t>
          </a:r>
          <a:endParaRPr lang="en-US" sz="3200" b="1" dirty="0">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a:solidFill>
          <a:schemeClr val="accent1">
            <a:lumMod val="50000"/>
          </a:schemeClr>
        </a:solidFill>
      </dgm:spPr>
      <dgm:t>
        <a:bodyPr/>
        <a:lstStyle/>
        <a:p>
          <a:r>
            <a:rPr lang="en-US" sz="3200" b="1" smtClean="0">
              <a:solidFill>
                <a:schemeClr val="bg1"/>
              </a:solidFill>
              <a:latin typeface="Calibri" panose="020F0502020204030204" pitchFamily="34" charset="0"/>
              <a:cs typeface="Calibri" panose="020F0502020204030204" pitchFamily="34" charset="0"/>
            </a:rPr>
            <a:t>2.Start</a:t>
          </a:r>
          <a:endParaRPr lang="en-US" sz="3200" b="1" dirty="0">
            <a:solidFill>
              <a:schemeClr val="bg1"/>
            </a:solidFill>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dgm:t>
        <a:bodyPr/>
        <a:lstStyle/>
        <a:p>
          <a:r>
            <a:rPr lang="en-US" sz="2000" b="1" smtClean="0">
              <a:latin typeface="Calibri" panose="020F0502020204030204" pitchFamily="34" charset="0"/>
              <a:cs typeface="Calibri" panose="020F0502020204030204" pitchFamily="34" charset="0"/>
            </a:rPr>
            <a:t>3.Initialization</a:t>
          </a:r>
          <a:endParaRPr lang="en-US" sz="2000" b="1" dirty="0">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dgm:t>
        <a:bodyPr/>
        <a:lstStyle/>
        <a:p>
          <a:r>
            <a:rPr lang="en-US" sz="3200" b="1" smtClean="0">
              <a:latin typeface="Calibri" panose="020F0502020204030204" pitchFamily="34" charset="0"/>
              <a:cs typeface="Calibri" panose="020F0502020204030204" pitchFamily="34" charset="0"/>
            </a:rPr>
            <a:t>4.Load</a:t>
          </a:r>
          <a:endParaRPr lang="en-US" sz="3200" b="1" dirty="0">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dgm:t>
        <a:bodyPr/>
        <a:lstStyle/>
        <a:p>
          <a:r>
            <a:rPr lang="en-US" sz="2800" b="1" smtClean="0">
              <a:latin typeface="Calibri" panose="020F0502020204030204" pitchFamily="34" charset="0"/>
              <a:cs typeface="Calibri" panose="020F0502020204030204" pitchFamily="34" charset="0"/>
            </a:rPr>
            <a:t>5.Postback Event Handling</a:t>
          </a:r>
          <a:endParaRPr lang="en-US" sz="2800" b="1" dirty="0">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dgm:t>
        <a:bodyPr/>
        <a:lstStyle/>
        <a:p>
          <a:r>
            <a:rPr lang="en-US" sz="2400" b="1" smtClean="0">
              <a:latin typeface="Calibri" panose="020F0502020204030204" pitchFamily="34" charset="0"/>
              <a:cs typeface="Calibri" panose="020F0502020204030204" pitchFamily="34" charset="0"/>
            </a:rPr>
            <a:t>6.Rendering</a:t>
          </a:r>
          <a:endParaRPr lang="en-US" sz="2800" b="1" dirty="0">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dgm:t>
        <a:bodyPr/>
        <a:lstStyle/>
        <a:p>
          <a:r>
            <a:rPr lang="en-US" sz="3200" b="1" smtClean="0">
              <a:latin typeface="Calibri" panose="020F0502020204030204" pitchFamily="34" charset="0"/>
              <a:cs typeface="Calibri" panose="020F0502020204030204" pitchFamily="34" charset="0"/>
            </a:rPr>
            <a:t>7.Unload</a:t>
          </a:r>
          <a:endParaRPr lang="en-US" sz="3200" b="1" dirty="0">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US"/>
        </a:p>
      </dgm:t>
    </dgm:pt>
    <dgm:pt modelId="{44F4053D-BF30-4926-B9BE-5DE3F4D01E2F}">
      <dgm:prSet phldrT="[Text]" custT="1"/>
      <dgm:spPr/>
      <dgm:t>
        <a:bodyPr/>
        <a:lstStyle/>
        <a:p>
          <a:r>
            <a:rPr lang="en-US" sz="3200" b="1" smtClean="0">
              <a:latin typeface="Calibri" panose="020F0502020204030204" pitchFamily="34" charset="0"/>
              <a:cs typeface="Calibri" panose="020F0502020204030204" pitchFamily="34" charset="0"/>
            </a:rPr>
            <a:t>1.Page Request</a:t>
          </a:r>
          <a:endParaRPr lang="en-US" sz="3200" b="1" dirty="0">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dgm:t>
        <a:bodyPr/>
        <a:lstStyle/>
        <a:p>
          <a:r>
            <a:rPr lang="en-US" sz="3200" b="1" smtClean="0">
              <a:latin typeface="Calibri" panose="020F0502020204030204" pitchFamily="34" charset="0"/>
              <a:cs typeface="Calibri" panose="020F0502020204030204" pitchFamily="34" charset="0"/>
            </a:rPr>
            <a:t>2.Start</a:t>
          </a:r>
          <a:endParaRPr lang="en-US" sz="3200" b="1" dirty="0">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a:solidFill>
          <a:schemeClr val="accent1">
            <a:lumMod val="50000"/>
          </a:schemeClr>
        </a:solidFill>
      </dgm:spPr>
      <dgm:t>
        <a:bodyPr/>
        <a:lstStyle/>
        <a:p>
          <a:r>
            <a:rPr lang="en-US" sz="2000" b="1" smtClean="0">
              <a:solidFill>
                <a:schemeClr val="bg1"/>
              </a:solidFill>
              <a:latin typeface="Calibri" panose="020F0502020204030204" pitchFamily="34" charset="0"/>
              <a:cs typeface="Calibri" panose="020F0502020204030204" pitchFamily="34" charset="0"/>
            </a:rPr>
            <a:t>3.Initialization</a:t>
          </a:r>
          <a:endParaRPr lang="en-US" sz="2000" b="1" dirty="0">
            <a:solidFill>
              <a:schemeClr val="bg1"/>
            </a:solidFill>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dgm:t>
        <a:bodyPr/>
        <a:lstStyle/>
        <a:p>
          <a:r>
            <a:rPr lang="en-US" sz="3200" b="1" smtClean="0">
              <a:latin typeface="Calibri" panose="020F0502020204030204" pitchFamily="34" charset="0"/>
              <a:cs typeface="Calibri" panose="020F0502020204030204" pitchFamily="34" charset="0"/>
            </a:rPr>
            <a:t>4.Load</a:t>
          </a:r>
          <a:endParaRPr lang="en-US" sz="3200" b="1" dirty="0">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dgm:t>
        <a:bodyPr/>
        <a:lstStyle/>
        <a:p>
          <a:r>
            <a:rPr lang="en-US" sz="2800" b="1" smtClean="0">
              <a:latin typeface="Calibri" panose="020F0502020204030204" pitchFamily="34" charset="0"/>
              <a:cs typeface="Calibri" panose="020F0502020204030204" pitchFamily="34" charset="0"/>
            </a:rPr>
            <a:t>5.Postback Event Handling</a:t>
          </a:r>
          <a:endParaRPr lang="en-US" sz="2800" b="1" dirty="0">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dgm:t>
        <a:bodyPr/>
        <a:lstStyle/>
        <a:p>
          <a:r>
            <a:rPr lang="en-US" sz="2400" b="1" smtClean="0">
              <a:latin typeface="Calibri" panose="020F0502020204030204" pitchFamily="34" charset="0"/>
              <a:cs typeface="Calibri" panose="020F0502020204030204" pitchFamily="34" charset="0"/>
            </a:rPr>
            <a:t>6.Rendering</a:t>
          </a:r>
          <a:endParaRPr lang="en-US" sz="2800" b="1" dirty="0">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dgm:t>
        <a:bodyPr/>
        <a:lstStyle/>
        <a:p>
          <a:r>
            <a:rPr lang="en-US" sz="3200" b="1" smtClean="0">
              <a:latin typeface="Calibri" panose="020F0502020204030204" pitchFamily="34" charset="0"/>
              <a:cs typeface="Calibri" panose="020F0502020204030204" pitchFamily="34" charset="0"/>
            </a:rPr>
            <a:t>7.Unload</a:t>
          </a:r>
          <a:endParaRPr lang="en-US" sz="3200" b="1" dirty="0">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US"/>
        </a:p>
      </dgm:t>
    </dgm:pt>
    <dgm:pt modelId="{44F4053D-BF30-4926-B9BE-5DE3F4D01E2F}">
      <dgm:prSet phldrT="[Text]" custT="1"/>
      <dgm:spPr/>
      <dgm:t>
        <a:bodyPr/>
        <a:lstStyle/>
        <a:p>
          <a:r>
            <a:rPr lang="en-US" sz="3200" b="1" smtClean="0">
              <a:latin typeface="Calibri" panose="020F0502020204030204" pitchFamily="34" charset="0"/>
              <a:cs typeface="Calibri" panose="020F0502020204030204" pitchFamily="34" charset="0"/>
            </a:rPr>
            <a:t>1.Page Request</a:t>
          </a:r>
          <a:endParaRPr lang="en-US" sz="3200" b="1" dirty="0">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dgm:t>
        <a:bodyPr/>
        <a:lstStyle/>
        <a:p>
          <a:r>
            <a:rPr lang="en-US" sz="3200" b="1" smtClean="0">
              <a:latin typeface="Calibri" panose="020F0502020204030204" pitchFamily="34" charset="0"/>
              <a:cs typeface="Calibri" panose="020F0502020204030204" pitchFamily="34" charset="0"/>
            </a:rPr>
            <a:t>2.Start</a:t>
          </a:r>
          <a:endParaRPr lang="en-US" sz="3200" b="1" dirty="0">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dgm:t>
        <a:bodyPr/>
        <a:lstStyle/>
        <a:p>
          <a:r>
            <a:rPr lang="en-US" sz="2000" b="1" smtClean="0">
              <a:latin typeface="Calibri" panose="020F0502020204030204" pitchFamily="34" charset="0"/>
              <a:cs typeface="Calibri" panose="020F0502020204030204" pitchFamily="34" charset="0"/>
            </a:rPr>
            <a:t>3.Initialization</a:t>
          </a:r>
          <a:endParaRPr lang="en-US" sz="2000" b="1" dirty="0">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a:solidFill>
          <a:schemeClr val="accent1">
            <a:lumMod val="50000"/>
          </a:schemeClr>
        </a:solidFill>
      </dgm:spPr>
      <dgm:t>
        <a:bodyPr/>
        <a:lstStyle/>
        <a:p>
          <a:r>
            <a:rPr lang="en-US" sz="3200" b="1" smtClean="0">
              <a:solidFill>
                <a:schemeClr val="bg1"/>
              </a:solidFill>
              <a:latin typeface="Calibri" panose="020F0502020204030204" pitchFamily="34" charset="0"/>
              <a:cs typeface="Calibri" panose="020F0502020204030204" pitchFamily="34" charset="0"/>
            </a:rPr>
            <a:t>4.Load</a:t>
          </a:r>
          <a:endParaRPr lang="en-US" sz="3200" b="1" dirty="0">
            <a:solidFill>
              <a:schemeClr val="bg1"/>
            </a:solidFill>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dgm:t>
        <a:bodyPr/>
        <a:lstStyle/>
        <a:p>
          <a:r>
            <a:rPr lang="en-US" sz="2800" b="1" smtClean="0">
              <a:latin typeface="Calibri" panose="020F0502020204030204" pitchFamily="34" charset="0"/>
              <a:cs typeface="Calibri" panose="020F0502020204030204" pitchFamily="34" charset="0"/>
            </a:rPr>
            <a:t>5.Postback Event Handling</a:t>
          </a:r>
          <a:endParaRPr lang="en-US" sz="2800" b="1" dirty="0">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dgm:t>
        <a:bodyPr/>
        <a:lstStyle/>
        <a:p>
          <a:r>
            <a:rPr lang="en-US" sz="2400" b="1" smtClean="0">
              <a:latin typeface="Calibri" panose="020F0502020204030204" pitchFamily="34" charset="0"/>
              <a:cs typeface="Calibri" panose="020F0502020204030204" pitchFamily="34" charset="0"/>
            </a:rPr>
            <a:t>6.Rendering</a:t>
          </a:r>
          <a:endParaRPr lang="en-US" sz="2800" b="1" dirty="0">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dgm:t>
        <a:bodyPr/>
        <a:lstStyle/>
        <a:p>
          <a:r>
            <a:rPr lang="en-US" sz="3200" b="1" smtClean="0">
              <a:latin typeface="Calibri" panose="020F0502020204030204" pitchFamily="34" charset="0"/>
              <a:cs typeface="Calibri" panose="020F0502020204030204" pitchFamily="34" charset="0"/>
            </a:rPr>
            <a:t>7.Unload</a:t>
          </a:r>
          <a:endParaRPr lang="en-US" sz="3200" b="1" dirty="0">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US"/>
        </a:p>
      </dgm:t>
    </dgm:pt>
    <dgm:pt modelId="{44F4053D-BF30-4926-B9BE-5DE3F4D01E2F}">
      <dgm:prSet phldrT="[Text]" custT="1"/>
      <dgm:spPr/>
      <dgm:t>
        <a:bodyPr/>
        <a:lstStyle/>
        <a:p>
          <a:r>
            <a:rPr lang="en-US" sz="3200" b="1" smtClean="0">
              <a:latin typeface="Calibri" panose="020F0502020204030204" pitchFamily="34" charset="0"/>
              <a:cs typeface="Calibri" panose="020F0502020204030204" pitchFamily="34" charset="0"/>
            </a:rPr>
            <a:t>1.Page Request</a:t>
          </a:r>
          <a:endParaRPr lang="en-US" sz="3200" b="1" dirty="0">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dgm:t>
        <a:bodyPr/>
        <a:lstStyle/>
        <a:p>
          <a:r>
            <a:rPr lang="en-US" sz="3200" b="1" smtClean="0">
              <a:latin typeface="Calibri" panose="020F0502020204030204" pitchFamily="34" charset="0"/>
              <a:cs typeface="Calibri" panose="020F0502020204030204" pitchFamily="34" charset="0"/>
            </a:rPr>
            <a:t>2.Start</a:t>
          </a:r>
          <a:endParaRPr lang="en-US" sz="3200" b="1" dirty="0">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dgm:t>
        <a:bodyPr/>
        <a:lstStyle/>
        <a:p>
          <a:r>
            <a:rPr lang="en-US" sz="2000" b="1" smtClean="0">
              <a:latin typeface="Calibri" panose="020F0502020204030204" pitchFamily="34" charset="0"/>
              <a:cs typeface="Calibri" panose="020F0502020204030204" pitchFamily="34" charset="0"/>
            </a:rPr>
            <a:t>3.Initialization</a:t>
          </a:r>
          <a:endParaRPr lang="en-US" sz="2000" b="1" dirty="0">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dgm:t>
        <a:bodyPr/>
        <a:lstStyle/>
        <a:p>
          <a:r>
            <a:rPr lang="en-US" sz="3200" b="1" smtClean="0">
              <a:latin typeface="Calibri" panose="020F0502020204030204" pitchFamily="34" charset="0"/>
              <a:cs typeface="Calibri" panose="020F0502020204030204" pitchFamily="34" charset="0"/>
            </a:rPr>
            <a:t>4.Load</a:t>
          </a:r>
          <a:endParaRPr lang="en-US" sz="3200" b="1" dirty="0">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a:solidFill>
          <a:schemeClr val="accent1">
            <a:lumMod val="50000"/>
          </a:schemeClr>
        </a:solidFill>
      </dgm:spPr>
      <dgm:t>
        <a:bodyPr/>
        <a:lstStyle/>
        <a:p>
          <a:r>
            <a:rPr lang="en-US" sz="2800" b="1" smtClean="0">
              <a:solidFill>
                <a:schemeClr val="bg1"/>
              </a:solidFill>
              <a:latin typeface="Calibri" panose="020F0502020204030204" pitchFamily="34" charset="0"/>
              <a:cs typeface="Calibri" panose="020F0502020204030204" pitchFamily="34" charset="0"/>
            </a:rPr>
            <a:t>5.Postback Event Handling</a:t>
          </a:r>
          <a:endParaRPr lang="en-US" sz="2800" b="1" dirty="0">
            <a:solidFill>
              <a:schemeClr val="bg1"/>
            </a:solidFill>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dgm:t>
        <a:bodyPr/>
        <a:lstStyle/>
        <a:p>
          <a:r>
            <a:rPr lang="en-US" sz="2400" b="1" smtClean="0">
              <a:latin typeface="Calibri" panose="020F0502020204030204" pitchFamily="34" charset="0"/>
              <a:cs typeface="Calibri" panose="020F0502020204030204" pitchFamily="34" charset="0"/>
            </a:rPr>
            <a:t>6.Rendering</a:t>
          </a:r>
          <a:endParaRPr lang="en-US" sz="2800" b="1" dirty="0">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dgm:t>
        <a:bodyPr/>
        <a:lstStyle/>
        <a:p>
          <a:r>
            <a:rPr lang="en-US" sz="3200" b="1" smtClean="0">
              <a:latin typeface="Calibri" panose="020F0502020204030204" pitchFamily="34" charset="0"/>
              <a:cs typeface="Calibri" panose="020F0502020204030204" pitchFamily="34" charset="0"/>
            </a:rPr>
            <a:t>7.Unload</a:t>
          </a:r>
          <a:endParaRPr lang="en-US" sz="3200" b="1" dirty="0">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US"/>
        </a:p>
      </dgm:t>
    </dgm:pt>
    <dgm:pt modelId="{44F4053D-BF30-4926-B9BE-5DE3F4D01E2F}">
      <dgm:prSet phldrT="[Text]" custT="1"/>
      <dgm:spPr/>
      <dgm:t>
        <a:bodyPr/>
        <a:lstStyle/>
        <a:p>
          <a:r>
            <a:rPr lang="en-US" sz="3200" b="1" smtClean="0">
              <a:latin typeface="Calibri" panose="020F0502020204030204" pitchFamily="34" charset="0"/>
              <a:cs typeface="Calibri" panose="020F0502020204030204" pitchFamily="34" charset="0"/>
            </a:rPr>
            <a:t>1.Page Request</a:t>
          </a:r>
          <a:endParaRPr lang="en-US" sz="3200" b="1" dirty="0">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dgm:t>
        <a:bodyPr/>
        <a:lstStyle/>
        <a:p>
          <a:r>
            <a:rPr lang="en-US" sz="3200" b="1" smtClean="0">
              <a:latin typeface="Calibri" panose="020F0502020204030204" pitchFamily="34" charset="0"/>
              <a:cs typeface="Calibri" panose="020F0502020204030204" pitchFamily="34" charset="0"/>
            </a:rPr>
            <a:t>2.Start</a:t>
          </a:r>
          <a:endParaRPr lang="en-US" sz="3200" b="1" dirty="0">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dgm:t>
        <a:bodyPr/>
        <a:lstStyle/>
        <a:p>
          <a:r>
            <a:rPr lang="en-US" sz="2000" b="1" smtClean="0">
              <a:latin typeface="Calibri" panose="020F0502020204030204" pitchFamily="34" charset="0"/>
              <a:cs typeface="Calibri" panose="020F0502020204030204" pitchFamily="34" charset="0"/>
            </a:rPr>
            <a:t>3.Initialization</a:t>
          </a:r>
          <a:endParaRPr lang="en-US" sz="2000" b="1" dirty="0">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dgm:t>
        <a:bodyPr/>
        <a:lstStyle/>
        <a:p>
          <a:r>
            <a:rPr lang="en-US" sz="3200" b="1" smtClean="0">
              <a:latin typeface="Calibri" panose="020F0502020204030204" pitchFamily="34" charset="0"/>
              <a:cs typeface="Calibri" panose="020F0502020204030204" pitchFamily="34" charset="0"/>
            </a:rPr>
            <a:t>4.Load</a:t>
          </a:r>
          <a:endParaRPr lang="en-US" sz="3200" b="1" dirty="0">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dgm:t>
        <a:bodyPr/>
        <a:lstStyle/>
        <a:p>
          <a:r>
            <a:rPr lang="en-US" sz="2800" b="1" smtClean="0">
              <a:latin typeface="Calibri" panose="020F0502020204030204" pitchFamily="34" charset="0"/>
              <a:cs typeface="Calibri" panose="020F0502020204030204" pitchFamily="34" charset="0"/>
            </a:rPr>
            <a:t>5.Postback Event Handling</a:t>
          </a:r>
          <a:endParaRPr lang="en-US" sz="2800" b="1" dirty="0">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a:solidFill>
          <a:schemeClr val="accent1">
            <a:lumMod val="50000"/>
          </a:schemeClr>
        </a:solidFill>
      </dgm:spPr>
      <dgm:t>
        <a:bodyPr/>
        <a:lstStyle/>
        <a:p>
          <a:r>
            <a:rPr lang="en-US" sz="2400" b="1" smtClean="0">
              <a:solidFill>
                <a:schemeClr val="bg1"/>
              </a:solidFill>
              <a:latin typeface="Calibri" panose="020F0502020204030204" pitchFamily="34" charset="0"/>
              <a:cs typeface="Calibri" panose="020F0502020204030204" pitchFamily="34" charset="0"/>
            </a:rPr>
            <a:t>6.Rendering</a:t>
          </a:r>
          <a:endParaRPr lang="en-US" sz="2800" b="1" dirty="0">
            <a:solidFill>
              <a:schemeClr val="bg1"/>
            </a:solidFill>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dgm:t>
        <a:bodyPr/>
        <a:lstStyle/>
        <a:p>
          <a:r>
            <a:rPr lang="en-US" sz="3200" b="1" smtClean="0">
              <a:latin typeface="Calibri" panose="020F0502020204030204" pitchFamily="34" charset="0"/>
              <a:cs typeface="Calibri" panose="020F0502020204030204" pitchFamily="34" charset="0"/>
            </a:rPr>
            <a:t>7.Unload</a:t>
          </a:r>
          <a:endParaRPr lang="en-US" sz="3200" b="1" dirty="0">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US"/>
        </a:p>
      </dgm:t>
    </dgm:pt>
    <dgm:pt modelId="{44F4053D-BF30-4926-B9BE-5DE3F4D01E2F}">
      <dgm:prSet phldrT="[Text]" custT="1"/>
      <dgm:spPr/>
      <dgm:t>
        <a:bodyPr/>
        <a:lstStyle/>
        <a:p>
          <a:r>
            <a:rPr lang="en-US" sz="3200" b="1" smtClean="0">
              <a:latin typeface="Calibri" panose="020F0502020204030204" pitchFamily="34" charset="0"/>
              <a:cs typeface="Calibri" panose="020F0502020204030204" pitchFamily="34" charset="0"/>
            </a:rPr>
            <a:t>1.Page Request</a:t>
          </a:r>
          <a:endParaRPr lang="en-US" sz="3200" b="1" dirty="0">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dgm:t>
        <a:bodyPr/>
        <a:lstStyle/>
        <a:p>
          <a:r>
            <a:rPr lang="en-US" sz="3200" b="1" smtClean="0">
              <a:latin typeface="Calibri" panose="020F0502020204030204" pitchFamily="34" charset="0"/>
              <a:cs typeface="Calibri" panose="020F0502020204030204" pitchFamily="34" charset="0"/>
            </a:rPr>
            <a:t>2.Start</a:t>
          </a:r>
          <a:endParaRPr lang="en-US" sz="3200" b="1" dirty="0">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dgm:t>
        <a:bodyPr/>
        <a:lstStyle/>
        <a:p>
          <a:r>
            <a:rPr lang="en-US" sz="2000" b="1" smtClean="0">
              <a:latin typeface="Calibri" panose="020F0502020204030204" pitchFamily="34" charset="0"/>
              <a:cs typeface="Calibri" panose="020F0502020204030204" pitchFamily="34" charset="0"/>
            </a:rPr>
            <a:t>3.Initialization</a:t>
          </a:r>
          <a:endParaRPr lang="en-US" sz="2000" b="1" dirty="0">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dgm:t>
        <a:bodyPr/>
        <a:lstStyle/>
        <a:p>
          <a:r>
            <a:rPr lang="en-US" sz="3200" b="1" smtClean="0">
              <a:latin typeface="Calibri" panose="020F0502020204030204" pitchFamily="34" charset="0"/>
              <a:cs typeface="Calibri" panose="020F0502020204030204" pitchFamily="34" charset="0"/>
            </a:rPr>
            <a:t>4.Load</a:t>
          </a:r>
          <a:endParaRPr lang="en-US" sz="3200" b="1" dirty="0">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dgm:t>
        <a:bodyPr/>
        <a:lstStyle/>
        <a:p>
          <a:r>
            <a:rPr lang="en-US" sz="2800" b="1" smtClean="0">
              <a:latin typeface="Calibri" panose="020F0502020204030204" pitchFamily="34" charset="0"/>
              <a:cs typeface="Calibri" panose="020F0502020204030204" pitchFamily="34" charset="0"/>
            </a:rPr>
            <a:t>5.Postback Event Handling</a:t>
          </a:r>
          <a:endParaRPr lang="en-US" sz="2800" b="1" dirty="0">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dgm:t>
        <a:bodyPr/>
        <a:lstStyle/>
        <a:p>
          <a:r>
            <a:rPr lang="en-US" sz="2400" b="1" smtClean="0">
              <a:latin typeface="Calibri" panose="020F0502020204030204" pitchFamily="34" charset="0"/>
              <a:cs typeface="Calibri" panose="020F0502020204030204" pitchFamily="34" charset="0"/>
            </a:rPr>
            <a:t>6.Rendering</a:t>
          </a:r>
          <a:endParaRPr lang="en-US" sz="2800" b="1" dirty="0">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a:solidFill>
          <a:schemeClr val="accent1">
            <a:lumMod val="50000"/>
          </a:schemeClr>
        </a:solidFill>
      </dgm:spPr>
      <dgm:t>
        <a:bodyPr/>
        <a:lstStyle/>
        <a:p>
          <a:r>
            <a:rPr lang="en-US" sz="3200" b="1" smtClean="0">
              <a:solidFill>
                <a:schemeClr val="bg1"/>
              </a:solidFill>
              <a:latin typeface="Calibri" panose="020F0502020204030204" pitchFamily="34" charset="0"/>
              <a:cs typeface="Calibri" panose="020F0502020204030204" pitchFamily="34" charset="0"/>
            </a:rPr>
            <a:t>7.Unload</a:t>
          </a:r>
          <a:endParaRPr lang="en-US" sz="3200" b="1" dirty="0">
            <a:solidFill>
              <a:schemeClr val="bg1"/>
            </a:solidFill>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accent1">
                  <a:lumMod val="50000"/>
                </a:schemeClr>
              </a:solidFill>
              <a:latin typeface="Calibri" panose="020F0502020204030204" pitchFamily="34" charset="0"/>
              <a:cs typeface="Calibri" panose="020F0502020204030204" pitchFamily="34" charset="0"/>
            </a:rPr>
            <a:t>1.Page Request</a:t>
          </a:r>
          <a:endParaRPr lang="en-US" sz="3200" b="1" kern="1200" dirty="0">
            <a:solidFill>
              <a:schemeClr val="accent1">
                <a:lumMod val="50000"/>
              </a:schemeClr>
            </a:solidFill>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accent1">
                  <a:lumMod val="50000"/>
                </a:schemeClr>
              </a:solidFill>
              <a:latin typeface="Calibri" panose="020F0502020204030204" pitchFamily="34" charset="0"/>
              <a:cs typeface="Calibri" panose="020F0502020204030204" pitchFamily="34" charset="0"/>
            </a:rPr>
            <a:t>2.Start</a:t>
          </a:r>
          <a:endParaRPr lang="en-US" sz="3200" b="1" kern="1200" dirty="0">
            <a:solidFill>
              <a:schemeClr val="accent1">
                <a:lumMod val="50000"/>
              </a:schemeClr>
            </a:solidFill>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accent1">
                  <a:lumMod val="50000"/>
                </a:schemeClr>
              </a:solidFill>
              <a:latin typeface="Calibri" panose="020F0502020204030204" pitchFamily="34" charset="0"/>
              <a:cs typeface="Calibri" panose="020F0502020204030204" pitchFamily="34" charset="0"/>
            </a:rPr>
            <a:t>3.Initialization</a:t>
          </a:r>
          <a:endParaRPr lang="en-US" sz="2000" b="1" kern="1200" dirty="0">
            <a:solidFill>
              <a:schemeClr val="accent1">
                <a:lumMod val="50000"/>
              </a:schemeClr>
            </a:solidFill>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accent1">
                  <a:lumMod val="50000"/>
                </a:schemeClr>
              </a:solidFill>
              <a:latin typeface="Calibri" panose="020F0502020204030204" pitchFamily="34" charset="0"/>
              <a:cs typeface="Calibri" panose="020F0502020204030204" pitchFamily="34" charset="0"/>
            </a:rPr>
            <a:t>4.Load</a:t>
          </a:r>
          <a:endParaRPr lang="en-US" sz="3200" b="1" kern="1200" dirty="0">
            <a:solidFill>
              <a:schemeClr val="accent1">
                <a:lumMod val="50000"/>
              </a:schemeClr>
            </a:solidFill>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accent1">
                  <a:lumMod val="50000"/>
                </a:schemeClr>
              </a:solidFill>
              <a:latin typeface="Calibri" panose="020F0502020204030204" pitchFamily="34" charset="0"/>
              <a:cs typeface="Calibri" panose="020F0502020204030204" pitchFamily="34" charset="0"/>
            </a:rPr>
            <a:t>5.Postback Event Handling</a:t>
          </a:r>
          <a:endParaRPr lang="en-US" sz="2800" b="1" kern="1200" dirty="0">
            <a:solidFill>
              <a:schemeClr val="accent1">
                <a:lumMod val="50000"/>
              </a:schemeClr>
            </a:solidFill>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accent1">
                  <a:lumMod val="50000"/>
                </a:schemeClr>
              </a:solidFill>
              <a:latin typeface="Calibri" panose="020F0502020204030204" pitchFamily="34" charset="0"/>
              <a:cs typeface="Calibri" panose="020F0502020204030204" pitchFamily="34" charset="0"/>
            </a:rPr>
            <a:t>6.Rendering</a:t>
          </a:r>
          <a:endParaRPr lang="en-US" sz="2800" b="1" kern="1200" dirty="0">
            <a:solidFill>
              <a:schemeClr val="accent1">
                <a:lumMod val="50000"/>
              </a:schemeClr>
            </a:solidFill>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accent1">
                  <a:lumMod val="50000"/>
                </a:schemeClr>
              </a:solidFill>
              <a:latin typeface="Calibri" panose="020F0502020204030204" pitchFamily="34" charset="0"/>
              <a:cs typeface="Calibri" panose="020F0502020204030204" pitchFamily="34" charset="0"/>
            </a:rPr>
            <a:t>7.Unload</a:t>
          </a:r>
          <a:endParaRPr lang="en-US" sz="3200" b="1" kern="1200" dirty="0">
            <a:solidFill>
              <a:schemeClr val="accent1">
                <a:lumMod val="50000"/>
              </a:schemeClr>
            </a:solidFill>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accent1">
            <a:lumMod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solidFill>
                <a:schemeClr val="bg1"/>
              </a:solidFill>
              <a:latin typeface="Calibri" panose="020F0502020204030204" pitchFamily="34" charset="0"/>
              <a:cs typeface="Calibri" panose="020F0502020204030204" pitchFamily="34" charset="0"/>
            </a:rPr>
            <a:t>1.Page Request</a:t>
          </a:r>
          <a:endParaRPr lang="en-US" sz="3200" b="1" kern="1200" dirty="0">
            <a:solidFill>
              <a:schemeClr val="bg1"/>
            </a:solidFill>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2.Start</a:t>
          </a:r>
          <a:endParaRPr lang="en-US" sz="3200" b="1" kern="1200" dirty="0">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smtClean="0">
              <a:latin typeface="Calibri" panose="020F0502020204030204" pitchFamily="34" charset="0"/>
              <a:cs typeface="Calibri" panose="020F0502020204030204" pitchFamily="34" charset="0"/>
            </a:rPr>
            <a:t>3.Initialization</a:t>
          </a:r>
          <a:endParaRPr lang="en-US" sz="2000" b="1" kern="1200" dirty="0">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4.Load</a:t>
          </a:r>
          <a:endParaRPr lang="en-US" sz="3200" b="1" kern="1200" dirty="0">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latin typeface="Calibri" panose="020F0502020204030204" pitchFamily="34" charset="0"/>
              <a:cs typeface="Calibri" panose="020F0502020204030204" pitchFamily="34" charset="0"/>
            </a:rPr>
            <a:t>5.Postback Event Handling</a:t>
          </a:r>
          <a:endParaRPr lang="en-US" sz="2800" b="1" kern="1200" dirty="0">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smtClean="0">
              <a:latin typeface="Calibri" panose="020F0502020204030204" pitchFamily="34" charset="0"/>
              <a:cs typeface="Calibri" panose="020F0502020204030204" pitchFamily="34" charset="0"/>
            </a:rPr>
            <a:t>6.Rendering</a:t>
          </a:r>
          <a:endParaRPr lang="en-US" sz="2800" b="1" kern="1200" dirty="0">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7.Unload</a:t>
          </a:r>
          <a:endParaRPr lang="en-US" sz="3200" b="1" kern="1200" dirty="0">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1.Page Request</a:t>
          </a:r>
          <a:endParaRPr lang="en-US" sz="3200" b="1" kern="1200" dirty="0">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accent1">
            <a:lumMod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solidFill>
                <a:schemeClr val="bg1"/>
              </a:solidFill>
              <a:latin typeface="Calibri" panose="020F0502020204030204" pitchFamily="34" charset="0"/>
              <a:cs typeface="Calibri" panose="020F0502020204030204" pitchFamily="34" charset="0"/>
            </a:rPr>
            <a:t>2.Start</a:t>
          </a:r>
          <a:endParaRPr lang="en-US" sz="3200" b="1" kern="1200" dirty="0">
            <a:solidFill>
              <a:schemeClr val="bg1"/>
            </a:solidFill>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smtClean="0">
              <a:latin typeface="Calibri" panose="020F0502020204030204" pitchFamily="34" charset="0"/>
              <a:cs typeface="Calibri" panose="020F0502020204030204" pitchFamily="34" charset="0"/>
            </a:rPr>
            <a:t>3.Initialization</a:t>
          </a:r>
          <a:endParaRPr lang="en-US" sz="2000" b="1" kern="1200" dirty="0">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4.Load</a:t>
          </a:r>
          <a:endParaRPr lang="en-US" sz="3200" b="1" kern="1200" dirty="0">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latin typeface="Calibri" panose="020F0502020204030204" pitchFamily="34" charset="0"/>
              <a:cs typeface="Calibri" panose="020F0502020204030204" pitchFamily="34" charset="0"/>
            </a:rPr>
            <a:t>5.Postback Event Handling</a:t>
          </a:r>
          <a:endParaRPr lang="en-US" sz="2800" b="1" kern="1200" dirty="0">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smtClean="0">
              <a:latin typeface="Calibri" panose="020F0502020204030204" pitchFamily="34" charset="0"/>
              <a:cs typeface="Calibri" panose="020F0502020204030204" pitchFamily="34" charset="0"/>
            </a:rPr>
            <a:t>6.Rendering</a:t>
          </a:r>
          <a:endParaRPr lang="en-US" sz="2800" b="1" kern="1200" dirty="0">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7.Unload</a:t>
          </a:r>
          <a:endParaRPr lang="en-US" sz="3200" b="1" kern="1200" dirty="0">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1.Page Request</a:t>
          </a:r>
          <a:endParaRPr lang="en-US" sz="3200" b="1" kern="1200" dirty="0">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2.Start</a:t>
          </a:r>
          <a:endParaRPr lang="en-US" sz="3200" b="1" kern="1200" dirty="0">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accent1">
            <a:lumMod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smtClean="0">
              <a:solidFill>
                <a:schemeClr val="bg1"/>
              </a:solidFill>
              <a:latin typeface="Calibri" panose="020F0502020204030204" pitchFamily="34" charset="0"/>
              <a:cs typeface="Calibri" panose="020F0502020204030204" pitchFamily="34" charset="0"/>
            </a:rPr>
            <a:t>3.Initialization</a:t>
          </a:r>
          <a:endParaRPr lang="en-US" sz="2000" b="1" kern="1200" dirty="0">
            <a:solidFill>
              <a:schemeClr val="bg1"/>
            </a:solidFill>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4.Load</a:t>
          </a:r>
          <a:endParaRPr lang="en-US" sz="3200" b="1" kern="1200" dirty="0">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latin typeface="Calibri" panose="020F0502020204030204" pitchFamily="34" charset="0"/>
              <a:cs typeface="Calibri" panose="020F0502020204030204" pitchFamily="34" charset="0"/>
            </a:rPr>
            <a:t>5.Postback Event Handling</a:t>
          </a:r>
          <a:endParaRPr lang="en-US" sz="2800" b="1" kern="1200" dirty="0">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smtClean="0">
              <a:latin typeface="Calibri" panose="020F0502020204030204" pitchFamily="34" charset="0"/>
              <a:cs typeface="Calibri" panose="020F0502020204030204" pitchFamily="34" charset="0"/>
            </a:rPr>
            <a:t>6.Rendering</a:t>
          </a:r>
          <a:endParaRPr lang="en-US" sz="2800" b="1" kern="1200" dirty="0">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7.Unload</a:t>
          </a:r>
          <a:endParaRPr lang="en-US" sz="3200" b="1" kern="1200" dirty="0">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1.Page Request</a:t>
          </a:r>
          <a:endParaRPr lang="en-US" sz="3200" b="1" kern="1200" dirty="0">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2.Start</a:t>
          </a:r>
          <a:endParaRPr lang="en-US" sz="3200" b="1" kern="1200" dirty="0">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smtClean="0">
              <a:latin typeface="Calibri" panose="020F0502020204030204" pitchFamily="34" charset="0"/>
              <a:cs typeface="Calibri" panose="020F0502020204030204" pitchFamily="34" charset="0"/>
            </a:rPr>
            <a:t>3.Initialization</a:t>
          </a:r>
          <a:endParaRPr lang="en-US" sz="2000" b="1" kern="1200" dirty="0">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accent1">
            <a:lumMod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solidFill>
                <a:schemeClr val="bg1"/>
              </a:solidFill>
              <a:latin typeface="Calibri" panose="020F0502020204030204" pitchFamily="34" charset="0"/>
              <a:cs typeface="Calibri" panose="020F0502020204030204" pitchFamily="34" charset="0"/>
            </a:rPr>
            <a:t>4.Load</a:t>
          </a:r>
          <a:endParaRPr lang="en-US" sz="3200" b="1" kern="1200" dirty="0">
            <a:solidFill>
              <a:schemeClr val="bg1"/>
            </a:solidFill>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latin typeface="Calibri" panose="020F0502020204030204" pitchFamily="34" charset="0"/>
              <a:cs typeface="Calibri" panose="020F0502020204030204" pitchFamily="34" charset="0"/>
            </a:rPr>
            <a:t>5.Postback Event Handling</a:t>
          </a:r>
          <a:endParaRPr lang="en-US" sz="2800" b="1" kern="1200" dirty="0">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smtClean="0">
              <a:latin typeface="Calibri" panose="020F0502020204030204" pitchFamily="34" charset="0"/>
              <a:cs typeface="Calibri" panose="020F0502020204030204" pitchFamily="34" charset="0"/>
            </a:rPr>
            <a:t>6.Rendering</a:t>
          </a:r>
          <a:endParaRPr lang="en-US" sz="2800" b="1" kern="1200" dirty="0">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7.Unload</a:t>
          </a:r>
          <a:endParaRPr lang="en-US" sz="3200" b="1" kern="1200" dirty="0">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1.Page Request</a:t>
          </a:r>
          <a:endParaRPr lang="en-US" sz="3200" b="1" kern="1200" dirty="0">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2.Start</a:t>
          </a:r>
          <a:endParaRPr lang="en-US" sz="3200" b="1" kern="1200" dirty="0">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smtClean="0">
              <a:latin typeface="Calibri" panose="020F0502020204030204" pitchFamily="34" charset="0"/>
              <a:cs typeface="Calibri" panose="020F0502020204030204" pitchFamily="34" charset="0"/>
            </a:rPr>
            <a:t>3.Initialization</a:t>
          </a:r>
          <a:endParaRPr lang="en-US" sz="2000" b="1" kern="1200" dirty="0">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4.Load</a:t>
          </a:r>
          <a:endParaRPr lang="en-US" sz="3200" b="1" kern="1200" dirty="0">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accent1">
            <a:lumMod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solidFill>
                <a:schemeClr val="bg1"/>
              </a:solidFill>
              <a:latin typeface="Calibri" panose="020F0502020204030204" pitchFamily="34" charset="0"/>
              <a:cs typeface="Calibri" panose="020F0502020204030204" pitchFamily="34" charset="0"/>
            </a:rPr>
            <a:t>5.Postback Event Handling</a:t>
          </a:r>
          <a:endParaRPr lang="en-US" sz="2800" b="1" kern="1200" dirty="0">
            <a:solidFill>
              <a:schemeClr val="bg1"/>
            </a:solidFill>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smtClean="0">
              <a:latin typeface="Calibri" panose="020F0502020204030204" pitchFamily="34" charset="0"/>
              <a:cs typeface="Calibri" panose="020F0502020204030204" pitchFamily="34" charset="0"/>
            </a:rPr>
            <a:t>6.Rendering</a:t>
          </a:r>
          <a:endParaRPr lang="en-US" sz="2800" b="1" kern="1200" dirty="0">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7.Unload</a:t>
          </a:r>
          <a:endParaRPr lang="en-US" sz="3200" b="1" kern="1200" dirty="0">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1.Page Request</a:t>
          </a:r>
          <a:endParaRPr lang="en-US" sz="3200" b="1" kern="1200" dirty="0">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2.Start</a:t>
          </a:r>
          <a:endParaRPr lang="en-US" sz="3200" b="1" kern="1200" dirty="0">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smtClean="0">
              <a:latin typeface="Calibri" panose="020F0502020204030204" pitchFamily="34" charset="0"/>
              <a:cs typeface="Calibri" panose="020F0502020204030204" pitchFamily="34" charset="0"/>
            </a:rPr>
            <a:t>3.Initialization</a:t>
          </a:r>
          <a:endParaRPr lang="en-US" sz="2000" b="1" kern="1200" dirty="0">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4.Load</a:t>
          </a:r>
          <a:endParaRPr lang="en-US" sz="3200" b="1" kern="1200" dirty="0">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latin typeface="Calibri" panose="020F0502020204030204" pitchFamily="34" charset="0"/>
              <a:cs typeface="Calibri" panose="020F0502020204030204" pitchFamily="34" charset="0"/>
            </a:rPr>
            <a:t>5.Postback Event Handling</a:t>
          </a:r>
          <a:endParaRPr lang="en-US" sz="2800" b="1" kern="1200" dirty="0">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accent1">
            <a:lumMod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smtClean="0">
              <a:solidFill>
                <a:schemeClr val="bg1"/>
              </a:solidFill>
              <a:latin typeface="Calibri" panose="020F0502020204030204" pitchFamily="34" charset="0"/>
              <a:cs typeface="Calibri" panose="020F0502020204030204" pitchFamily="34" charset="0"/>
            </a:rPr>
            <a:t>6.Rendering</a:t>
          </a:r>
          <a:endParaRPr lang="en-US" sz="2800" b="1" kern="1200" dirty="0">
            <a:solidFill>
              <a:schemeClr val="bg1"/>
            </a:solidFill>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7.Unload</a:t>
          </a:r>
          <a:endParaRPr lang="en-US" sz="3200" b="1" kern="1200" dirty="0">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1.Page Request</a:t>
          </a:r>
          <a:endParaRPr lang="en-US" sz="3200" b="1" kern="1200" dirty="0">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2.Start</a:t>
          </a:r>
          <a:endParaRPr lang="en-US" sz="3200" b="1" kern="1200" dirty="0">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smtClean="0">
              <a:latin typeface="Calibri" panose="020F0502020204030204" pitchFamily="34" charset="0"/>
              <a:cs typeface="Calibri" panose="020F0502020204030204" pitchFamily="34" charset="0"/>
            </a:rPr>
            <a:t>3.Initialization</a:t>
          </a:r>
          <a:endParaRPr lang="en-US" sz="2000" b="1" kern="1200" dirty="0">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4.Load</a:t>
          </a:r>
          <a:endParaRPr lang="en-US" sz="3200" b="1" kern="1200" dirty="0">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latin typeface="Calibri" panose="020F0502020204030204" pitchFamily="34" charset="0"/>
              <a:cs typeface="Calibri" panose="020F0502020204030204" pitchFamily="34" charset="0"/>
            </a:rPr>
            <a:t>5.Postback Event Handling</a:t>
          </a:r>
          <a:endParaRPr lang="en-US" sz="2800" b="1" kern="1200" dirty="0">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smtClean="0">
              <a:latin typeface="Calibri" panose="020F0502020204030204" pitchFamily="34" charset="0"/>
              <a:cs typeface="Calibri" panose="020F0502020204030204" pitchFamily="34" charset="0"/>
            </a:rPr>
            <a:t>6.Rendering</a:t>
          </a:r>
          <a:endParaRPr lang="en-US" sz="2800" b="1" kern="1200" dirty="0">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accent1">
            <a:lumMod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solidFill>
                <a:schemeClr val="bg1"/>
              </a:solidFill>
              <a:latin typeface="Calibri" panose="020F0502020204030204" pitchFamily="34" charset="0"/>
              <a:cs typeface="Calibri" panose="020F0502020204030204" pitchFamily="34" charset="0"/>
            </a:rPr>
            <a:t>7.Unload</a:t>
          </a:r>
          <a:endParaRPr lang="en-US" sz="3200" b="1" kern="1200" dirty="0">
            <a:solidFill>
              <a:schemeClr val="bg1"/>
            </a:solidFill>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4833937" y="2303859"/>
            <a:ext cx="14716126" cy="4643438"/>
          </a:xfrm>
          <a:prstGeom prst="rect">
            <a:avLst/>
          </a:prstGeom>
        </p:spPr>
        <p:txBody>
          <a:bodyPr anchor="b"/>
          <a:lstStyle/>
          <a:p>
            <a:r>
              <a:t>Title Text</a:t>
            </a:r>
          </a:p>
        </p:txBody>
      </p:sp>
      <p:sp>
        <p:nvSpPr>
          <p:cNvPr id="12" name="Body Level One…"/>
          <p:cNvSpPr txBox="1">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4833937" y="9447609"/>
            <a:ext cx="14716126" cy="2000251"/>
          </a:xfrm>
          <a:prstGeom prst="rect">
            <a:avLst/>
          </a:prstGeom>
        </p:spPr>
        <p:txBody>
          <a:bodyPr anchor="b"/>
          <a:lstStyle/>
          <a:p>
            <a:r>
              <a:t>Title Text</a:t>
            </a:r>
          </a:p>
        </p:txBody>
      </p:sp>
      <p:sp>
        <p:nvSpPr>
          <p:cNvPr id="22" name="Body Level One…"/>
          <p:cNvSpPr txBox="1">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4833937" y="4536281"/>
            <a:ext cx="14716126" cy="4643438"/>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387453" y="357187"/>
            <a:ext cx="15609094" cy="30360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Title Text</a:t>
            </a:r>
          </a:p>
        </p:txBody>
      </p:sp>
      <p:sp>
        <p:nvSpPr>
          <p:cNvPr id="3" name="Body Level One…"/>
          <p:cNvSpPr txBox="1">
            <a:spLocks noGrp="1"/>
          </p:cNvSpPr>
          <p:nvPr>
            <p:ph type="body" idx="1"/>
          </p:nvPr>
        </p:nvSpPr>
        <p:spPr>
          <a:xfrm>
            <a:off x="4387453" y="3643312"/>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 Id="rId5" Type="http://schemas.microsoft.com/office/2007/relationships/hdphoto" Target="../media/hdphoto2.wdp"/><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microsoft.com/office/2007/relationships/hdphoto" Target="../media/hdphoto2.wdp"/><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NET"/>
          <p:cNvSpPr txBox="1">
            <a:spLocks noGrp="1"/>
          </p:cNvSpPr>
          <p:nvPr>
            <p:ph type="ctrTitle"/>
          </p:nvPr>
        </p:nvSpPr>
        <p:spPr>
          <a:xfrm>
            <a:off x="2796683" y="-2381391"/>
            <a:ext cx="7037046" cy="5709719"/>
          </a:xfrm>
          <a:prstGeom prst="rect">
            <a:avLst/>
          </a:prstGeom>
        </p:spPr>
        <p:txBody>
          <a:bodyPr/>
          <a:lstStyle>
            <a:lvl1pPr>
              <a:defRPr sz="13800">
                <a:solidFill>
                  <a:srgbClr val="353435"/>
                </a:solidFill>
              </a:defRPr>
            </a:lvl1pPr>
          </a:lstStyle>
          <a:p>
            <a:r>
              <a:t>.NET</a:t>
            </a:r>
          </a:p>
        </p:txBody>
      </p:sp>
      <p:sp>
        <p:nvSpPr>
          <p:cNvPr id="120" name="2160711"/>
          <p:cNvSpPr txBox="1">
            <a:spLocks noGrp="1"/>
          </p:cNvSpPr>
          <p:nvPr>
            <p:ph type="subTitle" sz="quarter" idx="1"/>
          </p:nvPr>
        </p:nvSpPr>
        <p:spPr>
          <a:xfrm>
            <a:off x="2745913" y="3811726"/>
            <a:ext cx="7138587" cy="3408414"/>
          </a:xfrm>
          <a:prstGeom prst="rect">
            <a:avLst/>
          </a:prstGeom>
        </p:spPr>
        <p:txBody>
          <a:bodyPr/>
          <a:lstStyle>
            <a:lvl1pPr defTabSz="642937">
              <a:lnSpc>
                <a:spcPts val="19000"/>
              </a:lnSpc>
              <a:spcBef>
                <a:spcPts val="1600"/>
              </a:spcBef>
              <a:defRPr sz="13800">
                <a:solidFill>
                  <a:srgbClr val="353435"/>
                </a:solidFill>
                <a:latin typeface="Times New Roman"/>
                <a:ea typeface="Times New Roman"/>
                <a:cs typeface="Times New Roman"/>
                <a:sym typeface="Times New Roman"/>
              </a:defRPr>
            </a:lvl1pPr>
          </a:lstStyle>
          <a:p>
            <a:r>
              <a:t>2160711</a:t>
            </a:r>
          </a:p>
        </p:txBody>
      </p:sp>
      <p:sp>
        <p:nvSpPr>
          <p:cNvPr id="121" name="Unit 2"/>
          <p:cNvSpPr txBox="1"/>
          <p:nvPr/>
        </p:nvSpPr>
        <p:spPr>
          <a:xfrm>
            <a:off x="10051398" y="716724"/>
            <a:ext cx="10817554" cy="51451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lvl1pPr defTabSz="642937">
              <a:lnSpc>
                <a:spcPts val="30600"/>
              </a:lnSpc>
              <a:spcBef>
                <a:spcPts val="1600"/>
              </a:spcBef>
              <a:defRPr sz="23400" b="0">
                <a:latin typeface="Times New Roman"/>
                <a:ea typeface="Times New Roman"/>
                <a:cs typeface="Times New Roman"/>
                <a:sym typeface="Times New Roman"/>
              </a:defRPr>
            </a:lvl1pPr>
          </a:lstStyle>
          <a:p>
            <a:r>
              <a:rPr dirty="0"/>
              <a:t>Unit </a:t>
            </a:r>
            <a:r>
              <a:rPr lang="en-US" dirty="0"/>
              <a:t>8</a:t>
            </a:r>
            <a:endParaRPr dirty="0"/>
          </a:p>
        </p:txBody>
      </p:sp>
      <p:sp>
        <p:nvSpPr>
          <p:cNvPr id="123" name="Line"/>
          <p:cNvSpPr/>
          <p:nvPr/>
        </p:nvSpPr>
        <p:spPr>
          <a:xfrm>
            <a:off x="-3695" y="7077247"/>
            <a:ext cx="24391390" cy="1"/>
          </a:xfrm>
          <a:prstGeom prst="line">
            <a:avLst/>
          </a:prstGeom>
          <a:ln w="25400">
            <a:solidFill>
              <a:srgbClr val="2BFEFF"/>
            </a:solidFill>
            <a:custDash>
              <a:ds d="600000" sp="600000"/>
            </a:custDash>
            <a:miter lim="400000"/>
          </a:ln>
          <a:effectLst>
            <a:outerShdw blurRad="63500" dist="25400" dir="5400000" rotWithShape="0">
              <a:srgbClr val="12898A">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 name="Rectangle 1"/>
          <p:cNvSpPr/>
          <p:nvPr/>
        </p:nvSpPr>
        <p:spPr>
          <a:xfrm>
            <a:off x="2177844" y="8435511"/>
            <a:ext cx="20028311" cy="2800767"/>
          </a:xfrm>
          <a:prstGeom prst="rect">
            <a:avLst/>
          </a:prstGeom>
        </p:spPr>
        <p:txBody>
          <a:bodyPr wrap="square">
            <a:spAutoFit/>
          </a:bodyPr>
          <a:lstStyle/>
          <a:p>
            <a:r>
              <a:rPr lang="en-US" sz="4400" b="0" dirty="0">
                <a:latin typeface="Times New Roman" panose="02020603050405020304" pitchFamily="18" charset="0"/>
              </a:rPr>
              <a:t>ASP.NET: Introduction to ASP.NET, Working with Web and </a:t>
            </a:r>
            <a:r>
              <a:rPr lang="en-US" sz="4400" b="0" dirty="0" smtClean="0">
                <a:latin typeface="Times New Roman" panose="02020603050405020304" pitchFamily="18" charset="0"/>
              </a:rPr>
              <a:t>HTML Controls</a:t>
            </a:r>
            <a:r>
              <a:rPr lang="en-US" sz="4400" b="0" dirty="0">
                <a:latin typeface="Times New Roman" panose="02020603050405020304" pitchFamily="18" charset="0"/>
              </a:rPr>
              <a:t>, Using Rich Server Controls, Login controls, Overview </a:t>
            </a:r>
            <a:r>
              <a:rPr lang="en-US" sz="4400" b="0" dirty="0" smtClean="0">
                <a:latin typeface="Times New Roman" panose="02020603050405020304" pitchFamily="18" charset="0"/>
              </a:rPr>
              <a:t>of ASP.NET Validation </a:t>
            </a:r>
            <a:r>
              <a:rPr lang="en-US" sz="4400" b="0" dirty="0">
                <a:latin typeface="Times New Roman" panose="02020603050405020304" pitchFamily="18" charset="0"/>
              </a:rPr>
              <a:t>Controls, </a:t>
            </a:r>
            <a:r>
              <a:rPr lang="en-US" sz="4400" b="0" dirty="0" smtClean="0">
                <a:latin typeface="Times New Roman" panose="02020603050405020304" pitchFamily="18" charset="0"/>
              </a:rPr>
              <a:t>Using the </a:t>
            </a:r>
            <a:r>
              <a:rPr lang="en-US" sz="4400" b="0" dirty="0">
                <a:latin typeface="Times New Roman" panose="02020603050405020304" pitchFamily="18" charset="0"/>
              </a:rPr>
              <a:t>Simple </a:t>
            </a:r>
            <a:r>
              <a:rPr lang="en-US" sz="4400" b="0" dirty="0" smtClean="0">
                <a:latin typeface="Times New Roman" panose="02020603050405020304" pitchFamily="18" charset="0"/>
              </a:rPr>
              <a:t>Validations, Using the Complex </a:t>
            </a:r>
            <a:r>
              <a:rPr lang="en-US" sz="4400" b="0" dirty="0">
                <a:latin typeface="Times New Roman" panose="02020603050405020304" pitchFamily="18" charset="0"/>
              </a:rPr>
              <a:t>Validators Accessing Data using ADO.NET, </a:t>
            </a:r>
            <a:r>
              <a:rPr lang="en-US" sz="4400" b="0" dirty="0" smtClean="0">
                <a:latin typeface="Times New Roman" panose="02020603050405020304" pitchFamily="18" charset="0"/>
              </a:rPr>
              <a:t>Configuration Overview</a:t>
            </a:r>
            <a:endParaRPr lang="en-US" sz="4400" b="0" dirty="0">
              <a:latin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p14="http://schemas.microsoft.com/office/powerpoint/2010/main" xmlns="" val="1985474889"/>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6217153" y="3848146"/>
            <a:ext cx="7772400"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1" i="0" u="none" strike="noStrike" cap="none" spc="0" normalizeH="0" baseline="0" dirty="0" smtClean="0">
                <a:ln>
                  <a:noFill/>
                </a:ln>
                <a:solidFill>
                  <a:srgbClr val="000000"/>
                </a:solidFill>
                <a:effectLst/>
                <a:uFillTx/>
                <a:latin typeface="Helvetica Neue"/>
                <a:ea typeface="Helvetica Neue"/>
                <a:cs typeface="Helvetica Neue"/>
                <a:sym typeface="Helvetica Neue"/>
              </a:rPr>
              <a:t>3.Initialization</a:t>
            </a:r>
            <a:endParaRPr kumimoji="0" lang="en-US" sz="48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8" name="TextBox 17"/>
          <p:cNvSpPr txBox="1"/>
          <p:nvPr/>
        </p:nvSpPr>
        <p:spPr>
          <a:xfrm>
            <a:off x="16217153" y="5155351"/>
            <a:ext cx="7772400" cy="35298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r>
              <a:rPr lang="en-US" sz="4400" b="0" dirty="0">
                <a:latin typeface="Calibri" panose="020F0502020204030204" pitchFamily="34" charset="0"/>
                <a:cs typeface="Calibri" panose="020F0502020204030204" pitchFamily="34" charset="0"/>
              </a:rPr>
              <a:t>During page initialization, controls on the page are </a:t>
            </a:r>
            <a:r>
              <a:rPr lang="en-US" sz="4400" b="0" dirty="0" smtClean="0">
                <a:latin typeface="Calibri" panose="020F0502020204030204" pitchFamily="34" charset="0"/>
                <a:cs typeface="Calibri" panose="020F0502020204030204" pitchFamily="34" charset="0"/>
              </a:rPr>
              <a:t>available. A </a:t>
            </a:r>
            <a:r>
              <a:rPr lang="en-US" sz="4400" b="0" dirty="0">
                <a:latin typeface="Calibri" panose="020F0502020204030204" pitchFamily="34" charset="0"/>
                <a:cs typeface="Calibri" panose="020F0502020204030204" pitchFamily="34" charset="0"/>
              </a:rPr>
              <a:t>master page and themes are also applied to the page if applicable. </a:t>
            </a:r>
            <a:endParaRPr kumimoji="0" lang="en-US" sz="4400" b="1" i="0"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xmlns="" val="191475493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p14="http://schemas.microsoft.com/office/powerpoint/2010/main" xmlns="" val="3249764285"/>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6217153" y="3848146"/>
            <a:ext cx="7772400"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4800" dirty="0" smtClean="0"/>
              <a:t>4</a:t>
            </a:r>
            <a:r>
              <a:rPr kumimoji="0" lang="en-US" sz="4800" b="1" i="0" u="none" strike="noStrike" cap="none" spc="0" normalizeH="0" baseline="0" dirty="0" smtClean="0">
                <a:ln>
                  <a:noFill/>
                </a:ln>
                <a:solidFill>
                  <a:srgbClr val="000000"/>
                </a:solidFill>
                <a:effectLst/>
                <a:uFillTx/>
                <a:latin typeface="Helvetica Neue"/>
                <a:ea typeface="Helvetica Neue"/>
                <a:cs typeface="Helvetica Neue"/>
                <a:sym typeface="Helvetica Neue"/>
              </a:rPr>
              <a:t>.Load</a:t>
            </a:r>
            <a:endParaRPr kumimoji="0" lang="en-US" sz="48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8" name="TextBox 17"/>
          <p:cNvSpPr txBox="1"/>
          <p:nvPr/>
        </p:nvSpPr>
        <p:spPr>
          <a:xfrm>
            <a:off x="16217153" y="5155351"/>
            <a:ext cx="7772400" cy="35298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r>
              <a:rPr lang="en-US" sz="4400" b="0" dirty="0">
                <a:latin typeface="Calibri" panose="020F0502020204030204" pitchFamily="34" charset="0"/>
                <a:cs typeface="Calibri" panose="020F0502020204030204" pitchFamily="34" charset="0"/>
              </a:rPr>
              <a:t>During load, if the current request is a postback, control properties are loaded with information recovered from view state and control state.</a:t>
            </a:r>
            <a:endParaRPr kumimoji="0" lang="en-US" sz="4400" b="1" i="0"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xmlns="" val="337188925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p14="http://schemas.microsoft.com/office/powerpoint/2010/main" xmlns="" val="2436614855"/>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6217153" y="3878923"/>
            <a:ext cx="7772400"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4400" dirty="0" smtClean="0"/>
              <a:t>5</a:t>
            </a:r>
            <a:r>
              <a:rPr kumimoji="0" lang="en-US" sz="4400" b="1" i="0" u="none" strike="noStrike" cap="none" spc="0" normalizeH="0" baseline="0" dirty="0" smtClean="0">
                <a:ln>
                  <a:noFill/>
                </a:ln>
                <a:solidFill>
                  <a:srgbClr val="000000"/>
                </a:solidFill>
                <a:effectLst/>
                <a:uFillTx/>
                <a:sym typeface="Helvetica Neue"/>
              </a:rPr>
              <a:t>.Postback Event Handling</a:t>
            </a:r>
            <a:endParaRPr kumimoji="0" lang="en-US" sz="4400" b="1" i="0" u="none" strike="noStrike" cap="none" spc="0" normalizeH="0" baseline="0" dirty="0">
              <a:ln>
                <a:noFill/>
              </a:ln>
              <a:solidFill>
                <a:srgbClr val="000000"/>
              </a:solidFill>
              <a:effectLst/>
              <a:uFillTx/>
              <a:sym typeface="Helvetica Neue"/>
            </a:endParaRPr>
          </a:p>
        </p:txBody>
      </p:sp>
      <p:sp>
        <p:nvSpPr>
          <p:cNvPr id="18" name="TextBox 17"/>
          <p:cNvSpPr txBox="1"/>
          <p:nvPr/>
        </p:nvSpPr>
        <p:spPr>
          <a:xfrm>
            <a:off x="16217153" y="5155351"/>
            <a:ext cx="7772400" cy="4884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r>
              <a:rPr lang="en-US" sz="4400" b="0" dirty="0">
                <a:latin typeface="Calibri" panose="020F0502020204030204" pitchFamily="34" charset="0"/>
                <a:cs typeface="Calibri" panose="020F0502020204030204" pitchFamily="34" charset="0"/>
              </a:rPr>
              <a:t>If the request is a postback, control event handlers are called. After that, the Validate method of all validator controls is called, which sets the IsValid property of individual validator controls and of the page. </a:t>
            </a:r>
            <a:endParaRPr kumimoji="0" lang="en-US" sz="4400" b="1" i="0"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xmlns="" val="296865260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p14="http://schemas.microsoft.com/office/powerpoint/2010/main" xmlns="" val="3189088005"/>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6217153" y="3878923"/>
            <a:ext cx="7772400"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4400" dirty="0" smtClean="0"/>
              <a:t>6.Randering</a:t>
            </a:r>
            <a:endParaRPr kumimoji="0" lang="en-US" sz="4400" b="1" i="0" u="none" strike="noStrike" cap="none" spc="0" normalizeH="0" baseline="0" dirty="0">
              <a:ln>
                <a:noFill/>
              </a:ln>
              <a:solidFill>
                <a:srgbClr val="000000"/>
              </a:solidFill>
              <a:effectLst/>
              <a:uFillTx/>
              <a:sym typeface="Helvetica Neue"/>
            </a:endParaRPr>
          </a:p>
        </p:txBody>
      </p:sp>
      <p:sp>
        <p:nvSpPr>
          <p:cNvPr id="18" name="TextBox 17"/>
          <p:cNvSpPr txBox="1"/>
          <p:nvPr/>
        </p:nvSpPr>
        <p:spPr>
          <a:xfrm>
            <a:off x="16217153" y="5155351"/>
            <a:ext cx="7772400" cy="62382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r>
              <a:rPr lang="en-US" sz="4400" b="0" dirty="0">
                <a:latin typeface="Calibri" panose="020F0502020204030204" pitchFamily="34" charset="0"/>
                <a:cs typeface="Calibri" panose="020F0502020204030204" pitchFamily="34" charset="0"/>
              </a:rPr>
              <a:t>Before rendering, view state is saved for the page and all controls. During the rendering stage, the page calls the Render method for each control, providing a text writer that writes its output to the OutputStream object of the page's Response property.</a:t>
            </a:r>
            <a:endParaRPr kumimoji="0" lang="en-US" sz="4400" b="1" i="0"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xmlns="" val="3281920687"/>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p14="http://schemas.microsoft.com/office/powerpoint/2010/main" xmlns="" val="1167620347"/>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6217153" y="3878923"/>
            <a:ext cx="7772400"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4400" dirty="0" smtClean="0"/>
              <a:t>7.Unload</a:t>
            </a:r>
            <a:endParaRPr kumimoji="0" lang="en-US" sz="4400" b="1" i="0" u="none" strike="noStrike" cap="none" spc="0" normalizeH="0" baseline="0" dirty="0">
              <a:ln>
                <a:noFill/>
              </a:ln>
              <a:solidFill>
                <a:srgbClr val="000000"/>
              </a:solidFill>
              <a:effectLst/>
              <a:uFillTx/>
              <a:sym typeface="Helvetica Neue"/>
            </a:endParaRPr>
          </a:p>
        </p:txBody>
      </p:sp>
      <p:sp>
        <p:nvSpPr>
          <p:cNvPr id="18" name="TextBox 17"/>
          <p:cNvSpPr txBox="1"/>
          <p:nvPr/>
        </p:nvSpPr>
        <p:spPr>
          <a:xfrm>
            <a:off x="16217153" y="5155351"/>
            <a:ext cx="7772400" cy="5561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r>
              <a:rPr lang="en-US" sz="4400" b="0" dirty="0">
                <a:latin typeface="Calibri" panose="020F0502020204030204" pitchFamily="34" charset="0"/>
                <a:cs typeface="Calibri" panose="020F0502020204030204" pitchFamily="34" charset="0"/>
              </a:rPr>
              <a:t>The Unload event is raised after the page has been fully rendered, sent to the client, and is ready to be discarded. At this point, page properties such as Response and Request are unloaded and cleanup is performed.</a:t>
            </a:r>
            <a:endParaRPr kumimoji="0" lang="en-US" sz="4400" b="1" i="0"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xmlns="" val="19803812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109639" cy="1200329"/>
          </a:xfrm>
          <a:prstGeom prst="rect">
            <a:avLst/>
          </a:prstGeom>
        </p:spPr>
        <p:txBody>
          <a:bodyPr wrap="none">
            <a:spAutoFit/>
          </a:bodyPr>
          <a:lstStyle/>
          <a:p>
            <a:pPr algn="l"/>
            <a:r>
              <a:rPr lang="en-US" sz="7200" dirty="0" smtClean="0">
                <a:latin typeface="+mn-lt"/>
                <a:cs typeface="Courier New" panose="02070309020205020404" pitchFamily="49" charset="0"/>
              </a:rPr>
              <a:t>Server Controls</a:t>
            </a:r>
            <a:endParaRPr lang="en-US" sz="7200" dirty="0">
              <a:latin typeface="+mn-lt"/>
              <a:cs typeface="Courier New" panose="02070309020205020404" pitchFamily="49" charset="0"/>
            </a:endParaRPr>
          </a:p>
        </p:txBody>
      </p:sp>
      <p:sp>
        <p:nvSpPr>
          <p:cNvPr id="18" name="TextBox 17"/>
          <p:cNvSpPr txBox="1"/>
          <p:nvPr/>
        </p:nvSpPr>
        <p:spPr>
          <a:xfrm>
            <a:off x="4020136" y="4362931"/>
            <a:ext cx="8297370" cy="86081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457200" indent="-457200" algn="l">
              <a:lnSpc>
                <a:spcPct val="250000"/>
              </a:lnSpc>
              <a:buFont typeface="Arial" panose="020B0604020202020204" pitchFamily="34" charset="0"/>
              <a:buChar char="•"/>
            </a:pPr>
            <a:r>
              <a:rPr lang="en-US" sz="4400" dirty="0" smtClean="0">
                <a:latin typeface="Calibri" panose="020F0502020204030204" pitchFamily="34" charset="0"/>
                <a:cs typeface="Calibri" panose="020F0502020204030204" pitchFamily="34" charset="0"/>
              </a:rPr>
              <a:t>HTML controls</a:t>
            </a:r>
          </a:p>
          <a:p>
            <a:pPr marL="457200" indent="-457200" algn="l">
              <a:lnSpc>
                <a:spcPct val="250000"/>
              </a:lnSpc>
              <a:buFont typeface="Arial" panose="020B0604020202020204" pitchFamily="34" charset="0"/>
              <a:buChar char="•"/>
            </a:pPr>
            <a:r>
              <a:rPr lang="en-US" sz="4400" dirty="0" smtClean="0">
                <a:latin typeface="Calibri" panose="020F0502020204030204" pitchFamily="34" charset="0"/>
                <a:cs typeface="Calibri" panose="020F0502020204030204" pitchFamily="34" charset="0"/>
              </a:rPr>
              <a:t>HTML Server controls</a:t>
            </a:r>
          </a:p>
          <a:p>
            <a:pPr marL="457200" indent="-457200" algn="l">
              <a:lnSpc>
                <a:spcPct val="250000"/>
              </a:lnSpc>
              <a:buFont typeface="Arial" panose="020B0604020202020204" pitchFamily="34" charset="0"/>
              <a:buChar char="•"/>
            </a:pPr>
            <a:r>
              <a:rPr lang="en-US" sz="4400" dirty="0" smtClean="0">
                <a:latin typeface="Calibri" panose="020F0502020204030204" pitchFamily="34" charset="0"/>
                <a:cs typeface="Calibri" panose="020F0502020204030204" pitchFamily="34" charset="0"/>
              </a:rPr>
              <a:t>ASP.NET </a:t>
            </a:r>
            <a:r>
              <a:rPr lang="en-US" sz="4400" dirty="0">
                <a:latin typeface="Calibri" panose="020F0502020204030204" pitchFamily="34" charset="0"/>
                <a:cs typeface="Calibri" panose="020F0502020204030204" pitchFamily="34" charset="0"/>
              </a:rPr>
              <a:t>Server controls</a:t>
            </a:r>
          </a:p>
          <a:p>
            <a:pPr marL="457200" indent="-457200" algn="l">
              <a:lnSpc>
                <a:spcPct val="250000"/>
              </a:lnSpc>
              <a:buFont typeface="Arial" panose="020B0604020202020204" pitchFamily="34" charset="0"/>
              <a:buChar char="•"/>
            </a:pPr>
            <a:r>
              <a:rPr lang="en-US" sz="4400" dirty="0">
                <a:latin typeface="Calibri" panose="020F0502020204030204" pitchFamily="34" charset="0"/>
                <a:cs typeface="Calibri" panose="020F0502020204030204" pitchFamily="34" charset="0"/>
              </a:rPr>
              <a:t>ASP.NET Ajax Server controls</a:t>
            </a:r>
          </a:p>
          <a:p>
            <a:pPr marL="457200" indent="-457200" algn="l">
              <a:lnSpc>
                <a:spcPct val="250000"/>
              </a:lnSpc>
              <a:buFont typeface="Arial" panose="020B0604020202020204" pitchFamily="34" charset="0"/>
              <a:buChar char="•"/>
            </a:pPr>
            <a:r>
              <a:rPr lang="en-US" sz="4400" dirty="0">
                <a:latin typeface="Calibri" panose="020F0502020204030204" pitchFamily="34" charset="0"/>
                <a:cs typeface="Calibri" panose="020F0502020204030204" pitchFamily="34" charset="0"/>
              </a:rPr>
              <a:t>User </a:t>
            </a:r>
            <a:r>
              <a:rPr lang="en-US" sz="4400" dirty="0" smtClean="0">
                <a:latin typeface="Calibri" panose="020F0502020204030204" pitchFamily="34" charset="0"/>
                <a:cs typeface="Calibri" panose="020F0502020204030204" pitchFamily="34" charset="0"/>
              </a:rPr>
              <a:t>controls/custom </a:t>
            </a:r>
            <a:r>
              <a:rPr lang="en-US" sz="4400" dirty="0">
                <a:latin typeface="Calibri" panose="020F0502020204030204" pitchFamily="34" charset="0"/>
                <a:cs typeface="Calibri" panose="020F0502020204030204" pitchFamily="34" charset="0"/>
              </a:rPr>
              <a:t>controls</a:t>
            </a:r>
          </a:p>
        </p:txBody>
      </p:sp>
      <p:sp>
        <p:nvSpPr>
          <p:cNvPr id="4" name="Rectangle 3"/>
          <p:cNvSpPr/>
          <p:nvPr/>
        </p:nvSpPr>
        <p:spPr>
          <a:xfrm>
            <a:off x="4020136" y="3225700"/>
            <a:ext cx="11631710" cy="923330"/>
          </a:xfrm>
          <a:prstGeom prst="rect">
            <a:avLst/>
          </a:prstGeom>
        </p:spPr>
        <p:txBody>
          <a:bodyPr wrap="none">
            <a:spAutoFit/>
          </a:bodyPr>
          <a:lstStyle/>
          <a:p>
            <a:r>
              <a:rPr lang="en-US" sz="5400" dirty="0">
                <a:latin typeface="Calibri" panose="020F0502020204030204" pitchFamily="34" charset="0"/>
                <a:cs typeface="Calibri" panose="020F0502020204030204" pitchFamily="34" charset="0"/>
              </a:rPr>
              <a:t>ASP.NET uses five types of web controls</a:t>
            </a:r>
          </a:p>
        </p:txBody>
      </p:sp>
    </p:spTree>
    <p:extLst>
      <p:ext uri="{BB962C8B-B14F-4D97-AF65-F5344CB8AC3E}">
        <p14:creationId xmlns:p14="http://schemas.microsoft.com/office/powerpoint/2010/main" xmlns="" val="133018721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109639" cy="1200329"/>
          </a:xfrm>
          <a:prstGeom prst="rect">
            <a:avLst/>
          </a:prstGeom>
        </p:spPr>
        <p:txBody>
          <a:bodyPr wrap="none">
            <a:spAutoFit/>
          </a:bodyPr>
          <a:lstStyle/>
          <a:p>
            <a:pPr algn="l"/>
            <a:r>
              <a:rPr lang="en-US" sz="7200" dirty="0" smtClean="0">
                <a:latin typeface="+mn-lt"/>
                <a:cs typeface="Courier New" panose="02070309020205020404" pitchFamily="49" charset="0"/>
              </a:rPr>
              <a:t>Server Controls</a:t>
            </a:r>
            <a:endParaRPr lang="en-US" sz="7200" dirty="0">
              <a:latin typeface="+mn-lt"/>
              <a:cs typeface="Courier New" panose="02070309020205020404" pitchFamily="49" charset="0"/>
            </a:endParaRPr>
          </a:p>
        </p:txBody>
      </p:sp>
      <p:sp>
        <p:nvSpPr>
          <p:cNvPr id="18" name="TextBox 17"/>
          <p:cNvSpPr txBox="1"/>
          <p:nvPr/>
        </p:nvSpPr>
        <p:spPr>
          <a:xfrm>
            <a:off x="4020136" y="4362931"/>
            <a:ext cx="8297370" cy="86081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457200" indent="-457200" algn="l">
              <a:lnSpc>
                <a:spcPct val="250000"/>
              </a:lnSpc>
              <a:buFont typeface="Arial" panose="020B0604020202020204" pitchFamily="34" charset="0"/>
              <a:buChar char="•"/>
            </a:pPr>
            <a:r>
              <a:rPr lang="en-US" sz="4400" dirty="0" smtClean="0">
                <a:solidFill>
                  <a:schemeClr val="bg1">
                    <a:lumMod val="65000"/>
                  </a:schemeClr>
                </a:solidFill>
                <a:latin typeface="Calibri" panose="020F0502020204030204" pitchFamily="34" charset="0"/>
                <a:cs typeface="Calibri" panose="020F0502020204030204" pitchFamily="34" charset="0"/>
              </a:rPr>
              <a:t>HTML controls</a:t>
            </a:r>
          </a:p>
          <a:p>
            <a:pPr marL="457200" indent="-457200" algn="l">
              <a:lnSpc>
                <a:spcPct val="250000"/>
              </a:lnSpc>
              <a:buFont typeface="Arial" panose="020B0604020202020204" pitchFamily="34" charset="0"/>
              <a:buChar char="•"/>
            </a:pPr>
            <a:r>
              <a:rPr lang="en-US" sz="4400" dirty="0" smtClean="0">
                <a:solidFill>
                  <a:schemeClr val="bg1">
                    <a:lumMod val="65000"/>
                  </a:schemeClr>
                </a:solidFill>
                <a:latin typeface="Calibri" panose="020F0502020204030204" pitchFamily="34" charset="0"/>
                <a:cs typeface="Calibri" panose="020F0502020204030204" pitchFamily="34" charset="0"/>
              </a:rPr>
              <a:t>HTML Server controls</a:t>
            </a:r>
          </a:p>
          <a:p>
            <a:pPr marL="457200" indent="-457200" algn="l">
              <a:lnSpc>
                <a:spcPct val="250000"/>
              </a:lnSpc>
              <a:buFont typeface="Arial" panose="020B0604020202020204" pitchFamily="34" charset="0"/>
              <a:buChar char="•"/>
            </a:pPr>
            <a:r>
              <a:rPr lang="en-US" sz="4400" dirty="0" smtClean="0">
                <a:solidFill>
                  <a:schemeClr val="tx1"/>
                </a:solidFill>
                <a:latin typeface="Calibri" panose="020F0502020204030204" pitchFamily="34" charset="0"/>
                <a:cs typeface="Calibri" panose="020F0502020204030204" pitchFamily="34" charset="0"/>
              </a:rPr>
              <a:t>ASP.NET </a:t>
            </a:r>
            <a:r>
              <a:rPr lang="en-US" sz="4400" dirty="0">
                <a:solidFill>
                  <a:schemeClr val="tx1"/>
                </a:solidFill>
                <a:latin typeface="Calibri" panose="020F0502020204030204" pitchFamily="34" charset="0"/>
                <a:cs typeface="Calibri" panose="020F0502020204030204" pitchFamily="34" charset="0"/>
              </a:rPr>
              <a:t>Server controls</a:t>
            </a:r>
          </a:p>
          <a:p>
            <a:pPr marL="457200" indent="-457200" algn="l">
              <a:lnSpc>
                <a:spcPct val="250000"/>
              </a:lnSpc>
              <a:buFont typeface="Arial" panose="020B0604020202020204" pitchFamily="34" charset="0"/>
              <a:buChar char="•"/>
            </a:pPr>
            <a:r>
              <a:rPr lang="en-US" sz="4400" dirty="0">
                <a:solidFill>
                  <a:schemeClr val="bg1">
                    <a:lumMod val="65000"/>
                  </a:schemeClr>
                </a:solidFill>
                <a:latin typeface="Calibri" panose="020F0502020204030204" pitchFamily="34" charset="0"/>
                <a:cs typeface="Calibri" panose="020F0502020204030204" pitchFamily="34" charset="0"/>
              </a:rPr>
              <a:t>ASP.NET Ajax Server controls</a:t>
            </a:r>
          </a:p>
          <a:p>
            <a:pPr marL="457200" indent="-457200" algn="l">
              <a:lnSpc>
                <a:spcPct val="250000"/>
              </a:lnSpc>
              <a:buFont typeface="Arial" panose="020B0604020202020204" pitchFamily="34" charset="0"/>
              <a:buChar char="•"/>
            </a:pPr>
            <a:r>
              <a:rPr lang="en-US" sz="4400" dirty="0">
                <a:solidFill>
                  <a:schemeClr val="bg1">
                    <a:lumMod val="65000"/>
                  </a:schemeClr>
                </a:solidFill>
                <a:latin typeface="Calibri" panose="020F0502020204030204" pitchFamily="34" charset="0"/>
                <a:cs typeface="Calibri" panose="020F0502020204030204" pitchFamily="34" charset="0"/>
              </a:rPr>
              <a:t>User </a:t>
            </a:r>
            <a:r>
              <a:rPr lang="en-US" sz="4400" dirty="0" smtClean="0">
                <a:solidFill>
                  <a:schemeClr val="bg1">
                    <a:lumMod val="65000"/>
                  </a:schemeClr>
                </a:solidFill>
                <a:latin typeface="Calibri" panose="020F0502020204030204" pitchFamily="34" charset="0"/>
                <a:cs typeface="Calibri" panose="020F0502020204030204" pitchFamily="34" charset="0"/>
              </a:rPr>
              <a:t>controls/custom </a:t>
            </a:r>
            <a:r>
              <a:rPr lang="en-US" sz="4400" dirty="0">
                <a:solidFill>
                  <a:schemeClr val="bg1">
                    <a:lumMod val="65000"/>
                  </a:schemeClr>
                </a:solidFill>
                <a:latin typeface="Calibri" panose="020F0502020204030204" pitchFamily="34" charset="0"/>
                <a:cs typeface="Calibri" panose="020F0502020204030204" pitchFamily="34" charset="0"/>
              </a:rPr>
              <a:t>controls</a:t>
            </a:r>
          </a:p>
        </p:txBody>
      </p:sp>
      <p:sp>
        <p:nvSpPr>
          <p:cNvPr id="4" name="Rectangle 3"/>
          <p:cNvSpPr/>
          <p:nvPr/>
        </p:nvSpPr>
        <p:spPr>
          <a:xfrm>
            <a:off x="4020136" y="3225700"/>
            <a:ext cx="11631710" cy="923330"/>
          </a:xfrm>
          <a:prstGeom prst="rect">
            <a:avLst/>
          </a:prstGeom>
        </p:spPr>
        <p:txBody>
          <a:bodyPr wrap="none">
            <a:spAutoFit/>
          </a:bodyPr>
          <a:lstStyle/>
          <a:p>
            <a:r>
              <a:rPr lang="en-US" sz="5400" dirty="0">
                <a:latin typeface="Calibri" panose="020F0502020204030204" pitchFamily="34" charset="0"/>
                <a:cs typeface="Calibri" panose="020F0502020204030204" pitchFamily="34" charset="0"/>
              </a:rPr>
              <a:t>ASP.NET uses five types of web controls</a:t>
            </a:r>
          </a:p>
        </p:txBody>
      </p:sp>
      <p:sp>
        <p:nvSpPr>
          <p:cNvPr id="9" name="TextBox 8"/>
          <p:cNvSpPr txBox="1"/>
          <p:nvPr/>
        </p:nvSpPr>
        <p:spPr>
          <a:xfrm>
            <a:off x="15410331" y="6101871"/>
            <a:ext cx="7772400" cy="51302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457200" indent="-457200" algn="l">
              <a:lnSpc>
                <a:spcPct val="150000"/>
              </a:lnSpc>
              <a:buFont typeface="Arial" panose="020B0604020202020204" pitchFamily="34" charset="0"/>
              <a:buChar char="•"/>
            </a:pPr>
            <a:r>
              <a:rPr lang="en-US" sz="3600" b="0" dirty="0"/>
              <a:t>Validation </a:t>
            </a:r>
            <a:r>
              <a:rPr lang="en-US" sz="3600" b="0" dirty="0" smtClean="0"/>
              <a:t>controls</a:t>
            </a:r>
            <a:endParaRPr lang="en-US" sz="3600" b="0" dirty="0"/>
          </a:p>
          <a:p>
            <a:pPr marL="457200" indent="-457200" algn="l">
              <a:lnSpc>
                <a:spcPct val="150000"/>
              </a:lnSpc>
              <a:buFont typeface="Arial" panose="020B0604020202020204" pitchFamily="34" charset="0"/>
              <a:buChar char="•"/>
            </a:pPr>
            <a:r>
              <a:rPr lang="en-US" sz="3600" b="0" dirty="0" smtClean="0"/>
              <a:t>Data </a:t>
            </a:r>
            <a:r>
              <a:rPr lang="en-US" sz="3600" b="0" dirty="0"/>
              <a:t>source </a:t>
            </a:r>
            <a:r>
              <a:rPr lang="en-US" sz="3600" b="0" dirty="0" smtClean="0"/>
              <a:t>controls</a:t>
            </a:r>
          </a:p>
          <a:p>
            <a:pPr marL="457200" indent="-457200" algn="l">
              <a:lnSpc>
                <a:spcPct val="150000"/>
              </a:lnSpc>
              <a:buFont typeface="Arial" panose="020B0604020202020204" pitchFamily="34" charset="0"/>
              <a:buChar char="•"/>
            </a:pPr>
            <a:r>
              <a:rPr lang="en-US" sz="3600" b="0" dirty="0" smtClean="0"/>
              <a:t>Data </a:t>
            </a:r>
            <a:r>
              <a:rPr lang="en-US" sz="3600" b="0" dirty="0"/>
              <a:t>view </a:t>
            </a:r>
            <a:r>
              <a:rPr lang="en-US" sz="3600" b="0" dirty="0" smtClean="0"/>
              <a:t>controls</a:t>
            </a:r>
          </a:p>
          <a:p>
            <a:pPr marL="457200" indent="-457200" algn="l">
              <a:lnSpc>
                <a:spcPct val="150000"/>
              </a:lnSpc>
              <a:buFont typeface="Arial" panose="020B0604020202020204" pitchFamily="34" charset="0"/>
              <a:buChar char="•"/>
            </a:pPr>
            <a:r>
              <a:rPr lang="en-US" sz="3600" b="0" dirty="0" smtClean="0"/>
              <a:t>Login </a:t>
            </a:r>
            <a:r>
              <a:rPr lang="en-US" sz="3600" b="0" dirty="0"/>
              <a:t>and security </a:t>
            </a:r>
            <a:r>
              <a:rPr lang="en-US" sz="3600" b="0" dirty="0" smtClean="0"/>
              <a:t>controls</a:t>
            </a:r>
          </a:p>
          <a:p>
            <a:pPr marL="457200" indent="-457200" algn="l">
              <a:lnSpc>
                <a:spcPct val="150000"/>
              </a:lnSpc>
              <a:buFont typeface="Arial" panose="020B0604020202020204" pitchFamily="34" charset="0"/>
              <a:buChar char="•"/>
            </a:pPr>
            <a:r>
              <a:rPr lang="en-US" sz="3600" b="0" dirty="0" smtClean="0"/>
              <a:t>Navigation controls</a:t>
            </a:r>
          </a:p>
          <a:p>
            <a:pPr marL="457200" indent="-457200" algn="l">
              <a:lnSpc>
                <a:spcPct val="150000"/>
              </a:lnSpc>
              <a:buFont typeface="Arial" panose="020B0604020202020204" pitchFamily="34" charset="0"/>
              <a:buChar char="•"/>
            </a:pPr>
            <a:r>
              <a:rPr lang="en-US" sz="3600" b="0" dirty="0" smtClean="0"/>
              <a:t>Rich controls</a:t>
            </a:r>
            <a:endParaRPr lang="en-US" sz="3600" b="0" dirty="0"/>
          </a:p>
        </p:txBody>
      </p:sp>
      <p:cxnSp>
        <p:nvCxnSpPr>
          <p:cNvPr id="5" name="Straight Arrow Connector 4"/>
          <p:cNvCxnSpPr/>
          <p:nvPr/>
        </p:nvCxnSpPr>
        <p:spPr>
          <a:xfrm>
            <a:off x="10620320" y="8882145"/>
            <a:ext cx="3660456" cy="0"/>
          </a:xfrm>
          <a:prstGeom prst="straightConnector1">
            <a:avLst/>
          </a:prstGeom>
          <a:noFill/>
          <a:ln w="762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xmlns="" val="3123170759"/>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109639" cy="1200329"/>
          </a:xfrm>
          <a:prstGeom prst="rect">
            <a:avLst/>
          </a:prstGeom>
        </p:spPr>
        <p:txBody>
          <a:bodyPr wrap="none">
            <a:spAutoFit/>
          </a:bodyPr>
          <a:lstStyle/>
          <a:p>
            <a:pPr algn="l"/>
            <a:r>
              <a:rPr lang="en-US" sz="7200" dirty="0" smtClean="0">
                <a:latin typeface="+mn-lt"/>
                <a:cs typeface="Courier New" panose="02070309020205020404" pitchFamily="49" charset="0"/>
              </a:rPr>
              <a:t>Server Controls</a:t>
            </a:r>
            <a:endParaRPr lang="en-US" sz="7200" dirty="0">
              <a:latin typeface="+mn-lt"/>
              <a:cs typeface="Courier New" panose="02070309020205020404" pitchFamily="49" charset="0"/>
            </a:endParaRPr>
          </a:p>
        </p:txBody>
      </p:sp>
      <p:sp>
        <p:nvSpPr>
          <p:cNvPr id="6" name="Rectangle 5"/>
          <p:cNvSpPr/>
          <p:nvPr/>
        </p:nvSpPr>
        <p:spPr>
          <a:xfrm>
            <a:off x="3677729" y="3533693"/>
            <a:ext cx="19914109" cy="584775"/>
          </a:xfrm>
          <a:prstGeom prst="rect">
            <a:avLst/>
          </a:prstGeom>
        </p:spPr>
        <p:txBody>
          <a:bodyPr wrap="square">
            <a:spAutoFit/>
          </a:bodyPr>
          <a:lstStyle/>
          <a:p>
            <a:pPr lvl="0" algn="l" defTabSz="914400" eaLnBrk="0" fontAlgn="base">
              <a:spcBef>
                <a:spcPct val="0"/>
              </a:spcBef>
              <a:spcAft>
                <a:spcPct val="0"/>
              </a:spcAft>
            </a:pPr>
            <a:r>
              <a:rPr lang="en-US" altLang="en-US" dirty="0">
                <a:solidFill>
                  <a:srgbClr val="000088"/>
                </a:solidFill>
                <a:latin typeface="Consolas" panose="020B0609020204030204" pitchFamily="49" charset="0"/>
              </a:rPr>
              <a:t>&lt;</a:t>
            </a:r>
            <a:r>
              <a:rPr lang="en-US" altLang="en-US" dirty="0" err="1">
                <a:solidFill>
                  <a:srgbClr val="000088"/>
                </a:solidFill>
                <a:latin typeface="Consolas" panose="020B0609020204030204" pitchFamily="49" charset="0"/>
              </a:rPr>
              <a:t>asp:controlType</a:t>
            </a:r>
            <a:r>
              <a:rPr lang="en-US" altLang="en-US" dirty="0">
                <a:solidFill>
                  <a:srgbClr val="313131"/>
                </a:solidFill>
                <a:latin typeface="Consolas" panose="020B0609020204030204" pitchFamily="49" charset="0"/>
              </a:rPr>
              <a:t> </a:t>
            </a:r>
            <a:r>
              <a:rPr lang="en-US" altLang="en-US" dirty="0">
                <a:solidFill>
                  <a:srgbClr val="7F0055"/>
                </a:solidFill>
                <a:latin typeface="Consolas" panose="020B0609020204030204" pitchFamily="49" charset="0"/>
              </a:rPr>
              <a:t>ID</a:t>
            </a:r>
            <a:r>
              <a:rPr lang="en-US" altLang="en-US" dirty="0">
                <a:solidFill>
                  <a:srgbClr val="313131"/>
                </a:solidFill>
                <a:latin typeface="Consolas" panose="020B0609020204030204" pitchFamily="49" charset="0"/>
              </a:rPr>
              <a:t> </a:t>
            </a:r>
            <a:r>
              <a:rPr lang="en-US" altLang="en-US" dirty="0">
                <a:solidFill>
                  <a:srgbClr val="666600"/>
                </a:solidFill>
                <a:latin typeface="Consolas" panose="020B0609020204030204" pitchFamily="49" charset="0"/>
              </a:rPr>
              <a:t>=</a:t>
            </a:r>
            <a:r>
              <a:rPr lang="en-US" altLang="en-US" dirty="0">
                <a:solidFill>
                  <a:srgbClr val="008800"/>
                </a:solidFill>
                <a:latin typeface="Consolas" panose="020B0609020204030204" pitchFamily="49" charset="0"/>
              </a:rPr>
              <a:t>"</a:t>
            </a:r>
            <a:r>
              <a:rPr lang="en-US" altLang="en-US" dirty="0" err="1">
                <a:solidFill>
                  <a:srgbClr val="008800"/>
                </a:solidFill>
                <a:latin typeface="Consolas" panose="020B0609020204030204" pitchFamily="49" charset="0"/>
              </a:rPr>
              <a:t>ControlID</a:t>
            </a:r>
            <a:r>
              <a:rPr lang="en-US" altLang="en-US" dirty="0">
                <a:solidFill>
                  <a:srgbClr val="008800"/>
                </a:solidFill>
                <a:latin typeface="Consolas" panose="020B0609020204030204" pitchFamily="49" charset="0"/>
              </a:rPr>
              <a:t>"</a:t>
            </a:r>
            <a:r>
              <a:rPr lang="en-US" altLang="en-US" dirty="0">
                <a:solidFill>
                  <a:srgbClr val="313131"/>
                </a:solidFill>
                <a:latin typeface="Consolas" panose="020B0609020204030204" pitchFamily="49" charset="0"/>
              </a:rPr>
              <a:t> </a:t>
            </a:r>
            <a:r>
              <a:rPr lang="en-US" altLang="en-US" dirty="0" err="1">
                <a:solidFill>
                  <a:srgbClr val="7F0055"/>
                </a:solidFill>
                <a:latin typeface="Consolas" panose="020B0609020204030204" pitchFamily="49" charset="0"/>
              </a:rPr>
              <a:t>runat</a:t>
            </a:r>
            <a:r>
              <a:rPr lang="en-US" altLang="en-US" dirty="0">
                <a:solidFill>
                  <a:srgbClr val="666600"/>
                </a:solidFill>
                <a:latin typeface="Consolas" panose="020B0609020204030204" pitchFamily="49" charset="0"/>
              </a:rPr>
              <a:t>=</a:t>
            </a:r>
            <a:r>
              <a:rPr lang="en-US" altLang="en-US" dirty="0">
                <a:solidFill>
                  <a:srgbClr val="008800"/>
                </a:solidFill>
                <a:latin typeface="Consolas" panose="020B0609020204030204" pitchFamily="49" charset="0"/>
              </a:rPr>
              <a:t>"server"</a:t>
            </a:r>
            <a:r>
              <a:rPr lang="en-US" altLang="en-US" dirty="0">
                <a:solidFill>
                  <a:srgbClr val="313131"/>
                </a:solidFill>
                <a:latin typeface="Consolas" panose="020B0609020204030204" pitchFamily="49" charset="0"/>
              </a:rPr>
              <a:t> </a:t>
            </a:r>
            <a:r>
              <a:rPr lang="en-US" altLang="en-US" dirty="0">
                <a:solidFill>
                  <a:srgbClr val="7F0055"/>
                </a:solidFill>
                <a:latin typeface="Consolas" panose="020B0609020204030204" pitchFamily="49" charset="0"/>
              </a:rPr>
              <a:t>Property1</a:t>
            </a:r>
            <a:r>
              <a:rPr lang="en-US" altLang="en-US" dirty="0">
                <a:solidFill>
                  <a:srgbClr val="666600"/>
                </a:solidFill>
                <a:latin typeface="Consolas" panose="020B0609020204030204" pitchFamily="49" charset="0"/>
              </a:rPr>
              <a:t>=</a:t>
            </a:r>
            <a:r>
              <a:rPr lang="en-US" altLang="en-US" dirty="0">
                <a:solidFill>
                  <a:srgbClr val="008800"/>
                </a:solidFill>
                <a:latin typeface="Consolas" panose="020B0609020204030204" pitchFamily="49" charset="0"/>
              </a:rPr>
              <a:t>value1</a:t>
            </a:r>
            <a:r>
              <a:rPr lang="en-US" altLang="en-US" dirty="0">
                <a:solidFill>
                  <a:srgbClr val="313131"/>
                </a:solidFill>
                <a:latin typeface="Consolas" panose="020B0609020204030204" pitchFamily="49" charset="0"/>
              </a:rPr>
              <a:t> [</a:t>
            </a:r>
            <a:r>
              <a:rPr lang="en-US" altLang="en-US" dirty="0">
                <a:solidFill>
                  <a:srgbClr val="7F0055"/>
                </a:solidFill>
                <a:latin typeface="Consolas" panose="020B0609020204030204" pitchFamily="49" charset="0"/>
              </a:rPr>
              <a:t>Property2</a:t>
            </a:r>
            <a:r>
              <a:rPr lang="en-US" altLang="en-US" dirty="0">
                <a:solidFill>
                  <a:srgbClr val="666600"/>
                </a:solidFill>
                <a:latin typeface="Consolas" panose="020B0609020204030204" pitchFamily="49" charset="0"/>
              </a:rPr>
              <a:t>=</a:t>
            </a:r>
            <a:r>
              <a:rPr lang="en-US" altLang="en-US" dirty="0">
                <a:solidFill>
                  <a:srgbClr val="008800"/>
                </a:solidFill>
                <a:latin typeface="Consolas" panose="020B0609020204030204" pitchFamily="49" charset="0"/>
              </a:rPr>
              <a:t>value2]</a:t>
            </a:r>
            <a:r>
              <a:rPr lang="en-US" altLang="en-US" dirty="0">
                <a:solidFill>
                  <a:srgbClr val="313131"/>
                </a:solidFill>
                <a:latin typeface="Consolas" panose="020B0609020204030204" pitchFamily="49" charset="0"/>
              </a:rPr>
              <a:t> </a:t>
            </a:r>
            <a:r>
              <a:rPr lang="en-US" altLang="en-US" dirty="0" smtClean="0">
                <a:solidFill>
                  <a:srgbClr val="000088"/>
                </a:solidFill>
                <a:latin typeface="Consolas" panose="020B0609020204030204" pitchFamily="49" charset="0"/>
              </a:rPr>
              <a:t>/&gt;</a:t>
            </a:r>
            <a:endParaRPr lang="en-US" altLang="en-US" sz="6600" dirty="0">
              <a:solidFill>
                <a:schemeClr val="tx1"/>
              </a:solidFill>
              <a:latin typeface="Consolas" panose="020B0609020204030204" pitchFamily="49" charset="0"/>
            </a:endParaRPr>
          </a:p>
        </p:txBody>
      </p:sp>
      <p:sp>
        <p:nvSpPr>
          <p:cNvPr id="7" name="Rectangle 6"/>
          <p:cNvSpPr/>
          <p:nvPr/>
        </p:nvSpPr>
        <p:spPr>
          <a:xfrm>
            <a:off x="3677729" y="5385210"/>
            <a:ext cx="20706271" cy="4524315"/>
          </a:xfrm>
          <a:prstGeom prst="rect">
            <a:avLst/>
          </a:prstGeom>
        </p:spPr>
        <p:txBody>
          <a:bodyPr wrap="square">
            <a:spAutoFit/>
          </a:bodyPr>
          <a:lstStyle/>
          <a:p>
            <a:pPr algn="l"/>
            <a:r>
              <a:rPr lang="en-US" b="0" dirty="0">
                <a:solidFill>
                  <a:srgbClr val="0000FF"/>
                </a:solidFill>
                <a:latin typeface="Consolas" panose="020B0609020204030204" pitchFamily="49" charset="0"/>
              </a:rPr>
              <a:t>&lt;</a:t>
            </a:r>
            <a:r>
              <a:rPr lang="en-US" b="0" dirty="0" err="1">
                <a:solidFill>
                  <a:srgbClr val="800000"/>
                </a:solidFill>
                <a:latin typeface="Consolas" panose="020B0609020204030204" pitchFamily="49" charset="0"/>
              </a:rPr>
              <a:t>asp</a:t>
            </a:r>
            <a:r>
              <a:rPr lang="en-US" b="0" dirty="0" err="1">
                <a:solidFill>
                  <a:srgbClr val="0000FF"/>
                </a:solidFill>
                <a:latin typeface="Consolas" panose="020B0609020204030204" pitchFamily="49" charset="0"/>
              </a:rPr>
              <a:t>:</a:t>
            </a:r>
            <a:r>
              <a:rPr lang="en-US" b="0" dirty="0" err="1">
                <a:solidFill>
                  <a:srgbClr val="800000"/>
                </a:solidFill>
                <a:latin typeface="Consolas" panose="020B0609020204030204" pitchFamily="49" charset="0"/>
              </a:rPr>
              <a:t>Button</a:t>
            </a:r>
            <a:r>
              <a:rPr lang="en-US" b="0" dirty="0">
                <a:latin typeface="Consolas" panose="020B0609020204030204" pitchFamily="49" charset="0"/>
              </a:rPr>
              <a:t> </a:t>
            </a:r>
            <a:r>
              <a:rPr lang="en-US" b="0" dirty="0">
                <a:solidFill>
                  <a:srgbClr val="FF0000"/>
                </a:solidFill>
                <a:latin typeface="Consolas" panose="020B0609020204030204" pitchFamily="49" charset="0"/>
              </a:rPr>
              <a:t>ID</a:t>
            </a:r>
            <a:r>
              <a:rPr lang="en-US" b="0" dirty="0">
                <a:solidFill>
                  <a:srgbClr val="0000FF"/>
                </a:solidFill>
                <a:latin typeface="Consolas" panose="020B0609020204030204" pitchFamily="49" charset="0"/>
              </a:rPr>
              <a:t>="Button1"</a:t>
            </a:r>
            <a:r>
              <a:rPr lang="en-US" b="0" dirty="0">
                <a:latin typeface="Consolas" panose="020B0609020204030204" pitchFamily="49" charset="0"/>
              </a:rPr>
              <a:t> </a:t>
            </a:r>
            <a:r>
              <a:rPr lang="en-US" b="0" dirty="0" err="1">
                <a:solidFill>
                  <a:srgbClr val="FF0000"/>
                </a:solidFill>
                <a:latin typeface="Consolas" panose="020B0609020204030204" pitchFamily="49" charset="0"/>
              </a:rPr>
              <a:t>runat</a:t>
            </a:r>
            <a:r>
              <a:rPr lang="en-US" b="0" dirty="0">
                <a:solidFill>
                  <a:srgbClr val="0000FF"/>
                </a:solidFill>
                <a:latin typeface="Consolas" panose="020B0609020204030204" pitchFamily="49" charset="0"/>
              </a:rPr>
              <a:t>="server"</a:t>
            </a:r>
            <a:r>
              <a:rPr lang="en-US" b="0" dirty="0">
                <a:latin typeface="Consolas" panose="020B0609020204030204" pitchFamily="49" charset="0"/>
              </a:rPr>
              <a:t> </a:t>
            </a:r>
            <a:r>
              <a:rPr lang="en-US" b="0" dirty="0">
                <a:solidFill>
                  <a:srgbClr val="FF0000"/>
                </a:solidFill>
                <a:latin typeface="Consolas" panose="020B0609020204030204" pitchFamily="49" charset="0"/>
              </a:rPr>
              <a:t>Font-Bold</a:t>
            </a:r>
            <a:r>
              <a:rPr lang="en-US" b="0" dirty="0">
                <a:solidFill>
                  <a:srgbClr val="0000FF"/>
                </a:solidFill>
                <a:latin typeface="Consolas" panose="020B0609020204030204" pitchFamily="49" charset="0"/>
              </a:rPr>
              <a:t>="True"</a:t>
            </a:r>
            <a:r>
              <a:rPr lang="en-US" b="0" dirty="0">
                <a:latin typeface="Consolas" panose="020B0609020204030204" pitchFamily="49" charset="0"/>
              </a:rPr>
              <a:t> </a:t>
            </a:r>
            <a:r>
              <a:rPr lang="en-US" b="0" dirty="0">
                <a:solidFill>
                  <a:srgbClr val="FF0000"/>
                </a:solidFill>
                <a:latin typeface="Consolas" panose="020B0609020204030204" pitchFamily="49" charset="0"/>
              </a:rPr>
              <a:t>Font-Italic</a:t>
            </a:r>
            <a:r>
              <a:rPr lang="en-US" b="0" dirty="0">
                <a:solidFill>
                  <a:srgbClr val="0000FF"/>
                </a:solidFill>
                <a:latin typeface="Consolas" panose="020B0609020204030204" pitchFamily="49" charset="0"/>
              </a:rPr>
              <a:t>="True"</a:t>
            </a:r>
            <a:r>
              <a:rPr lang="en-US" b="0" dirty="0">
                <a:latin typeface="Consolas" panose="020B0609020204030204" pitchFamily="49" charset="0"/>
              </a:rPr>
              <a:t> </a:t>
            </a:r>
            <a:r>
              <a:rPr lang="en-US" b="0" dirty="0" err="1">
                <a:solidFill>
                  <a:srgbClr val="FF0000"/>
                </a:solidFill>
                <a:latin typeface="Consolas" panose="020B0609020204030204" pitchFamily="49" charset="0"/>
              </a:rPr>
              <a:t>ForeColor</a:t>
            </a:r>
            <a:r>
              <a:rPr lang="en-US" b="0" dirty="0">
                <a:solidFill>
                  <a:srgbClr val="0000FF"/>
                </a:solidFill>
                <a:latin typeface="Consolas" panose="020B0609020204030204" pitchFamily="49" charset="0"/>
              </a:rPr>
              <a:t>="#CC00CC"</a:t>
            </a:r>
            <a:r>
              <a:rPr lang="en-US" b="0" dirty="0">
                <a:latin typeface="Consolas" panose="020B0609020204030204" pitchFamily="49" charset="0"/>
              </a:rPr>
              <a:t> </a:t>
            </a:r>
            <a:r>
              <a:rPr lang="en-US" b="0" dirty="0">
                <a:solidFill>
                  <a:srgbClr val="FF0000"/>
                </a:solidFill>
                <a:latin typeface="Consolas" panose="020B0609020204030204" pitchFamily="49" charset="0"/>
              </a:rPr>
              <a:t>Text</a:t>
            </a:r>
            <a:r>
              <a:rPr lang="en-US" b="0" dirty="0">
                <a:solidFill>
                  <a:srgbClr val="0000FF"/>
                </a:solidFill>
                <a:latin typeface="Consolas" panose="020B0609020204030204" pitchFamily="49" charset="0"/>
              </a:rPr>
              <a:t>="Button"</a:t>
            </a:r>
            <a:r>
              <a:rPr lang="en-US" b="0" dirty="0">
                <a:latin typeface="Consolas" panose="020B0609020204030204" pitchFamily="49" charset="0"/>
              </a:rPr>
              <a:t> </a:t>
            </a:r>
            <a:r>
              <a:rPr lang="en-US" b="0" dirty="0" smtClean="0">
                <a:solidFill>
                  <a:srgbClr val="0000FF"/>
                </a:solidFill>
                <a:latin typeface="Consolas" panose="020B0609020204030204" pitchFamily="49" charset="0"/>
              </a:rPr>
              <a:t>/&gt;</a:t>
            </a:r>
          </a:p>
          <a:p>
            <a:pPr algn="l"/>
            <a:endParaRPr lang="en-US" b="0" dirty="0">
              <a:solidFill>
                <a:srgbClr val="0000FF"/>
              </a:solidFill>
              <a:latin typeface="Consolas" panose="020B0609020204030204" pitchFamily="49" charset="0"/>
            </a:endParaRPr>
          </a:p>
          <a:p>
            <a:pPr algn="l"/>
            <a:r>
              <a:rPr lang="en-US" b="0" dirty="0">
                <a:solidFill>
                  <a:srgbClr val="0000FF"/>
                </a:solidFill>
                <a:latin typeface="Consolas" panose="020B0609020204030204" pitchFamily="49" charset="0"/>
              </a:rPr>
              <a:t>&lt;</a:t>
            </a:r>
            <a:r>
              <a:rPr lang="en-US" b="0" dirty="0" err="1">
                <a:solidFill>
                  <a:srgbClr val="800000"/>
                </a:solidFill>
                <a:latin typeface="Consolas" panose="020B0609020204030204" pitchFamily="49" charset="0"/>
              </a:rPr>
              <a:t>asp</a:t>
            </a:r>
            <a:r>
              <a:rPr lang="en-US" b="0" dirty="0" err="1">
                <a:solidFill>
                  <a:srgbClr val="0000FF"/>
                </a:solidFill>
                <a:latin typeface="Consolas" panose="020B0609020204030204" pitchFamily="49" charset="0"/>
              </a:rPr>
              <a:t>:</a:t>
            </a:r>
            <a:r>
              <a:rPr lang="en-US" b="0" dirty="0" err="1">
                <a:solidFill>
                  <a:srgbClr val="800000"/>
                </a:solidFill>
                <a:latin typeface="Consolas" panose="020B0609020204030204" pitchFamily="49" charset="0"/>
              </a:rPr>
              <a:t>CheckBox</a:t>
            </a:r>
            <a:r>
              <a:rPr lang="en-US" b="0" dirty="0">
                <a:latin typeface="Consolas" panose="020B0609020204030204" pitchFamily="49" charset="0"/>
              </a:rPr>
              <a:t> </a:t>
            </a:r>
            <a:r>
              <a:rPr lang="en-US" b="0" dirty="0">
                <a:solidFill>
                  <a:srgbClr val="FF0000"/>
                </a:solidFill>
                <a:latin typeface="Consolas" panose="020B0609020204030204" pitchFamily="49" charset="0"/>
              </a:rPr>
              <a:t>ID</a:t>
            </a:r>
            <a:r>
              <a:rPr lang="en-US" b="0" dirty="0">
                <a:solidFill>
                  <a:srgbClr val="0000FF"/>
                </a:solidFill>
                <a:latin typeface="Consolas" panose="020B0609020204030204" pitchFamily="49" charset="0"/>
              </a:rPr>
              <a:t>="CheckBox1"</a:t>
            </a:r>
            <a:r>
              <a:rPr lang="en-US" b="0" dirty="0">
                <a:latin typeface="Consolas" panose="020B0609020204030204" pitchFamily="49" charset="0"/>
              </a:rPr>
              <a:t> </a:t>
            </a:r>
            <a:r>
              <a:rPr lang="en-US" b="0" dirty="0" err="1">
                <a:solidFill>
                  <a:srgbClr val="FF0000"/>
                </a:solidFill>
                <a:latin typeface="Consolas" panose="020B0609020204030204" pitchFamily="49" charset="0"/>
              </a:rPr>
              <a:t>runat</a:t>
            </a:r>
            <a:r>
              <a:rPr lang="en-US" b="0" dirty="0">
                <a:solidFill>
                  <a:srgbClr val="0000FF"/>
                </a:solidFill>
                <a:latin typeface="Consolas" panose="020B0609020204030204" pitchFamily="49" charset="0"/>
              </a:rPr>
              <a:t>="server"</a:t>
            </a:r>
            <a:r>
              <a:rPr lang="en-US" b="0" dirty="0">
                <a:latin typeface="Consolas" panose="020B0609020204030204" pitchFamily="49" charset="0"/>
              </a:rPr>
              <a:t> </a:t>
            </a:r>
            <a:r>
              <a:rPr lang="en-US" b="0" dirty="0">
                <a:solidFill>
                  <a:srgbClr val="FF0000"/>
                </a:solidFill>
                <a:latin typeface="Consolas" panose="020B0609020204030204" pitchFamily="49" charset="0"/>
              </a:rPr>
              <a:t>Font-Bold</a:t>
            </a:r>
            <a:r>
              <a:rPr lang="en-US" b="0" dirty="0">
                <a:solidFill>
                  <a:srgbClr val="0000FF"/>
                </a:solidFill>
                <a:latin typeface="Consolas" panose="020B0609020204030204" pitchFamily="49" charset="0"/>
              </a:rPr>
              <a:t>="True"</a:t>
            </a:r>
            <a:r>
              <a:rPr lang="en-US" b="0" dirty="0">
                <a:latin typeface="Consolas" panose="020B0609020204030204" pitchFamily="49" charset="0"/>
              </a:rPr>
              <a:t> </a:t>
            </a:r>
            <a:r>
              <a:rPr lang="en-US" b="0" dirty="0" smtClean="0">
                <a:solidFill>
                  <a:srgbClr val="0000FF"/>
                </a:solidFill>
                <a:latin typeface="Consolas" panose="020B0609020204030204" pitchFamily="49" charset="0"/>
              </a:rPr>
              <a:t>/&gt;</a:t>
            </a:r>
          </a:p>
          <a:p>
            <a:pPr algn="l"/>
            <a:endParaRPr lang="en-US" b="0" dirty="0">
              <a:solidFill>
                <a:srgbClr val="0000FF"/>
              </a:solidFill>
              <a:latin typeface="Consolas" panose="020B0609020204030204" pitchFamily="49" charset="0"/>
            </a:endParaRPr>
          </a:p>
          <a:p>
            <a:pPr algn="l"/>
            <a:r>
              <a:rPr lang="en-US" b="0" dirty="0" smtClean="0">
                <a:solidFill>
                  <a:srgbClr val="0000FF"/>
                </a:solidFill>
                <a:latin typeface="Consolas" panose="020B0609020204030204" pitchFamily="49" charset="0"/>
              </a:rPr>
              <a:t>&lt;</a:t>
            </a:r>
            <a:r>
              <a:rPr lang="en-US" b="0" dirty="0" err="1">
                <a:solidFill>
                  <a:srgbClr val="800000"/>
                </a:solidFill>
                <a:latin typeface="Consolas" panose="020B0609020204030204" pitchFamily="49" charset="0"/>
              </a:rPr>
              <a:t>asp</a:t>
            </a:r>
            <a:r>
              <a:rPr lang="en-US" b="0" dirty="0" err="1">
                <a:solidFill>
                  <a:srgbClr val="0000FF"/>
                </a:solidFill>
                <a:latin typeface="Consolas" panose="020B0609020204030204" pitchFamily="49" charset="0"/>
              </a:rPr>
              <a:t>:</a:t>
            </a:r>
            <a:r>
              <a:rPr lang="en-US" b="0" dirty="0" err="1">
                <a:solidFill>
                  <a:srgbClr val="800000"/>
                </a:solidFill>
                <a:latin typeface="Consolas" panose="020B0609020204030204" pitchFamily="49" charset="0"/>
              </a:rPr>
              <a:t>RadioButton</a:t>
            </a:r>
            <a:r>
              <a:rPr lang="en-US" b="0" dirty="0">
                <a:latin typeface="Consolas" panose="020B0609020204030204" pitchFamily="49" charset="0"/>
              </a:rPr>
              <a:t> </a:t>
            </a:r>
            <a:r>
              <a:rPr lang="en-US" b="0" dirty="0">
                <a:solidFill>
                  <a:srgbClr val="FF0000"/>
                </a:solidFill>
                <a:latin typeface="Consolas" panose="020B0609020204030204" pitchFamily="49" charset="0"/>
              </a:rPr>
              <a:t>ID</a:t>
            </a:r>
            <a:r>
              <a:rPr lang="en-US" b="0" dirty="0">
                <a:solidFill>
                  <a:srgbClr val="0000FF"/>
                </a:solidFill>
                <a:latin typeface="Consolas" panose="020B0609020204030204" pitchFamily="49" charset="0"/>
              </a:rPr>
              <a:t>="RadioButton1"</a:t>
            </a:r>
            <a:r>
              <a:rPr lang="en-US" b="0" dirty="0">
                <a:latin typeface="Consolas" panose="020B0609020204030204" pitchFamily="49" charset="0"/>
              </a:rPr>
              <a:t> </a:t>
            </a:r>
            <a:r>
              <a:rPr lang="en-US" b="0" dirty="0" err="1">
                <a:solidFill>
                  <a:srgbClr val="FF0000"/>
                </a:solidFill>
                <a:latin typeface="Consolas" panose="020B0609020204030204" pitchFamily="49" charset="0"/>
              </a:rPr>
              <a:t>runat</a:t>
            </a:r>
            <a:r>
              <a:rPr lang="en-US" b="0" dirty="0">
                <a:solidFill>
                  <a:srgbClr val="0000FF"/>
                </a:solidFill>
                <a:latin typeface="Consolas" panose="020B0609020204030204" pitchFamily="49" charset="0"/>
              </a:rPr>
              <a:t>="server"</a:t>
            </a:r>
            <a:r>
              <a:rPr lang="en-US" b="0" dirty="0">
                <a:latin typeface="Consolas" panose="020B0609020204030204" pitchFamily="49" charset="0"/>
              </a:rPr>
              <a:t> </a:t>
            </a:r>
            <a:r>
              <a:rPr lang="en-US" b="0" dirty="0">
                <a:solidFill>
                  <a:srgbClr val="FF0000"/>
                </a:solidFill>
                <a:latin typeface="Consolas" panose="020B0609020204030204" pitchFamily="49" charset="0"/>
              </a:rPr>
              <a:t>Text</a:t>
            </a:r>
            <a:r>
              <a:rPr lang="en-US" b="0" dirty="0">
                <a:solidFill>
                  <a:srgbClr val="0000FF"/>
                </a:solidFill>
                <a:latin typeface="Consolas" panose="020B0609020204030204" pitchFamily="49" charset="0"/>
              </a:rPr>
              <a:t>="Morning"</a:t>
            </a:r>
            <a:r>
              <a:rPr lang="en-US" b="0" dirty="0">
                <a:latin typeface="Consolas" panose="020B0609020204030204" pitchFamily="49" charset="0"/>
              </a:rPr>
              <a:t> </a:t>
            </a:r>
            <a:r>
              <a:rPr lang="en-US" b="0" dirty="0" smtClean="0">
                <a:solidFill>
                  <a:srgbClr val="0000FF"/>
                </a:solidFill>
                <a:latin typeface="Consolas" panose="020B0609020204030204" pitchFamily="49" charset="0"/>
              </a:rPr>
              <a:t>/&gt;</a:t>
            </a:r>
          </a:p>
          <a:p>
            <a:pPr algn="l"/>
            <a:endParaRPr lang="en-US" b="0" dirty="0">
              <a:solidFill>
                <a:srgbClr val="0000FF"/>
              </a:solidFill>
              <a:latin typeface="Consolas" panose="020B0609020204030204" pitchFamily="49" charset="0"/>
            </a:endParaRPr>
          </a:p>
          <a:p>
            <a:pPr algn="l"/>
            <a:r>
              <a:rPr lang="en-US" b="0" dirty="0">
                <a:solidFill>
                  <a:srgbClr val="0000FF"/>
                </a:solidFill>
                <a:latin typeface="Consolas" panose="020B0609020204030204" pitchFamily="49" charset="0"/>
              </a:rPr>
              <a:t>&lt;</a:t>
            </a:r>
            <a:r>
              <a:rPr lang="en-US" b="0" dirty="0" err="1">
                <a:solidFill>
                  <a:srgbClr val="800000"/>
                </a:solidFill>
                <a:latin typeface="Consolas" panose="020B0609020204030204" pitchFamily="49" charset="0"/>
              </a:rPr>
              <a:t>asp</a:t>
            </a:r>
            <a:r>
              <a:rPr lang="en-US" b="0" dirty="0" err="1">
                <a:solidFill>
                  <a:srgbClr val="0000FF"/>
                </a:solidFill>
                <a:latin typeface="Consolas" panose="020B0609020204030204" pitchFamily="49" charset="0"/>
              </a:rPr>
              <a:t>:</a:t>
            </a:r>
            <a:r>
              <a:rPr lang="en-US" b="0" dirty="0" err="1">
                <a:solidFill>
                  <a:srgbClr val="800000"/>
                </a:solidFill>
                <a:latin typeface="Consolas" panose="020B0609020204030204" pitchFamily="49" charset="0"/>
              </a:rPr>
              <a:t>Label</a:t>
            </a:r>
            <a:r>
              <a:rPr lang="en-US" b="0" dirty="0">
                <a:latin typeface="Consolas" panose="020B0609020204030204" pitchFamily="49" charset="0"/>
              </a:rPr>
              <a:t> </a:t>
            </a:r>
            <a:r>
              <a:rPr lang="en-US" b="0" dirty="0">
                <a:solidFill>
                  <a:srgbClr val="FF0000"/>
                </a:solidFill>
                <a:latin typeface="Consolas" panose="020B0609020204030204" pitchFamily="49" charset="0"/>
              </a:rPr>
              <a:t>ID</a:t>
            </a:r>
            <a:r>
              <a:rPr lang="en-US" b="0" dirty="0">
                <a:solidFill>
                  <a:srgbClr val="0000FF"/>
                </a:solidFill>
                <a:latin typeface="Consolas" panose="020B0609020204030204" pitchFamily="49" charset="0"/>
              </a:rPr>
              <a:t>="Label1"</a:t>
            </a:r>
            <a:r>
              <a:rPr lang="en-US" b="0" dirty="0">
                <a:latin typeface="Consolas" panose="020B0609020204030204" pitchFamily="49" charset="0"/>
              </a:rPr>
              <a:t> </a:t>
            </a:r>
            <a:r>
              <a:rPr lang="en-US" b="0" dirty="0" err="1">
                <a:solidFill>
                  <a:srgbClr val="FF0000"/>
                </a:solidFill>
                <a:latin typeface="Consolas" panose="020B0609020204030204" pitchFamily="49" charset="0"/>
              </a:rPr>
              <a:t>runat</a:t>
            </a:r>
            <a:r>
              <a:rPr lang="en-US" b="0" dirty="0">
                <a:solidFill>
                  <a:srgbClr val="0000FF"/>
                </a:solidFill>
                <a:latin typeface="Consolas" panose="020B0609020204030204" pitchFamily="49" charset="0"/>
              </a:rPr>
              <a:t>="server"</a:t>
            </a:r>
            <a:r>
              <a:rPr lang="en-US" b="0" dirty="0">
                <a:latin typeface="Consolas" panose="020B0609020204030204" pitchFamily="49" charset="0"/>
              </a:rPr>
              <a:t> </a:t>
            </a:r>
            <a:r>
              <a:rPr lang="en-US" b="0" dirty="0">
                <a:solidFill>
                  <a:srgbClr val="FF0000"/>
                </a:solidFill>
                <a:latin typeface="Consolas" panose="020B0609020204030204" pitchFamily="49" charset="0"/>
              </a:rPr>
              <a:t>Text</a:t>
            </a:r>
            <a:r>
              <a:rPr lang="en-US" b="0" dirty="0">
                <a:solidFill>
                  <a:srgbClr val="0000FF"/>
                </a:solidFill>
                <a:latin typeface="Consolas" panose="020B0609020204030204" pitchFamily="49" charset="0"/>
              </a:rPr>
              <a:t>="Label"&gt;&lt;/</a:t>
            </a:r>
            <a:r>
              <a:rPr lang="en-US" b="0" dirty="0" err="1">
                <a:solidFill>
                  <a:srgbClr val="800000"/>
                </a:solidFill>
                <a:latin typeface="Consolas" panose="020B0609020204030204" pitchFamily="49" charset="0"/>
              </a:rPr>
              <a:t>asp</a:t>
            </a:r>
            <a:r>
              <a:rPr lang="en-US" b="0" dirty="0" err="1">
                <a:solidFill>
                  <a:srgbClr val="0000FF"/>
                </a:solidFill>
                <a:latin typeface="Consolas" panose="020B0609020204030204" pitchFamily="49" charset="0"/>
              </a:rPr>
              <a:t>:</a:t>
            </a:r>
            <a:r>
              <a:rPr lang="en-US" b="0" dirty="0" err="1">
                <a:solidFill>
                  <a:srgbClr val="800000"/>
                </a:solidFill>
                <a:latin typeface="Consolas" panose="020B0609020204030204" pitchFamily="49" charset="0"/>
              </a:rPr>
              <a:t>Label</a:t>
            </a:r>
            <a:r>
              <a:rPr lang="en-US" b="0" dirty="0">
                <a:solidFill>
                  <a:srgbClr val="0000FF"/>
                </a:solidFill>
                <a:latin typeface="Consolas" panose="020B0609020204030204" pitchFamily="49" charset="0"/>
              </a:rPr>
              <a:t>&gt;</a:t>
            </a:r>
            <a:endParaRPr lang="en-US" b="0" dirty="0">
              <a:latin typeface="Consolas" panose="020B0609020204030204" pitchFamily="49" charset="0"/>
            </a:endParaRPr>
          </a:p>
          <a:p>
            <a:r>
              <a:rPr lang="en-US" b="0" dirty="0">
                <a:latin typeface="Consolas" panose="020B0609020204030204" pitchFamily="49" charset="0"/>
              </a:rPr>
              <a:t> </a:t>
            </a:r>
            <a:endParaRPr lang="en-US" b="0" dirty="0"/>
          </a:p>
        </p:txBody>
      </p:sp>
    </p:spTree>
    <p:extLst>
      <p:ext uri="{BB962C8B-B14F-4D97-AF65-F5344CB8AC3E}">
        <p14:creationId xmlns:p14="http://schemas.microsoft.com/office/powerpoint/2010/main" xmlns="" val="1625955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11418510" cy="1200329"/>
          </a:xfrm>
          <a:prstGeom prst="rect">
            <a:avLst/>
          </a:prstGeom>
        </p:spPr>
        <p:txBody>
          <a:bodyPr wrap="none">
            <a:spAutoFit/>
          </a:bodyPr>
          <a:lstStyle/>
          <a:p>
            <a:pPr algn="l"/>
            <a:r>
              <a:rPr lang="en-US" sz="7200" dirty="0" smtClean="0">
                <a:latin typeface="+mn-lt"/>
                <a:cs typeface="Courier New" panose="02070309020205020404" pitchFamily="49" charset="0"/>
              </a:rPr>
              <a:t>Server Control Properties</a:t>
            </a:r>
            <a:endParaRPr lang="en-US" sz="7200" dirty="0">
              <a:latin typeface="+mn-lt"/>
              <a:cs typeface="Courier New" panose="020703090202050204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1894601928"/>
              </p:ext>
            </p:extLst>
          </p:nvPr>
        </p:nvGraphicFramePr>
        <p:xfrm>
          <a:off x="3466836" y="2291264"/>
          <a:ext cx="20917164" cy="11622020"/>
        </p:xfrm>
        <a:graphic>
          <a:graphicData uri="http://schemas.openxmlformats.org/drawingml/2006/table">
            <a:tbl>
              <a:tblPr/>
              <a:tblGrid>
                <a:gridCol w="4601399">
                  <a:extLst>
                    <a:ext uri="{9D8B030D-6E8A-4147-A177-3AD203B41FA5}">
                      <a16:colId xmlns:a16="http://schemas.microsoft.com/office/drawing/2014/main" xmlns="" val="1814564889"/>
                    </a:ext>
                  </a:extLst>
                </a:gridCol>
                <a:gridCol w="16315765">
                  <a:extLst>
                    <a:ext uri="{9D8B030D-6E8A-4147-A177-3AD203B41FA5}">
                      <a16:colId xmlns:a16="http://schemas.microsoft.com/office/drawing/2014/main" xmlns="" val="340657608"/>
                    </a:ext>
                  </a:extLst>
                </a:gridCol>
              </a:tblGrid>
              <a:tr h="1149103">
                <a:tc>
                  <a:txBody>
                    <a:bodyPr/>
                    <a:lstStyle/>
                    <a:p>
                      <a:pPr algn="l" fontAlgn="t">
                        <a:lnSpc>
                          <a:spcPct val="150000"/>
                        </a:lnSpc>
                      </a:pPr>
                      <a:r>
                        <a:rPr lang="en-US" sz="4400" b="1" dirty="0">
                          <a:effectLst/>
                          <a:latin typeface="Calibri" panose="020F0502020204030204" pitchFamily="34" charset="0"/>
                          <a:cs typeface="Calibri" panose="020F0502020204030204" pitchFamily="34" charset="0"/>
                        </a:rPr>
                        <a:t>Property</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lnSpc>
                          <a:spcPct val="150000"/>
                        </a:lnSpc>
                      </a:pPr>
                      <a:r>
                        <a:rPr lang="en-US" sz="4400" b="1" dirty="0">
                          <a:effectLst/>
                          <a:latin typeface="Calibri" panose="020F0502020204030204" pitchFamily="34" charset="0"/>
                          <a:cs typeface="Calibri" panose="020F0502020204030204" pitchFamily="34" charset="0"/>
                        </a:rPr>
                        <a:t>Description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2409594728"/>
                  </a:ext>
                </a:extLst>
              </a:tr>
              <a:tr h="932822">
                <a:tc>
                  <a:txBody>
                    <a:bodyPr/>
                    <a:lstStyle/>
                    <a:p>
                      <a:pPr algn="l" fontAlgn="t">
                        <a:lnSpc>
                          <a:spcPct val="150000"/>
                        </a:lnSpc>
                      </a:pPr>
                      <a:r>
                        <a:rPr lang="en-US" sz="3200" b="1" dirty="0" err="1">
                          <a:effectLst/>
                          <a:latin typeface="Calibri" panose="020F0502020204030204" pitchFamily="34" charset="0"/>
                          <a:cs typeface="Calibri" panose="020F0502020204030204" pitchFamily="34" charset="0"/>
                        </a:rPr>
                        <a:t>AccessKey</a:t>
                      </a:r>
                      <a:endParaRPr lang="en-US" sz="3200" b="1" dirty="0">
                        <a:effectLst/>
                        <a:latin typeface="Calibri" panose="020F0502020204030204" pitchFamily="34" charset="0"/>
                        <a:cs typeface="Calibri" panose="020F0502020204030204" pitchFamily="34" charset="0"/>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50000"/>
                        </a:lnSpc>
                      </a:pPr>
                      <a:r>
                        <a:rPr lang="en-US" sz="3200" dirty="0">
                          <a:effectLst/>
                          <a:latin typeface="Calibri" panose="020F0502020204030204" pitchFamily="34" charset="0"/>
                          <a:cs typeface="Calibri" panose="020F0502020204030204" pitchFamily="34" charset="0"/>
                        </a:rPr>
                        <a:t>Pressing this key with the Alt key moves focus to the control.</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573735107"/>
                  </a:ext>
                </a:extLst>
              </a:tr>
              <a:tr h="932822">
                <a:tc>
                  <a:txBody>
                    <a:bodyPr/>
                    <a:lstStyle/>
                    <a:p>
                      <a:pPr algn="l" fontAlgn="t">
                        <a:lnSpc>
                          <a:spcPct val="150000"/>
                        </a:lnSpc>
                      </a:pPr>
                      <a:r>
                        <a:rPr lang="en-US" sz="3200" b="1" dirty="0" err="1">
                          <a:effectLst/>
                          <a:latin typeface="Calibri" panose="020F0502020204030204" pitchFamily="34" charset="0"/>
                          <a:cs typeface="Calibri" panose="020F0502020204030204" pitchFamily="34" charset="0"/>
                        </a:rPr>
                        <a:t>BackColor</a:t>
                      </a:r>
                      <a:endParaRPr lang="en-US" sz="3200" b="1" dirty="0">
                        <a:effectLst/>
                        <a:latin typeface="Calibri" panose="020F0502020204030204" pitchFamily="34" charset="0"/>
                        <a:cs typeface="Calibri" panose="020F0502020204030204" pitchFamily="34" charset="0"/>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50000"/>
                        </a:lnSpc>
                      </a:pPr>
                      <a:r>
                        <a:rPr lang="en-US" sz="3200" dirty="0">
                          <a:effectLst/>
                          <a:latin typeface="Calibri" panose="020F0502020204030204" pitchFamily="34" charset="0"/>
                          <a:cs typeface="Calibri" panose="020F0502020204030204" pitchFamily="34" charset="0"/>
                        </a:rPr>
                        <a:t>Background color.</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5423586"/>
                  </a:ext>
                </a:extLst>
              </a:tr>
              <a:tr h="932822">
                <a:tc>
                  <a:txBody>
                    <a:bodyPr/>
                    <a:lstStyle/>
                    <a:p>
                      <a:pPr algn="l" fontAlgn="t">
                        <a:lnSpc>
                          <a:spcPct val="150000"/>
                        </a:lnSpc>
                      </a:pPr>
                      <a:r>
                        <a:rPr lang="en-US" sz="3200" b="1" dirty="0" err="1">
                          <a:effectLst/>
                          <a:latin typeface="Calibri" panose="020F0502020204030204" pitchFamily="34" charset="0"/>
                          <a:cs typeface="Calibri" panose="020F0502020204030204" pitchFamily="34" charset="0"/>
                        </a:rPr>
                        <a:t>BorderColor</a:t>
                      </a:r>
                      <a:endParaRPr lang="en-US" sz="3200" b="1" dirty="0">
                        <a:effectLst/>
                        <a:latin typeface="Calibri" panose="020F0502020204030204" pitchFamily="34" charset="0"/>
                        <a:cs typeface="Calibri" panose="020F0502020204030204" pitchFamily="34" charset="0"/>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50000"/>
                        </a:lnSpc>
                      </a:pPr>
                      <a:r>
                        <a:rPr lang="en-US" sz="3200" dirty="0">
                          <a:effectLst/>
                          <a:latin typeface="Calibri" panose="020F0502020204030204" pitchFamily="34" charset="0"/>
                          <a:cs typeface="Calibri" panose="020F0502020204030204" pitchFamily="34" charset="0"/>
                        </a:rPr>
                        <a:t>Border color.</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255632932"/>
                  </a:ext>
                </a:extLst>
              </a:tr>
              <a:tr h="932822">
                <a:tc>
                  <a:txBody>
                    <a:bodyPr/>
                    <a:lstStyle/>
                    <a:p>
                      <a:pPr algn="l" fontAlgn="t">
                        <a:lnSpc>
                          <a:spcPct val="150000"/>
                        </a:lnSpc>
                      </a:pPr>
                      <a:r>
                        <a:rPr lang="en-US" sz="3200" b="1" dirty="0" err="1">
                          <a:effectLst/>
                          <a:latin typeface="Calibri" panose="020F0502020204030204" pitchFamily="34" charset="0"/>
                          <a:cs typeface="Calibri" panose="020F0502020204030204" pitchFamily="34" charset="0"/>
                        </a:rPr>
                        <a:t>BorderStyle</a:t>
                      </a:r>
                      <a:endParaRPr lang="en-US" sz="3200" b="1" dirty="0">
                        <a:effectLst/>
                        <a:latin typeface="Calibri" panose="020F0502020204030204" pitchFamily="34" charset="0"/>
                        <a:cs typeface="Calibri" panose="020F0502020204030204" pitchFamily="34" charset="0"/>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50000"/>
                        </a:lnSpc>
                      </a:pPr>
                      <a:r>
                        <a:rPr lang="en-US" sz="3200" dirty="0">
                          <a:effectLst/>
                          <a:latin typeface="Calibri" panose="020F0502020204030204" pitchFamily="34" charset="0"/>
                          <a:cs typeface="Calibri" panose="020F0502020204030204" pitchFamily="34" charset="0"/>
                        </a:rPr>
                        <a:t>Border style.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4033971743"/>
                  </a:ext>
                </a:extLst>
              </a:tr>
              <a:tr h="932822">
                <a:tc>
                  <a:txBody>
                    <a:bodyPr/>
                    <a:lstStyle/>
                    <a:p>
                      <a:pPr algn="l" fontAlgn="t">
                        <a:lnSpc>
                          <a:spcPct val="150000"/>
                        </a:lnSpc>
                      </a:pPr>
                      <a:r>
                        <a:rPr lang="en-US" sz="3200" b="1">
                          <a:effectLst/>
                          <a:latin typeface="Calibri" panose="020F0502020204030204" pitchFamily="34" charset="0"/>
                          <a:cs typeface="Calibri" panose="020F0502020204030204" pitchFamily="34" charset="0"/>
                        </a:rPr>
                        <a:t>BorderWidth</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50000"/>
                        </a:lnSpc>
                      </a:pPr>
                      <a:r>
                        <a:rPr lang="en-US" sz="3200" dirty="0">
                          <a:effectLst/>
                          <a:latin typeface="Calibri" panose="020F0502020204030204" pitchFamily="34" charset="0"/>
                          <a:cs typeface="Calibri" panose="020F0502020204030204" pitchFamily="34" charset="0"/>
                        </a:rPr>
                        <a:t>Border width.</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12223189"/>
                  </a:ext>
                </a:extLst>
              </a:tr>
              <a:tr h="670465">
                <a:tc>
                  <a:txBody>
                    <a:bodyPr/>
                    <a:lstStyle/>
                    <a:p>
                      <a:pPr algn="l" fontAlgn="t"/>
                      <a:r>
                        <a:rPr lang="en-US" sz="3200" b="1" dirty="0">
                          <a:effectLst/>
                          <a:latin typeface="Calibri" panose="020F0502020204030204" pitchFamily="34" charset="0"/>
                          <a:cs typeface="Calibri" panose="020F0502020204030204" pitchFamily="34" charset="0"/>
                        </a:rPr>
                        <a:t>Height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dirty="0" smtClean="0">
                          <a:effectLst/>
                          <a:latin typeface="Calibri" panose="020F0502020204030204" pitchFamily="34" charset="0"/>
                          <a:cs typeface="Calibri" panose="020F0502020204030204" pitchFamily="34" charset="0"/>
                        </a:rPr>
                        <a:t>Gets or sets the Height of the Web server control.</a:t>
                      </a:r>
                      <a:endParaRPr lang="en-US" sz="3200" dirty="0">
                        <a:effectLst/>
                        <a:latin typeface="Calibri" panose="020F0502020204030204" pitchFamily="34" charset="0"/>
                        <a:cs typeface="Calibri" panose="020F0502020204030204" pitchFamily="34" charset="0"/>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864723730"/>
                  </a:ext>
                </a:extLst>
              </a:tr>
              <a:tr h="670465">
                <a:tc>
                  <a:txBody>
                    <a:bodyPr/>
                    <a:lstStyle/>
                    <a:p>
                      <a:pPr algn="l" fontAlgn="t"/>
                      <a:r>
                        <a:rPr lang="en-US" sz="3200" b="1" dirty="0">
                          <a:effectLst/>
                          <a:latin typeface="Calibri" panose="020F0502020204030204" pitchFamily="34" charset="0"/>
                          <a:cs typeface="Calibri" panose="020F0502020204030204" pitchFamily="34" charset="0"/>
                        </a:rPr>
                        <a:t>Width</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dirty="0">
                          <a:effectLst/>
                          <a:latin typeface="Calibri" panose="020F0502020204030204" pitchFamily="34" charset="0"/>
                          <a:cs typeface="Calibri" panose="020F0502020204030204" pitchFamily="34" charset="0"/>
                        </a:rPr>
                        <a:t>Gets or sets </a:t>
                      </a:r>
                      <a:r>
                        <a:rPr lang="en-US" sz="3200">
                          <a:effectLst/>
                          <a:latin typeface="Calibri" panose="020F0502020204030204" pitchFamily="34" charset="0"/>
                          <a:cs typeface="Calibri" panose="020F0502020204030204" pitchFamily="34" charset="0"/>
                        </a:rPr>
                        <a:t>the </a:t>
                      </a:r>
                      <a:r>
                        <a:rPr lang="en-US" sz="3200" smtClean="0">
                          <a:effectLst/>
                          <a:latin typeface="Calibri" panose="020F0502020204030204" pitchFamily="34" charset="0"/>
                          <a:cs typeface="Calibri" panose="020F0502020204030204" pitchFamily="34" charset="0"/>
                        </a:rPr>
                        <a:t>Width </a:t>
                      </a:r>
                      <a:r>
                        <a:rPr lang="en-US" sz="3200" dirty="0">
                          <a:effectLst/>
                          <a:latin typeface="Calibri" panose="020F0502020204030204" pitchFamily="34" charset="0"/>
                          <a:cs typeface="Calibri" panose="020F0502020204030204" pitchFamily="34" charset="0"/>
                        </a:rPr>
                        <a:t>of the Web server control.</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781686608"/>
                  </a:ext>
                </a:extLst>
              </a:tr>
              <a:tr h="670465">
                <a:tc>
                  <a:txBody>
                    <a:bodyPr/>
                    <a:lstStyle/>
                    <a:p>
                      <a:pPr algn="l" fontAlgn="t"/>
                      <a:r>
                        <a:rPr lang="en-US" sz="3200" b="1" i="0" u="none" strike="noStrike" cap="none" spc="0" baseline="0" dirty="0" err="1">
                          <a:ln>
                            <a:noFill/>
                          </a:ln>
                          <a:solidFill>
                            <a:schemeClr val="tx1"/>
                          </a:solidFill>
                          <a:effectLst/>
                          <a:uFillTx/>
                          <a:latin typeface="Calibri" panose="020F0502020204030204" pitchFamily="34" charset="0"/>
                          <a:ea typeface="+mn-ea"/>
                          <a:cs typeface="Calibri" panose="020F0502020204030204" pitchFamily="34" charset="0"/>
                          <a:sym typeface="Helvetica Neue Light"/>
                        </a:rPr>
                        <a:t>CausesValidation</a:t>
                      </a:r>
                      <a:endParaRPr lang="en-US" sz="3200" b="1"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rPr>
                        <a:t>Indicates if it causes validation.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545007176"/>
                  </a:ext>
                </a:extLst>
              </a:tr>
              <a:tr h="670465">
                <a:tc>
                  <a:txBody>
                    <a:bodyPr/>
                    <a:lstStyle/>
                    <a:p>
                      <a:pPr algn="l" fontAlgn="t"/>
                      <a:r>
                        <a:rPr lang="en-US" sz="3200" b="1" dirty="0" err="1">
                          <a:effectLst/>
                          <a:latin typeface="Calibri" panose="020F0502020204030204" pitchFamily="34" charset="0"/>
                          <a:cs typeface="Calibri" panose="020F0502020204030204" pitchFamily="34" charset="0"/>
                        </a:rPr>
                        <a:t>CssClass</a:t>
                      </a:r>
                      <a:endParaRPr lang="en-US" sz="3200" b="1" dirty="0">
                        <a:effectLst/>
                        <a:latin typeface="Calibri" panose="020F0502020204030204" pitchFamily="34" charset="0"/>
                        <a:cs typeface="Calibri" panose="020F0502020204030204" pitchFamily="34" charset="0"/>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dirty="0">
                          <a:effectLst/>
                          <a:latin typeface="Calibri" panose="020F0502020204030204" pitchFamily="34" charset="0"/>
                          <a:cs typeface="Calibri" panose="020F0502020204030204" pitchFamily="34" charset="0"/>
                        </a:rPr>
                        <a:t>CSS class</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075574519"/>
                  </a:ext>
                </a:extLst>
              </a:tr>
              <a:tr h="670465">
                <a:tc>
                  <a:txBody>
                    <a:bodyPr/>
                    <a:lstStyle/>
                    <a:p>
                      <a:pPr algn="l" fontAlgn="t"/>
                      <a:r>
                        <a:rPr lang="en-US" sz="3200" b="1" dirty="0">
                          <a:effectLst/>
                          <a:latin typeface="Calibri" panose="020F0502020204030204" pitchFamily="34" charset="0"/>
                          <a:cs typeface="Calibri" panose="020F0502020204030204" pitchFamily="34" charset="0"/>
                        </a:rPr>
                        <a:t>Font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dirty="0">
                          <a:effectLst/>
                          <a:latin typeface="Calibri" panose="020F0502020204030204" pitchFamily="34" charset="0"/>
                          <a:cs typeface="Calibri" panose="020F0502020204030204" pitchFamily="34" charset="0"/>
                        </a:rPr>
                        <a:t>Font.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46717325"/>
                  </a:ext>
                </a:extLst>
              </a:tr>
              <a:tr h="670465">
                <a:tc>
                  <a:txBody>
                    <a:bodyPr/>
                    <a:lstStyle/>
                    <a:p>
                      <a:pPr algn="l" fontAlgn="t"/>
                      <a:r>
                        <a:rPr lang="en-US" sz="3200" b="1" dirty="0">
                          <a:effectLst/>
                          <a:latin typeface="Calibri" panose="020F0502020204030204" pitchFamily="34" charset="0"/>
                          <a:cs typeface="Calibri" panose="020F0502020204030204" pitchFamily="34" charset="0"/>
                        </a:rPr>
                        <a:t>Forecolor</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dirty="0">
                          <a:effectLst/>
                          <a:latin typeface="Calibri" panose="020F0502020204030204" pitchFamily="34" charset="0"/>
                          <a:cs typeface="Calibri" panose="020F0502020204030204" pitchFamily="34" charset="0"/>
                        </a:rPr>
                        <a:t>Foreground color.</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429347250"/>
                  </a:ext>
                </a:extLst>
              </a:tr>
              <a:tr h="670465">
                <a:tc>
                  <a:txBody>
                    <a:bodyPr/>
                    <a:lstStyle/>
                    <a:p>
                      <a:pPr algn="l" fontAlgn="t"/>
                      <a:r>
                        <a:rPr lang="en-US" sz="3200" b="1" dirty="0" err="1">
                          <a:effectLst/>
                          <a:latin typeface="Calibri" panose="020F0502020204030204" pitchFamily="34" charset="0"/>
                          <a:cs typeface="Calibri" panose="020F0502020204030204" pitchFamily="34" charset="0"/>
                        </a:rPr>
                        <a:t>TabIndex</a:t>
                      </a:r>
                      <a:endParaRPr lang="en-US" sz="3200" b="1" dirty="0">
                        <a:effectLst/>
                        <a:latin typeface="Calibri" panose="020F0502020204030204" pitchFamily="34" charset="0"/>
                        <a:cs typeface="Calibri" panose="020F0502020204030204" pitchFamily="34" charset="0"/>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dirty="0">
                          <a:effectLst/>
                          <a:latin typeface="Calibri" panose="020F0502020204030204" pitchFamily="34" charset="0"/>
                          <a:cs typeface="Calibri" panose="020F0502020204030204" pitchFamily="34" charset="0"/>
                        </a:rPr>
                        <a:t>Gets or sets the tab index of the Web server control.</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211318791"/>
                  </a:ext>
                </a:extLst>
              </a:tr>
              <a:tr h="1106415">
                <a:tc>
                  <a:txBody>
                    <a:bodyPr/>
                    <a:lstStyle/>
                    <a:p>
                      <a:pPr algn="l" fontAlgn="t"/>
                      <a:r>
                        <a:rPr lang="en-US" sz="3200" b="1" dirty="0">
                          <a:effectLst/>
                          <a:latin typeface="Calibri" panose="020F0502020204030204" pitchFamily="34" charset="0"/>
                          <a:cs typeface="Calibri" panose="020F0502020204030204" pitchFamily="34" charset="0"/>
                        </a:rPr>
                        <a:t>ToolTip</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dirty="0">
                          <a:effectLst/>
                          <a:latin typeface="Calibri" panose="020F0502020204030204" pitchFamily="34" charset="0"/>
                          <a:cs typeface="Calibri" panose="020F0502020204030204" pitchFamily="34" charset="0"/>
                        </a:rPr>
                        <a:t>Gets or sets the text displayed when the mouse pointer hovers over the web server control.</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940085184"/>
                  </a:ext>
                </a:extLst>
              </a:tr>
            </a:tbl>
          </a:graphicData>
        </a:graphic>
      </p:graphicFrame>
    </p:spTree>
    <p:extLst>
      <p:ext uri="{BB962C8B-B14F-4D97-AF65-F5344CB8AC3E}">
        <p14:creationId xmlns:p14="http://schemas.microsoft.com/office/powerpoint/2010/main" xmlns="" val="2131842024"/>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6237605" cy="1200329"/>
          </a:xfrm>
          <a:prstGeom prst="rect">
            <a:avLst/>
          </a:prstGeom>
        </p:spPr>
        <p:txBody>
          <a:bodyPr wrap="none">
            <a:spAutoFit/>
          </a:bodyPr>
          <a:lstStyle/>
          <a:p>
            <a:pPr algn="l"/>
            <a:r>
              <a:rPr lang="en-US" sz="7200" dirty="0" smtClean="0">
                <a:latin typeface="+mn-lt"/>
                <a:cs typeface="Courier New" panose="02070309020205020404" pitchFamily="49" charset="0"/>
              </a:rPr>
              <a:t>Rich Controls</a:t>
            </a:r>
            <a:endParaRPr lang="en-US" sz="7200" dirty="0">
              <a:latin typeface="+mn-lt"/>
              <a:cs typeface="Courier New" panose="02070309020205020404" pitchFamily="49" charset="0"/>
            </a:endParaRPr>
          </a:p>
        </p:txBody>
      </p:sp>
      <p:sp>
        <p:nvSpPr>
          <p:cNvPr id="3" name="Rectangle 2"/>
          <p:cNvSpPr/>
          <p:nvPr/>
        </p:nvSpPr>
        <p:spPr>
          <a:xfrm>
            <a:off x="3510668" y="2988225"/>
            <a:ext cx="12192000" cy="5170646"/>
          </a:xfrm>
          <a:prstGeom prst="rect">
            <a:avLst/>
          </a:prstGeom>
        </p:spPr>
        <p:txBody>
          <a:bodyPr>
            <a:spAutoFit/>
          </a:bodyPr>
          <a:lstStyle/>
          <a:p>
            <a:pPr algn="l">
              <a:lnSpc>
                <a:spcPct val="150000"/>
              </a:lnSpc>
              <a:buFont typeface="Arial" panose="020B0604020202020204" pitchFamily="34" charset="0"/>
              <a:buChar char="•"/>
            </a:pPr>
            <a:r>
              <a:rPr lang="en-US" sz="4400" dirty="0">
                <a:latin typeface="Calibri" panose="020F0502020204030204" pitchFamily="34" charset="0"/>
                <a:cs typeface="Calibri" panose="020F0502020204030204" pitchFamily="34" charset="0"/>
              </a:rPr>
              <a:t>AdRotator </a:t>
            </a:r>
            <a:r>
              <a:rPr lang="en-US" sz="4400" dirty="0" smtClean="0">
                <a:latin typeface="Calibri" panose="020F0502020204030204" pitchFamily="34" charset="0"/>
                <a:cs typeface="Calibri" panose="020F0502020204030204" pitchFamily="34" charset="0"/>
              </a:rPr>
              <a:t>control</a:t>
            </a:r>
          </a:p>
          <a:p>
            <a:pPr algn="l">
              <a:lnSpc>
                <a:spcPct val="150000"/>
              </a:lnSpc>
              <a:buFont typeface="Arial" panose="020B0604020202020204" pitchFamily="34" charset="0"/>
              <a:buChar char="•"/>
            </a:pPr>
            <a:r>
              <a:rPr lang="en-US" sz="4400">
                <a:latin typeface="Calibri" panose="020F0502020204030204" pitchFamily="34" charset="0"/>
                <a:cs typeface="Calibri" panose="020F0502020204030204" pitchFamily="34" charset="0"/>
              </a:rPr>
              <a:t>Calendar </a:t>
            </a:r>
            <a:r>
              <a:rPr lang="en-US" sz="4400" smtClean="0">
                <a:latin typeface="Calibri" panose="020F0502020204030204" pitchFamily="34" charset="0"/>
                <a:cs typeface="Calibri" panose="020F0502020204030204" pitchFamily="34" charset="0"/>
              </a:rPr>
              <a:t>control</a:t>
            </a:r>
            <a:endParaRPr lang="en-US" sz="4400" dirty="0" smtClean="0">
              <a:latin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US" sz="4400" dirty="0" err="1" smtClean="0">
                <a:latin typeface="Calibri" panose="020F0502020204030204" pitchFamily="34" charset="0"/>
                <a:cs typeface="Calibri" panose="020F0502020204030204" pitchFamily="34" charset="0"/>
              </a:rPr>
              <a:t>FileUpload</a:t>
            </a:r>
            <a:r>
              <a:rPr lang="en-US" sz="4400" dirty="0" smtClean="0">
                <a:latin typeface="Calibri" panose="020F0502020204030204" pitchFamily="34" charset="0"/>
                <a:cs typeface="Calibri" panose="020F0502020204030204" pitchFamily="34" charset="0"/>
              </a:rPr>
              <a:t> </a:t>
            </a:r>
            <a:r>
              <a:rPr lang="en-US" sz="4400" dirty="0">
                <a:latin typeface="Calibri" panose="020F0502020204030204" pitchFamily="34" charset="0"/>
                <a:cs typeface="Calibri" panose="020F0502020204030204" pitchFamily="34" charset="0"/>
              </a:rPr>
              <a:t>control</a:t>
            </a:r>
          </a:p>
          <a:p>
            <a:pPr algn="l">
              <a:lnSpc>
                <a:spcPct val="150000"/>
              </a:lnSpc>
              <a:buFont typeface="Arial" panose="020B0604020202020204" pitchFamily="34" charset="0"/>
              <a:buChar char="•"/>
            </a:pPr>
            <a:r>
              <a:rPr lang="en-US" sz="4400" dirty="0" err="1" smtClean="0">
                <a:latin typeface="Calibri" panose="020F0502020204030204" pitchFamily="34" charset="0"/>
                <a:cs typeface="Calibri" panose="020F0502020204030204" pitchFamily="34" charset="0"/>
              </a:rPr>
              <a:t>MultiView</a:t>
            </a:r>
            <a:r>
              <a:rPr lang="en-US" sz="4400" dirty="0" smtClean="0">
                <a:latin typeface="Calibri" panose="020F0502020204030204" pitchFamily="34" charset="0"/>
                <a:cs typeface="Calibri" panose="020F0502020204030204" pitchFamily="34" charset="0"/>
              </a:rPr>
              <a:t> </a:t>
            </a:r>
            <a:r>
              <a:rPr lang="en-US" sz="4400" dirty="0">
                <a:latin typeface="Calibri" panose="020F0502020204030204" pitchFamily="34" charset="0"/>
                <a:cs typeface="Calibri" panose="020F0502020204030204" pitchFamily="34" charset="0"/>
              </a:rPr>
              <a:t>control</a:t>
            </a:r>
          </a:p>
          <a:p>
            <a:pPr algn="l">
              <a:lnSpc>
                <a:spcPct val="150000"/>
              </a:lnSpc>
              <a:buFont typeface="Arial" panose="020B0604020202020204" pitchFamily="34" charset="0"/>
              <a:buChar char="•"/>
            </a:pPr>
            <a:r>
              <a:rPr lang="en-US" sz="4400" dirty="0">
                <a:latin typeface="Calibri" panose="020F0502020204030204" pitchFamily="34" charset="0"/>
                <a:cs typeface="Calibri" panose="020F0502020204030204" pitchFamily="34" charset="0"/>
              </a:rPr>
              <a:t>Wizard control</a:t>
            </a:r>
          </a:p>
        </p:txBody>
      </p:sp>
    </p:spTree>
    <p:extLst>
      <p:ext uri="{BB962C8B-B14F-4D97-AF65-F5344CB8AC3E}">
        <p14:creationId xmlns:p14="http://schemas.microsoft.com/office/powerpoint/2010/main" xmlns="" val="30730229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 name="Table"/>
          <p:cNvGraphicFramePr/>
          <p:nvPr>
            <p:extLst>
              <p:ext uri="{D42A27DB-BD31-4B8C-83A1-F6EECF244321}">
                <p14:modId xmlns:p14="http://schemas.microsoft.com/office/powerpoint/2010/main" xmlns="" val="912717421"/>
              </p:ext>
            </p:extLst>
          </p:nvPr>
        </p:nvGraphicFramePr>
        <p:xfrm>
          <a:off x="304800" y="2349362"/>
          <a:ext cx="24079201" cy="9819192"/>
        </p:xfrm>
        <a:graphic>
          <a:graphicData uri="http://schemas.openxmlformats.org/drawingml/2006/table">
            <a:tbl>
              <a:tblPr bandRow="1">
                <a:tableStyleId>{0660B408-B3CF-4A94-85FC-2B1E0A45F4A2}</a:tableStyleId>
              </a:tblPr>
              <a:tblGrid>
                <a:gridCol w="1414813">
                  <a:extLst>
                    <a:ext uri="{9D8B030D-6E8A-4147-A177-3AD203B41FA5}">
                      <a16:colId xmlns:a16="http://schemas.microsoft.com/office/drawing/2014/main" xmlns="" val="576510019"/>
                    </a:ext>
                  </a:extLst>
                </a:gridCol>
                <a:gridCol w="21210725">
                  <a:extLst>
                    <a:ext uri="{9D8B030D-6E8A-4147-A177-3AD203B41FA5}">
                      <a16:colId xmlns:a16="http://schemas.microsoft.com/office/drawing/2014/main" xmlns="" val="20001"/>
                    </a:ext>
                  </a:extLst>
                </a:gridCol>
                <a:gridCol w="1453663">
                  <a:extLst>
                    <a:ext uri="{9D8B030D-6E8A-4147-A177-3AD203B41FA5}">
                      <a16:colId xmlns:a16="http://schemas.microsoft.com/office/drawing/2014/main" xmlns="" val="20002"/>
                    </a:ext>
                  </a:extLst>
                </a:gridCol>
              </a:tblGrid>
              <a:tr h="832635">
                <a:tc>
                  <a:txBody>
                    <a:bodyPr/>
                    <a:lstStyle/>
                    <a:p>
                      <a:pPr algn="ctr" fontAlgn="t"/>
                      <a:r>
                        <a:rPr lang="en-US" sz="4400" b="0" i="0" u="none" strike="noStrike" dirty="0" smtClean="0">
                          <a:solidFill>
                            <a:srgbClr val="000000"/>
                          </a:solidFill>
                          <a:effectLst/>
                          <a:latin typeface="Calibri" panose="020F0502020204030204" pitchFamily="34" charset="0"/>
                        </a:rPr>
                        <a:t>1</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t"/>
                      <a:r>
                        <a:rPr lang="en-US" sz="4400" b="0" i="0" u="none" strike="noStrike" dirty="0">
                          <a:solidFill>
                            <a:srgbClr val="000000"/>
                          </a:solidFill>
                          <a:effectLst/>
                          <a:latin typeface="Calibri" panose="020F0502020204030204" pitchFamily="34" charset="0"/>
                        </a:rPr>
                        <a:t>Explain various Validation controls for ASP.NET with </a:t>
                      </a:r>
                      <a:r>
                        <a:rPr lang="en-US" sz="4400" b="0" i="0" u="none" strike="noStrike" dirty="0" smtClean="0">
                          <a:solidFill>
                            <a:srgbClr val="000000"/>
                          </a:solidFill>
                          <a:effectLst/>
                          <a:latin typeface="Calibri" panose="020F0502020204030204" pitchFamily="34" charset="0"/>
                        </a:rPr>
                        <a:t>example </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t"/>
                      <a:r>
                        <a:rPr lang="en-US" sz="4400" b="0" i="0" u="none" strike="noStrike">
                          <a:solidFill>
                            <a:srgbClr val="000000"/>
                          </a:solidFill>
                          <a:effectLst/>
                          <a:latin typeface="Calibri" panose="020F0502020204030204" pitchFamily="34" charset="0"/>
                        </a:rPr>
                        <a:t>7</a:t>
                      </a:r>
                    </a:p>
                  </a:txBody>
                  <a:tcPr marL="4763" marR="4763" marT="4763" marB="0" anchor="ctr"/>
                </a:tc>
                <a:extLst>
                  <a:ext uri="{0D108BD9-81ED-4DB2-BD59-A6C34878D82A}">
                    <a16:rowId xmlns:a16="http://schemas.microsoft.com/office/drawing/2014/main" xmlns="" val="10000"/>
                  </a:ext>
                </a:extLst>
              </a:tr>
              <a:tr h="832635">
                <a:tc>
                  <a:txBody>
                    <a:bodyPr/>
                    <a:lstStyle/>
                    <a:p>
                      <a:pPr algn="ctr" fontAlgn="t"/>
                      <a:r>
                        <a:rPr lang="en-US" sz="4400" b="0" i="0" u="none" strike="noStrike" dirty="0" smtClean="0">
                          <a:solidFill>
                            <a:srgbClr val="000000"/>
                          </a:solidFill>
                          <a:effectLst/>
                          <a:latin typeface="Calibri" panose="020F0502020204030204" pitchFamily="34" charset="0"/>
                        </a:rPr>
                        <a:t>2</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t"/>
                      <a:r>
                        <a:rPr lang="en-US" sz="4400" b="0" i="0" u="none" strike="noStrike" dirty="0">
                          <a:solidFill>
                            <a:srgbClr val="000000"/>
                          </a:solidFill>
                          <a:effectLst/>
                          <a:latin typeface="Calibri" panose="020F0502020204030204" pitchFamily="34" charset="0"/>
                        </a:rPr>
                        <a:t>What is difference between ASP and ASP .NET?</a:t>
                      </a:r>
                    </a:p>
                  </a:txBody>
                  <a:tcPr marL="4763" marR="4763" marT="4763" marB="0" anchor="ctr"/>
                </a:tc>
                <a:tc>
                  <a:txBody>
                    <a:bodyPr/>
                    <a:lstStyle/>
                    <a:p>
                      <a:pPr algn="ctr" fontAlgn="t"/>
                      <a:r>
                        <a:rPr lang="en-US" sz="4400" b="0" i="0" u="none" strike="noStrike">
                          <a:solidFill>
                            <a:srgbClr val="000000"/>
                          </a:solidFill>
                          <a:effectLst/>
                          <a:latin typeface="Calibri" panose="020F0502020204030204" pitchFamily="34" charset="0"/>
                        </a:rPr>
                        <a:t>1</a:t>
                      </a:r>
                    </a:p>
                  </a:txBody>
                  <a:tcPr marL="4763" marR="4763" marT="4763" marB="0" anchor="ctr"/>
                </a:tc>
                <a:extLst>
                  <a:ext uri="{0D108BD9-81ED-4DB2-BD59-A6C34878D82A}">
                    <a16:rowId xmlns:a16="http://schemas.microsoft.com/office/drawing/2014/main" xmlns="" val="1973058840"/>
                  </a:ext>
                </a:extLst>
              </a:tr>
              <a:tr h="832635">
                <a:tc>
                  <a:txBody>
                    <a:bodyPr/>
                    <a:lstStyle/>
                    <a:p>
                      <a:pPr algn="ctr" fontAlgn="t"/>
                      <a:r>
                        <a:rPr lang="en-US" sz="4400" b="0" i="0" u="none" strike="noStrike" dirty="0" smtClean="0">
                          <a:solidFill>
                            <a:srgbClr val="000000"/>
                          </a:solidFill>
                          <a:effectLst/>
                          <a:latin typeface="Calibri" panose="020F0502020204030204" pitchFamily="34" charset="0"/>
                        </a:rPr>
                        <a:t>3</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t"/>
                      <a:r>
                        <a:rPr lang="en-US" sz="4400" b="0" i="0" u="none" strike="noStrike" dirty="0">
                          <a:solidFill>
                            <a:srgbClr val="000000"/>
                          </a:solidFill>
                          <a:effectLst/>
                          <a:latin typeface="Calibri" panose="020F0502020204030204" pitchFamily="34" charset="0"/>
                        </a:rPr>
                        <a:t>Explain Page Life Cycle of ASP.NET.</a:t>
                      </a:r>
                    </a:p>
                  </a:txBody>
                  <a:tcPr marL="4763" marR="4763" marT="4763" marB="0" anchor="ctr"/>
                </a:tc>
                <a:tc>
                  <a:txBody>
                    <a:bodyPr/>
                    <a:lstStyle/>
                    <a:p>
                      <a:pPr algn="ctr" fontAlgn="t"/>
                      <a:r>
                        <a:rPr lang="en-US" sz="4400" b="0" i="0" u="none" strike="noStrike">
                          <a:solidFill>
                            <a:srgbClr val="000000"/>
                          </a:solidFill>
                          <a:effectLst/>
                          <a:latin typeface="Calibri" panose="020F0502020204030204" pitchFamily="34" charset="0"/>
                        </a:rPr>
                        <a:t>3</a:t>
                      </a:r>
                    </a:p>
                  </a:txBody>
                  <a:tcPr marL="4763" marR="4763" marT="4763" marB="0" anchor="ctr"/>
                </a:tc>
                <a:extLst>
                  <a:ext uri="{0D108BD9-81ED-4DB2-BD59-A6C34878D82A}">
                    <a16:rowId xmlns:a16="http://schemas.microsoft.com/office/drawing/2014/main" xmlns="" val="98092151"/>
                  </a:ext>
                </a:extLst>
              </a:tr>
              <a:tr h="1609693">
                <a:tc>
                  <a:txBody>
                    <a:bodyPr/>
                    <a:lstStyle/>
                    <a:p>
                      <a:pPr algn="ctr" fontAlgn="t"/>
                      <a:r>
                        <a:rPr lang="en-US" sz="4400" b="0" i="0" u="none" strike="noStrike" dirty="0" smtClean="0">
                          <a:solidFill>
                            <a:srgbClr val="000000"/>
                          </a:solidFill>
                          <a:effectLst/>
                          <a:latin typeface="Calibri" panose="020F0502020204030204" pitchFamily="34" charset="0"/>
                        </a:rPr>
                        <a:t>4</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t"/>
                      <a:r>
                        <a:rPr lang="en-US" sz="4400" b="0" i="0" u="none" strike="noStrike" dirty="0">
                          <a:solidFill>
                            <a:srgbClr val="000000"/>
                          </a:solidFill>
                          <a:effectLst/>
                          <a:latin typeface="Calibri" panose="020F0502020204030204" pitchFamily="34" charset="0"/>
                        </a:rPr>
                        <a:t>Can you explain what is happening in following Controls? </a:t>
                      </a:r>
                      <a:endParaRPr lang="en-US" sz="4400" b="0" i="0" u="none" strike="noStrike" dirty="0" smtClean="0">
                        <a:solidFill>
                          <a:srgbClr val="000000"/>
                        </a:solidFill>
                        <a:effectLst/>
                        <a:latin typeface="Calibri" panose="020F0502020204030204" pitchFamily="34" charset="0"/>
                      </a:endParaRPr>
                    </a:p>
                    <a:p>
                      <a:pPr algn="l" fontAlgn="t"/>
                      <a:r>
                        <a:rPr lang="en-US" sz="4400" b="0" i="0" u="none" strike="noStrike" dirty="0" smtClean="0">
                          <a:solidFill>
                            <a:srgbClr val="000000"/>
                          </a:solidFill>
                          <a:effectLst/>
                          <a:latin typeface="Calibri" panose="020F0502020204030204" pitchFamily="34" charset="0"/>
                        </a:rPr>
                        <a:t>1</a:t>
                      </a:r>
                      <a:r>
                        <a:rPr lang="en-US" sz="4400" b="0" i="0" u="none" strike="noStrike" dirty="0">
                          <a:solidFill>
                            <a:srgbClr val="000000"/>
                          </a:solidFill>
                          <a:effectLst/>
                          <a:latin typeface="Calibri" panose="020F0502020204030204" pitchFamily="34" charset="0"/>
                        </a:rPr>
                        <a:t>. </a:t>
                      </a:r>
                      <a:r>
                        <a:rPr lang="en-US" sz="4400" b="0" i="0" u="none" strike="noStrike" dirty="0" err="1">
                          <a:solidFill>
                            <a:srgbClr val="000000"/>
                          </a:solidFill>
                          <a:effectLst/>
                          <a:latin typeface="Calibri" panose="020F0502020204030204" pitchFamily="34" charset="0"/>
                        </a:rPr>
                        <a:t>Calender</a:t>
                      </a:r>
                      <a:r>
                        <a:rPr lang="en-US" sz="4400" b="0" i="0" u="none" strike="noStrike" dirty="0">
                          <a:solidFill>
                            <a:srgbClr val="000000"/>
                          </a:solidFill>
                          <a:effectLst/>
                          <a:latin typeface="Calibri" panose="020F0502020204030204" pitchFamily="34" charset="0"/>
                        </a:rPr>
                        <a:t> 2. AdRotator 3. </a:t>
                      </a:r>
                      <a:r>
                        <a:rPr lang="en-US" sz="4400" b="0" i="0" u="none" strike="noStrike" dirty="0" err="1">
                          <a:solidFill>
                            <a:srgbClr val="000000"/>
                          </a:solidFill>
                          <a:effectLst/>
                          <a:latin typeface="Calibri" panose="020F0502020204030204" pitchFamily="34" charset="0"/>
                        </a:rPr>
                        <a:t>Gridview</a:t>
                      </a:r>
                      <a:r>
                        <a:rPr lang="en-US" sz="4400" b="0" i="0" u="none" strike="noStrike" dirty="0">
                          <a:solidFill>
                            <a:srgbClr val="000000"/>
                          </a:solidFill>
                          <a:effectLst/>
                          <a:latin typeface="Calibri" panose="020F0502020204030204" pitchFamily="34" charset="0"/>
                        </a:rPr>
                        <a:t> 4. </a:t>
                      </a:r>
                      <a:r>
                        <a:rPr lang="en-US" sz="4400" b="0" i="0" u="none" strike="noStrike" dirty="0" err="1">
                          <a:solidFill>
                            <a:srgbClr val="000000"/>
                          </a:solidFill>
                          <a:effectLst/>
                          <a:latin typeface="Calibri" panose="020F0502020204030204" pitchFamily="34" charset="0"/>
                        </a:rPr>
                        <a:t>ListBound</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t"/>
                      <a:r>
                        <a:rPr lang="en-US" sz="4400" b="0" i="0" u="none" strike="noStrike">
                          <a:solidFill>
                            <a:srgbClr val="000000"/>
                          </a:solidFill>
                          <a:effectLst/>
                          <a:latin typeface="Calibri" panose="020F0502020204030204" pitchFamily="34" charset="0"/>
                        </a:rPr>
                        <a:t>4</a:t>
                      </a:r>
                    </a:p>
                  </a:txBody>
                  <a:tcPr marL="4763" marR="4763" marT="4763" marB="0" anchor="ctr"/>
                </a:tc>
                <a:extLst>
                  <a:ext uri="{0D108BD9-81ED-4DB2-BD59-A6C34878D82A}">
                    <a16:rowId xmlns:a16="http://schemas.microsoft.com/office/drawing/2014/main" xmlns="" val="3094233008"/>
                  </a:ext>
                </a:extLst>
              </a:tr>
              <a:tr h="832635">
                <a:tc>
                  <a:txBody>
                    <a:bodyPr/>
                    <a:lstStyle/>
                    <a:p>
                      <a:pPr algn="ctr" fontAlgn="t"/>
                      <a:r>
                        <a:rPr lang="en-US" sz="4400" b="0" i="0" u="none" strike="noStrike" dirty="0" smtClean="0">
                          <a:solidFill>
                            <a:srgbClr val="000000"/>
                          </a:solidFill>
                          <a:effectLst/>
                          <a:latin typeface="Calibri" panose="020F0502020204030204" pitchFamily="34" charset="0"/>
                        </a:rPr>
                        <a:t>5</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b"/>
                      <a:r>
                        <a:rPr lang="en-US" sz="4400" b="0" i="0" u="none" strike="noStrike" dirty="0">
                          <a:solidFill>
                            <a:srgbClr val="000000"/>
                          </a:solidFill>
                          <a:effectLst/>
                          <a:latin typeface="Calibri" panose="020F0502020204030204" pitchFamily="34" charset="0"/>
                        </a:rPr>
                        <a:t>What is the importance of </a:t>
                      </a:r>
                      <a:r>
                        <a:rPr lang="en-US" sz="4400" b="0" i="0" u="none" strike="noStrike" dirty="0" err="1">
                          <a:solidFill>
                            <a:srgbClr val="000000"/>
                          </a:solidFill>
                          <a:effectLst/>
                          <a:latin typeface="Calibri" panose="020F0502020204030204" pitchFamily="34" charset="0"/>
                        </a:rPr>
                        <a:t>web.config</a:t>
                      </a:r>
                      <a:r>
                        <a:rPr lang="en-US" sz="4400" b="0" i="0" u="none" strike="noStrike" dirty="0">
                          <a:solidFill>
                            <a:srgbClr val="000000"/>
                          </a:solidFill>
                          <a:effectLst/>
                          <a:latin typeface="Calibri" panose="020F0502020204030204" pitchFamily="34" charset="0"/>
                        </a:rPr>
                        <a:t> file in web application?</a:t>
                      </a:r>
                    </a:p>
                  </a:txBody>
                  <a:tcPr marL="4763" marR="4763" marT="4763" marB="0" anchor="ctr"/>
                </a:tc>
                <a:tc>
                  <a:txBody>
                    <a:bodyPr/>
                    <a:lstStyle/>
                    <a:p>
                      <a:pPr algn="ctr" fontAlgn="t"/>
                      <a:r>
                        <a:rPr lang="en-US" sz="4400" b="0" i="0" u="none" strike="noStrike" dirty="0">
                          <a:solidFill>
                            <a:srgbClr val="000000"/>
                          </a:solidFill>
                          <a:effectLst/>
                          <a:latin typeface="Calibri" panose="020F0502020204030204" pitchFamily="34" charset="0"/>
                        </a:rPr>
                        <a:t>3</a:t>
                      </a:r>
                    </a:p>
                  </a:txBody>
                  <a:tcPr marL="4763" marR="4763" marT="4763" marB="0" anchor="ctr"/>
                </a:tc>
                <a:extLst>
                  <a:ext uri="{0D108BD9-81ED-4DB2-BD59-A6C34878D82A}">
                    <a16:rowId xmlns:a16="http://schemas.microsoft.com/office/drawing/2014/main" xmlns="" val="648299942"/>
                  </a:ext>
                </a:extLst>
              </a:tr>
              <a:tr h="832635">
                <a:tc>
                  <a:txBody>
                    <a:bodyPr/>
                    <a:lstStyle/>
                    <a:p>
                      <a:pPr algn="ctr" fontAlgn="b"/>
                      <a:r>
                        <a:rPr lang="en-US" sz="4400" b="0" i="0" u="none" strike="noStrike" dirty="0" smtClean="0">
                          <a:solidFill>
                            <a:srgbClr val="000000"/>
                          </a:solidFill>
                          <a:effectLst/>
                          <a:latin typeface="Calibri" panose="020F0502020204030204" pitchFamily="34" charset="0"/>
                        </a:rPr>
                        <a:t>6</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b"/>
                      <a:r>
                        <a:rPr lang="en-US" sz="4400" b="0" i="0" u="none" strike="noStrike" dirty="0">
                          <a:solidFill>
                            <a:srgbClr val="000000"/>
                          </a:solidFill>
                          <a:effectLst/>
                          <a:latin typeface="Calibri" panose="020F0502020204030204" pitchFamily="34" charset="0"/>
                        </a:rPr>
                        <a:t>Write a program to change color of Label text control programmatically in Asp </a:t>
                      </a:r>
                      <a:r>
                        <a:rPr lang="en-US" sz="4400" b="0" i="0" u="none" strike="noStrike" dirty="0" err="1">
                          <a:solidFill>
                            <a:srgbClr val="000000"/>
                          </a:solidFill>
                          <a:effectLst/>
                          <a:latin typeface="Calibri" panose="020F0502020204030204" pitchFamily="34" charset="0"/>
                        </a:rPr>
                        <a:t>.Net</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t"/>
                      <a:r>
                        <a:rPr lang="en-US" sz="4400" b="0" i="0" u="none" strike="noStrike">
                          <a:solidFill>
                            <a:srgbClr val="000000"/>
                          </a:solidFill>
                          <a:effectLst/>
                          <a:latin typeface="Calibri" panose="020F0502020204030204" pitchFamily="34" charset="0"/>
                        </a:rPr>
                        <a:t>4</a:t>
                      </a:r>
                    </a:p>
                  </a:txBody>
                  <a:tcPr marL="4763" marR="4763" marT="4763" marB="0" anchor="ctr"/>
                </a:tc>
                <a:extLst>
                  <a:ext uri="{0D108BD9-81ED-4DB2-BD59-A6C34878D82A}">
                    <a16:rowId xmlns:a16="http://schemas.microsoft.com/office/drawing/2014/main" xmlns="" val="2953747599"/>
                  </a:ext>
                </a:extLst>
              </a:tr>
              <a:tr h="3213689">
                <a:tc>
                  <a:txBody>
                    <a:bodyPr/>
                    <a:lstStyle/>
                    <a:p>
                      <a:pPr algn="ctr" fontAlgn="b"/>
                      <a:r>
                        <a:rPr lang="en-US" sz="4400" b="0" i="0" u="none" strike="noStrike" dirty="0" smtClean="0">
                          <a:solidFill>
                            <a:srgbClr val="000000"/>
                          </a:solidFill>
                          <a:effectLst/>
                          <a:latin typeface="Calibri" panose="020F0502020204030204" pitchFamily="34" charset="0"/>
                        </a:rPr>
                        <a:t>7</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b"/>
                      <a:r>
                        <a:rPr lang="en-US" sz="4400" b="0" i="0" u="none" strike="noStrike" dirty="0">
                          <a:solidFill>
                            <a:srgbClr val="000000"/>
                          </a:solidFill>
                          <a:effectLst/>
                          <a:latin typeface="Calibri" panose="020F0502020204030204" pitchFamily="34" charset="0"/>
                        </a:rPr>
                        <a:t>Answer following with respect to ASP .NET page. </a:t>
                      </a:r>
                      <a:br>
                        <a:rPr lang="en-US" sz="4400" b="0" i="0" u="none" strike="noStrike" dirty="0">
                          <a:solidFill>
                            <a:srgbClr val="000000"/>
                          </a:solidFill>
                          <a:effectLst/>
                          <a:latin typeface="Calibri" panose="020F0502020204030204" pitchFamily="34" charset="0"/>
                        </a:rPr>
                      </a:br>
                      <a:r>
                        <a:rPr lang="en-US" sz="4400" b="0" i="0" u="none" strike="noStrike" dirty="0" err="1">
                          <a:solidFill>
                            <a:srgbClr val="000000"/>
                          </a:solidFill>
                          <a:effectLst/>
                          <a:latin typeface="Calibri" panose="020F0502020204030204" pitchFamily="34" charset="0"/>
                        </a:rPr>
                        <a:t>i</a:t>
                      </a:r>
                      <a:r>
                        <a:rPr lang="en-US" sz="4400" b="0" i="0" u="none" strike="noStrike" dirty="0" smtClean="0">
                          <a:solidFill>
                            <a:srgbClr val="000000"/>
                          </a:solidFill>
                          <a:effectLst/>
                          <a:latin typeface="Calibri" panose="020F0502020204030204" pitchFamily="34" charset="0"/>
                        </a:rPr>
                        <a:t>.  </a:t>
                      </a:r>
                      <a:r>
                        <a:rPr lang="en-US" sz="4400" b="0" i="0" u="none" strike="noStrike" dirty="0">
                          <a:solidFill>
                            <a:srgbClr val="000000"/>
                          </a:solidFill>
                          <a:effectLst/>
                          <a:latin typeface="Calibri" panose="020F0502020204030204" pitchFamily="34" charset="0"/>
                        </a:rPr>
                        <a:t>What is Set as Start Page option? </a:t>
                      </a:r>
                      <a:br>
                        <a:rPr lang="en-US" sz="4400" b="0" i="0" u="none" strike="noStrike" dirty="0">
                          <a:solidFill>
                            <a:srgbClr val="000000"/>
                          </a:solidFill>
                          <a:effectLst/>
                          <a:latin typeface="Calibri" panose="020F0502020204030204" pitchFamily="34" charset="0"/>
                        </a:rPr>
                      </a:br>
                      <a:r>
                        <a:rPr lang="en-US" sz="4400" b="0" i="0" u="none" strike="noStrike">
                          <a:solidFill>
                            <a:srgbClr val="000000"/>
                          </a:solidFill>
                          <a:effectLst/>
                          <a:latin typeface="Calibri" panose="020F0502020204030204" pitchFamily="34" charset="0"/>
                        </a:rPr>
                        <a:t>ii</a:t>
                      </a:r>
                      <a:r>
                        <a:rPr lang="en-US" sz="4400" b="0" i="0" u="none" strike="noStrike" smtClean="0">
                          <a:solidFill>
                            <a:srgbClr val="000000"/>
                          </a:solidFill>
                          <a:effectLst/>
                          <a:latin typeface="Calibri" panose="020F0502020204030204" pitchFamily="34" charset="0"/>
                        </a:rPr>
                        <a:t>. </a:t>
                      </a:r>
                      <a:r>
                        <a:rPr lang="en-US" sz="4400" b="0" i="0" u="none" strike="noStrike" dirty="0">
                          <a:solidFill>
                            <a:srgbClr val="000000"/>
                          </a:solidFill>
                          <a:effectLst/>
                          <a:latin typeface="Calibri" panose="020F0502020204030204" pitchFamily="34" charset="0"/>
                        </a:rPr>
                        <a:t>Which server is needed to run Page? </a:t>
                      </a:r>
                      <a:br>
                        <a:rPr lang="en-US" sz="4400" b="0" i="0" u="none" strike="noStrike" dirty="0">
                          <a:solidFill>
                            <a:srgbClr val="000000"/>
                          </a:solidFill>
                          <a:effectLst/>
                          <a:latin typeface="Calibri" panose="020F0502020204030204" pitchFamily="34" charset="0"/>
                        </a:rPr>
                      </a:br>
                      <a:r>
                        <a:rPr lang="en-US" sz="4400" b="0" i="0" u="none" strike="noStrike" dirty="0">
                          <a:solidFill>
                            <a:srgbClr val="000000"/>
                          </a:solidFill>
                          <a:effectLst/>
                          <a:latin typeface="Calibri" panose="020F0502020204030204" pitchFamily="34" charset="0"/>
                        </a:rPr>
                        <a:t>iii. How to view output of page?</a:t>
                      </a:r>
                    </a:p>
                  </a:txBody>
                  <a:tcPr marL="4763" marR="4763" marT="4763" marB="0" anchor="ctr"/>
                </a:tc>
                <a:tc>
                  <a:txBody>
                    <a:bodyPr/>
                    <a:lstStyle/>
                    <a:p>
                      <a:pPr algn="ctr" fontAlgn="t"/>
                      <a:r>
                        <a:rPr lang="en-US" sz="4400" b="0" i="0" u="none" strike="noStrike">
                          <a:solidFill>
                            <a:srgbClr val="000000"/>
                          </a:solidFill>
                          <a:effectLst/>
                          <a:latin typeface="Calibri" panose="020F0502020204030204" pitchFamily="34" charset="0"/>
                        </a:rPr>
                        <a:t>3</a:t>
                      </a:r>
                    </a:p>
                  </a:txBody>
                  <a:tcPr marL="4763" marR="4763" marT="4763" marB="0" anchor="ctr"/>
                </a:tc>
                <a:extLst>
                  <a:ext uri="{0D108BD9-81ED-4DB2-BD59-A6C34878D82A}">
                    <a16:rowId xmlns:a16="http://schemas.microsoft.com/office/drawing/2014/main" xmlns="" val="1113350857"/>
                  </a:ext>
                </a:extLst>
              </a:tr>
              <a:tr h="832635">
                <a:tc>
                  <a:txBody>
                    <a:bodyPr/>
                    <a:lstStyle/>
                    <a:p>
                      <a:pPr algn="ctr" fontAlgn="b"/>
                      <a:r>
                        <a:rPr lang="en-US" sz="4400" b="0" i="0" u="none" strike="noStrike" dirty="0" smtClean="0">
                          <a:solidFill>
                            <a:srgbClr val="000000"/>
                          </a:solidFill>
                          <a:effectLst/>
                          <a:latin typeface="Calibri" panose="020F0502020204030204" pitchFamily="34" charset="0"/>
                        </a:rPr>
                        <a:t>8</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b"/>
                      <a:r>
                        <a:rPr lang="en-US" sz="4400" b="0" i="0" u="none" strike="noStrike" dirty="0">
                          <a:solidFill>
                            <a:srgbClr val="000000"/>
                          </a:solidFill>
                          <a:effectLst/>
                          <a:latin typeface="Calibri" panose="020F0502020204030204" pitchFamily="34" charset="0"/>
                        </a:rPr>
                        <a:t>What is AJAX? Give </a:t>
                      </a:r>
                      <a:r>
                        <a:rPr lang="en-US" sz="4400" b="0" i="0" u="none" strike="noStrike" dirty="0" err="1">
                          <a:solidFill>
                            <a:srgbClr val="000000"/>
                          </a:solidFill>
                          <a:effectLst/>
                          <a:latin typeface="Calibri" panose="020F0502020204030204" pitchFamily="34" charset="0"/>
                        </a:rPr>
                        <a:t>ASP.Net</a:t>
                      </a:r>
                      <a:r>
                        <a:rPr lang="en-US" sz="4400" b="0" i="0" u="none" strike="noStrike" dirty="0">
                          <a:solidFill>
                            <a:srgbClr val="000000"/>
                          </a:solidFill>
                          <a:effectLst/>
                          <a:latin typeface="Calibri" panose="020F0502020204030204" pitchFamily="34" charset="0"/>
                        </a:rPr>
                        <a:t> code to use Update Panel control.</a:t>
                      </a:r>
                    </a:p>
                  </a:txBody>
                  <a:tcPr marL="4763" marR="4763" marT="4763" marB="0" anchor="ctr"/>
                </a:tc>
                <a:tc>
                  <a:txBody>
                    <a:bodyPr/>
                    <a:lstStyle/>
                    <a:p>
                      <a:pPr algn="ctr" fontAlgn="t"/>
                      <a:r>
                        <a:rPr lang="en-US" sz="4400" b="0" i="0" u="none" strike="noStrike" dirty="0">
                          <a:solidFill>
                            <a:srgbClr val="000000"/>
                          </a:solidFill>
                          <a:effectLst/>
                          <a:latin typeface="Calibri" panose="020F0502020204030204" pitchFamily="34" charset="0"/>
                        </a:rPr>
                        <a:t>7</a:t>
                      </a:r>
                    </a:p>
                  </a:txBody>
                  <a:tcPr marL="4763" marR="4763" marT="4763" marB="0" anchor="ctr"/>
                </a:tc>
                <a:extLst>
                  <a:ext uri="{0D108BD9-81ED-4DB2-BD59-A6C34878D82A}">
                    <a16:rowId xmlns:a16="http://schemas.microsoft.com/office/drawing/2014/main" xmlns="" val="122930037"/>
                  </a:ext>
                </a:extLst>
              </a:tr>
            </a:tbl>
          </a:graphicData>
        </a:graphic>
      </p:graphicFrame>
      <p:sp>
        <p:nvSpPr>
          <p:cNvPr id="126" name="GTU Questions"/>
          <p:cNvSpPr txBox="1"/>
          <p:nvPr/>
        </p:nvSpPr>
        <p:spPr>
          <a:xfrm>
            <a:off x="7492479" y="682486"/>
            <a:ext cx="9399042" cy="16668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lgn="l" defTabSz="457200">
              <a:lnSpc>
                <a:spcPts val="13600"/>
              </a:lnSpc>
              <a:defRPr sz="10000">
                <a:solidFill>
                  <a:srgbClr val="222222"/>
                </a:solidFill>
                <a:latin typeface="Helvetica"/>
                <a:ea typeface="Helvetica"/>
                <a:cs typeface="Helvetica"/>
                <a:sym typeface="Helvetica"/>
              </a:defRPr>
            </a:lvl1pPr>
          </a:lstStyle>
          <a:p>
            <a:r>
              <a:t>GTU Questions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084264" cy="1200329"/>
          </a:xfrm>
          <a:prstGeom prst="rect">
            <a:avLst/>
          </a:prstGeom>
        </p:spPr>
        <p:txBody>
          <a:bodyPr wrap="none">
            <a:spAutoFit/>
          </a:bodyPr>
          <a:lstStyle/>
          <a:p>
            <a:pPr algn="l"/>
            <a:r>
              <a:rPr lang="en-US" sz="7200" dirty="0">
                <a:latin typeface="+mn-lt"/>
                <a:cs typeface="Courier New" panose="02070309020205020404" pitchFamily="49" charset="0"/>
              </a:rPr>
              <a:t>AdRotator control</a:t>
            </a:r>
          </a:p>
        </p:txBody>
      </p:sp>
      <p:sp>
        <p:nvSpPr>
          <p:cNvPr id="4" name="Rectangle 3"/>
          <p:cNvSpPr/>
          <p:nvPr/>
        </p:nvSpPr>
        <p:spPr>
          <a:xfrm>
            <a:off x="3510668" y="3076495"/>
            <a:ext cx="17950838" cy="923330"/>
          </a:xfrm>
          <a:prstGeom prst="rect">
            <a:avLst/>
          </a:prstGeom>
        </p:spPr>
        <p:txBody>
          <a:bodyPr wrap="square">
            <a:spAutoFit/>
          </a:bodyPr>
          <a:lstStyle/>
          <a:p>
            <a:pPr algn="l"/>
            <a:r>
              <a:rPr lang="en-US" sz="5400" b="0" dirty="0" smtClean="0">
                <a:latin typeface="Calibri" panose="020F0502020204030204" pitchFamily="34" charset="0"/>
                <a:cs typeface="Calibri" panose="020F0502020204030204" pitchFamily="34" charset="0"/>
              </a:rPr>
              <a:t>Used </a:t>
            </a:r>
            <a:r>
              <a:rPr lang="en-US" sz="5400" b="0" dirty="0">
                <a:latin typeface="Calibri" panose="020F0502020204030204" pitchFamily="34" charset="0"/>
                <a:cs typeface="Calibri" panose="020F0502020204030204" pitchFamily="34" charset="0"/>
              </a:rPr>
              <a:t>to display different advertisements randomly in a </a:t>
            </a:r>
            <a:r>
              <a:rPr lang="en-US" sz="5400" b="0" dirty="0" smtClean="0">
                <a:latin typeface="Calibri" panose="020F0502020204030204" pitchFamily="34" charset="0"/>
                <a:cs typeface="Calibri" panose="020F0502020204030204" pitchFamily="34" charset="0"/>
              </a:rPr>
              <a:t>page.</a:t>
            </a:r>
            <a:endParaRPr lang="en-US" sz="5400" dirty="0">
              <a:latin typeface="Calibri" panose="020F0502020204030204" pitchFamily="34" charset="0"/>
              <a:cs typeface="Calibri" panose="020F0502020204030204" pitchFamily="34" charset="0"/>
            </a:endParaRPr>
          </a:p>
        </p:txBody>
      </p:sp>
      <p:sp>
        <p:nvSpPr>
          <p:cNvPr id="5" name="Rectangle 4"/>
          <p:cNvSpPr/>
          <p:nvPr/>
        </p:nvSpPr>
        <p:spPr>
          <a:xfrm>
            <a:off x="3510668" y="4118468"/>
            <a:ext cx="20520212" cy="9325630"/>
          </a:xfrm>
          <a:prstGeom prst="rect">
            <a:avLst/>
          </a:prstGeom>
        </p:spPr>
        <p:txBody>
          <a:bodyPr wrap="square">
            <a:spAutoFit/>
          </a:bodyPr>
          <a:lstStyle/>
          <a:p>
            <a:pPr algn="l"/>
            <a:r>
              <a:rPr lang="en-US" sz="6000" dirty="0" smtClean="0">
                <a:latin typeface="Calibri" panose="020F0502020204030204" pitchFamily="34" charset="0"/>
                <a:cs typeface="Calibri" panose="020F0502020204030204" pitchFamily="34" charset="0"/>
              </a:rPr>
              <a:t>Elements of XML file</a:t>
            </a:r>
            <a:r>
              <a:rPr lang="en-US" sz="3600" dirty="0">
                <a:latin typeface="Calibri" panose="020F0502020204030204" pitchFamily="34" charset="0"/>
                <a:cs typeface="Calibri" panose="020F0502020204030204" pitchFamily="34" charset="0"/>
              </a:rPr>
              <a:t/>
            </a:r>
            <a:br>
              <a:rPr lang="en-US" sz="3600" dirty="0">
                <a:latin typeface="Calibri" panose="020F0502020204030204" pitchFamily="34" charset="0"/>
                <a:cs typeface="Calibri" panose="020F0502020204030204" pitchFamily="34" charset="0"/>
              </a:rPr>
            </a:br>
            <a:endParaRPr lang="en-US" sz="3600" dirty="0" smtClean="0">
              <a:latin typeface="Calibri" panose="020F0502020204030204" pitchFamily="34" charset="0"/>
              <a:cs typeface="Calibri" panose="020F0502020204030204" pitchFamily="34" charset="0"/>
            </a:endParaRPr>
          </a:p>
          <a:p>
            <a:pPr algn="l"/>
            <a:r>
              <a:rPr lang="en-US" sz="3600" dirty="0" smtClean="0">
                <a:latin typeface="Calibri" panose="020F0502020204030204" pitchFamily="34" charset="0"/>
                <a:cs typeface="Calibri" panose="020F0502020204030204" pitchFamily="34" charset="0"/>
              </a:rPr>
              <a:t>ImageUrl</a:t>
            </a:r>
            <a:r>
              <a:rPr lang="en-US" sz="3600" dirty="0">
                <a:latin typeface="Calibri" panose="020F0502020204030204" pitchFamily="34" charset="0"/>
                <a:cs typeface="Calibri" panose="020F0502020204030204" pitchFamily="34" charset="0"/>
              </a:rPr>
              <a:t>:</a:t>
            </a:r>
            <a:r>
              <a:rPr lang="en-US" sz="3600" b="0" dirty="0">
                <a:latin typeface="Calibri" panose="020F0502020204030204" pitchFamily="34" charset="0"/>
                <a:cs typeface="Calibri" panose="020F0502020204030204" pitchFamily="34" charset="0"/>
              </a:rPr>
              <a:t> </a:t>
            </a:r>
            <a:endParaRPr lang="en-US" sz="3600" b="0" dirty="0" smtClean="0">
              <a:latin typeface="Calibri" panose="020F0502020204030204" pitchFamily="34" charset="0"/>
              <a:cs typeface="Calibri" panose="020F0502020204030204" pitchFamily="34" charset="0"/>
            </a:endParaRPr>
          </a:p>
          <a:p>
            <a:pPr lvl="2" indent="0" algn="l"/>
            <a:r>
              <a:rPr lang="en-US" sz="3600" b="0" dirty="0" smtClean="0">
                <a:latin typeface="Calibri" panose="020F0502020204030204" pitchFamily="34" charset="0"/>
                <a:cs typeface="Calibri" panose="020F0502020204030204" pitchFamily="34" charset="0"/>
              </a:rPr>
              <a:t>The </a:t>
            </a:r>
            <a:r>
              <a:rPr lang="en-US" sz="3600" b="0" dirty="0">
                <a:latin typeface="Calibri" panose="020F0502020204030204" pitchFamily="34" charset="0"/>
                <a:cs typeface="Calibri" panose="020F0502020204030204" pitchFamily="34" charset="0"/>
              </a:rPr>
              <a:t>URL of the image that will be displayed through AdRotator control.</a:t>
            </a:r>
          </a:p>
          <a:p>
            <a:pPr algn="l"/>
            <a:endParaRPr lang="en-US" sz="3600" dirty="0" smtClean="0">
              <a:latin typeface="Calibri" panose="020F0502020204030204" pitchFamily="34" charset="0"/>
              <a:cs typeface="Calibri" panose="020F0502020204030204" pitchFamily="34" charset="0"/>
            </a:endParaRPr>
          </a:p>
          <a:p>
            <a:pPr algn="l"/>
            <a:r>
              <a:rPr lang="en-US" sz="3600" dirty="0" smtClean="0">
                <a:latin typeface="Calibri" panose="020F0502020204030204" pitchFamily="34" charset="0"/>
                <a:cs typeface="Calibri" panose="020F0502020204030204" pitchFamily="34" charset="0"/>
              </a:rPr>
              <a:t>NavigateUrl</a:t>
            </a:r>
            <a:r>
              <a:rPr lang="en-US" sz="3600" dirty="0">
                <a:latin typeface="Calibri" panose="020F0502020204030204" pitchFamily="34" charset="0"/>
                <a:cs typeface="Calibri" panose="020F0502020204030204" pitchFamily="34" charset="0"/>
              </a:rPr>
              <a:t>:</a:t>
            </a:r>
            <a:r>
              <a:rPr lang="en-US" sz="3600" b="0" dirty="0">
                <a:latin typeface="Calibri" panose="020F0502020204030204" pitchFamily="34" charset="0"/>
                <a:cs typeface="Calibri" panose="020F0502020204030204" pitchFamily="34" charset="0"/>
              </a:rPr>
              <a:t> </a:t>
            </a:r>
            <a:endParaRPr lang="en-US" sz="3600" b="0" dirty="0" smtClean="0">
              <a:latin typeface="Calibri" panose="020F0502020204030204" pitchFamily="34" charset="0"/>
              <a:cs typeface="Calibri" panose="020F0502020204030204" pitchFamily="34" charset="0"/>
            </a:endParaRPr>
          </a:p>
          <a:p>
            <a:pPr algn="l"/>
            <a:r>
              <a:rPr lang="en-US" sz="3600" b="0" dirty="0" smtClean="0">
                <a:latin typeface="Calibri" panose="020F0502020204030204" pitchFamily="34" charset="0"/>
                <a:cs typeface="Calibri" panose="020F0502020204030204" pitchFamily="34" charset="0"/>
              </a:rPr>
              <a:t>If </a:t>
            </a:r>
            <a:r>
              <a:rPr lang="en-US" sz="3600" b="0" dirty="0">
                <a:latin typeface="Calibri" panose="020F0502020204030204" pitchFamily="34" charset="0"/>
                <a:cs typeface="Calibri" panose="020F0502020204030204" pitchFamily="34" charset="0"/>
              </a:rPr>
              <a:t>the user clicks the banner or ad then the new page is opened according to given URL.</a:t>
            </a:r>
          </a:p>
          <a:p>
            <a:pPr algn="l"/>
            <a:endParaRPr lang="en-US" sz="3600" dirty="0" smtClean="0">
              <a:latin typeface="Calibri" panose="020F0502020204030204" pitchFamily="34" charset="0"/>
              <a:cs typeface="Calibri" panose="020F0502020204030204" pitchFamily="34" charset="0"/>
            </a:endParaRPr>
          </a:p>
          <a:p>
            <a:pPr algn="l"/>
            <a:r>
              <a:rPr lang="en-US" sz="3600" dirty="0" smtClean="0">
                <a:latin typeface="Calibri" panose="020F0502020204030204" pitchFamily="34" charset="0"/>
                <a:cs typeface="Calibri" panose="020F0502020204030204" pitchFamily="34" charset="0"/>
              </a:rPr>
              <a:t>AlternateText</a:t>
            </a:r>
            <a:r>
              <a:rPr lang="en-US" sz="3600" dirty="0">
                <a:latin typeface="Calibri" panose="020F0502020204030204" pitchFamily="34" charset="0"/>
                <a:cs typeface="Calibri" panose="020F0502020204030204" pitchFamily="34" charset="0"/>
              </a:rPr>
              <a:t>:</a:t>
            </a:r>
            <a:r>
              <a:rPr lang="en-US" sz="3600" b="0" dirty="0">
                <a:latin typeface="Calibri" panose="020F0502020204030204" pitchFamily="34" charset="0"/>
                <a:cs typeface="Calibri" panose="020F0502020204030204" pitchFamily="34" charset="0"/>
              </a:rPr>
              <a:t> </a:t>
            </a:r>
            <a:endParaRPr lang="en-US" sz="3600" b="0" dirty="0" smtClean="0">
              <a:latin typeface="Calibri" panose="020F0502020204030204" pitchFamily="34" charset="0"/>
              <a:cs typeface="Calibri" panose="020F0502020204030204" pitchFamily="34" charset="0"/>
            </a:endParaRPr>
          </a:p>
          <a:p>
            <a:pPr algn="l"/>
            <a:r>
              <a:rPr lang="en-US" sz="3600" b="0" dirty="0" smtClean="0">
                <a:latin typeface="Calibri" panose="020F0502020204030204" pitchFamily="34" charset="0"/>
                <a:cs typeface="Calibri" panose="020F0502020204030204" pitchFamily="34" charset="0"/>
              </a:rPr>
              <a:t>It </a:t>
            </a:r>
            <a:r>
              <a:rPr lang="en-US" sz="3600" b="0" dirty="0">
                <a:latin typeface="Calibri" panose="020F0502020204030204" pitchFamily="34" charset="0"/>
                <a:cs typeface="Calibri" panose="020F0502020204030204" pitchFamily="34" charset="0"/>
              </a:rPr>
              <a:t>is used for displaying text instead of the picture if picture is not displayed. It is also used as a tooltip.</a:t>
            </a:r>
          </a:p>
          <a:p>
            <a:pPr algn="l"/>
            <a:endParaRPr lang="en-US" sz="3600" dirty="0" smtClean="0">
              <a:latin typeface="Calibri" panose="020F0502020204030204" pitchFamily="34" charset="0"/>
              <a:cs typeface="Calibri" panose="020F0502020204030204" pitchFamily="34" charset="0"/>
            </a:endParaRPr>
          </a:p>
          <a:p>
            <a:pPr algn="l"/>
            <a:r>
              <a:rPr lang="en-US" sz="3600" dirty="0" smtClean="0">
                <a:latin typeface="Calibri" panose="020F0502020204030204" pitchFamily="34" charset="0"/>
                <a:cs typeface="Calibri" panose="020F0502020204030204" pitchFamily="34" charset="0"/>
              </a:rPr>
              <a:t>Impressions</a:t>
            </a:r>
            <a:r>
              <a:rPr lang="en-US" sz="3600" dirty="0">
                <a:latin typeface="Calibri" panose="020F0502020204030204" pitchFamily="34" charset="0"/>
                <a:cs typeface="Calibri" panose="020F0502020204030204" pitchFamily="34" charset="0"/>
              </a:rPr>
              <a:t>:</a:t>
            </a:r>
            <a:r>
              <a:rPr lang="en-US" sz="3600" b="0" dirty="0">
                <a:latin typeface="Calibri" panose="020F0502020204030204" pitchFamily="34" charset="0"/>
                <a:cs typeface="Calibri" panose="020F0502020204030204" pitchFamily="34" charset="0"/>
              </a:rPr>
              <a:t> </a:t>
            </a:r>
            <a:endParaRPr lang="en-US" sz="3600" b="0" dirty="0" smtClean="0">
              <a:latin typeface="Calibri" panose="020F0502020204030204" pitchFamily="34" charset="0"/>
              <a:cs typeface="Calibri" panose="020F0502020204030204" pitchFamily="34" charset="0"/>
            </a:endParaRPr>
          </a:p>
          <a:p>
            <a:pPr algn="l"/>
            <a:r>
              <a:rPr lang="en-US" sz="3600" b="0" dirty="0" smtClean="0">
                <a:latin typeface="Calibri" panose="020F0502020204030204" pitchFamily="34" charset="0"/>
                <a:cs typeface="Calibri" panose="020F0502020204030204" pitchFamily="34" charset="0"/>
              </a:rPr>
              <a:t>It </a:t>
            </a:r>
            <a:r>
              <a:rPr lang="en-US" sz="3600" b="0" dirty="0">
                <a:latin typeface="Calibri" panose="020F0502020204030204" pitchFamily="34" charset="0"/>
                <a:cs typeface="Calibri" panose="020F0502020204030204" pitchFamily="34" charset="0"/>
              </a:rPr>
              <a:t>is a number that sets how frequently an advertisement will appear.</a:t>
            </a:r>
          </a:p>
          <a:p>
            <a:pPr algn="l"/>
            <a:endParaRPr lang="en-US" sz="3600" dirty="0" smtClean="0">
              <a:latin typeface="Calibri" panose="020F0502020204030204" pitchFamily="34" charset="0"/>
              <a:cs typeface="Calibri" panose="020F0502020204030204" pitchFamily="34" charset="0"/>
            </a:endParaRPr>
          </a:p>
          <a:p>
            <a:pPr algn="l"/>
            <a:r>
              <a:rPr lang="en-US" sz="3600" dirty="0" smtClean="0">
                <a:latin typeface="Calibri" panose="020F0502020204030204" pitchFamily="34" charset="0"/>
                <a:cs typeface="Calibri" panose="020F0502020204030204" pitchFamily="34" charset="0"/>
              </a:rPr>
              <a:t>Keyword</a:t>
            </a:r>
            <a:r>
              <a:rPr lang="en-US" sz="3600" dirty="0">
                <a:latin typeface="Calibri" panose="020F0502020204030204" pitchFamily="34" charset="0"/>
                <a:cs typeface="Calibri" panose="020F0502020204030204" pitchFamily="34" charset="0"/>
              </a:rPr>
              <a:t>:</a:t>
            </a:r>
            <a:r>
              <a:rPr lang="en-US" sz="3600" b="0" dirty="0">
                <a:latin typeface="Calibri" panose="020F0502020204030204" pitchFamily="34" charset="0"/>
                <a:cs typeface="Calibri" panose="020F0502020204030204" pitchFamily="34" charset="0"/>
              </a:rPr>
              <a:t> </a:t>
            </a:r>
            <a:endParaRPr lang="en-US" sz="3600" b="0" dirty="0" smtClean="0">
              <a:latin typeface="Calibri" panose="020F0502020204030204" pitchFamily="34" charset="0"/>
              <a:cs typeface="Calibri" panose="020F0502020204030204" pitchFamily="34" charset="0"/>
            </a:endParaRPr>
          </a:p>
          <a:p>
            <a:pPr algn="l"/>
            <a:r>
              <a:rPr lang="en-US" sz="3600" b="0" dirty="0" smtClean="0">
                <a:latin typeface="Calibri" panose="020F0502020204030204" pitchFamily="34" charset="0"/>
                <a:cs typeface="Calibri" panose="020F0502020204030204" pitchFamily="34" charset="0"/>
              </a:rPr>
              <a:t>It </a:t>
            </a:r>
            <a:r>
              <a:rPr lang="en-US" sz="3600" b="0" dirty="0">
                <a:latin typeface="Calibri" panose="020F0502020204030204" pitchFamily="34" charset="0"/>
                <a:cs typeface="Calibri" panose="020F0502020204030204" pitchFamily="34" charset="0"/>
              </a:rPr>
              <a:t>is used to filter ads or identifies a group of advertisement.</a:t>
            </a:r>
          </a:p>
        </p:txBody>
      </p:sp>
    </p:spTree>
    <p:extLst>
      <p:ext uri="{BB962C8B-B14F-4D97-AF65-F5344CB8AC3E}">
        <p14:creationId xmlns:p14="http://schemas.microsoft.com/office/powerpoint/2010/main" xmlns="" val="617311489"/>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084264" cy="1200329"/>
          </a:xfrm>
          <a:prstGeom prst="rect">
            <a:avLst/>
          </a:prstGeom>
        </p:spPr>
        <p:txBody>
          <a:bodyPr wrap="none">
            <a:spAutoFit/>
          </a:bodyPr>
          <a:lstStyle/>
          <a:p>
            <a:pPr algn="l"/>
            <a:r>
              <a:rPr lang="en-US" sz="7200" dirty="0">
                <a:latin typeface="+mn-lt"/>
                <a:cs typeface="Courier New" panose="02070309020205020404" pitchFamily="49" charset="0"/>
              </a:rPr>
              <a:t>AdRotator control</a:t>
            </a:r>
          </a:p>
        </p:txBody>
      </p:sp>
      <p:sp>
        <p:nvSpPr>
          <p:cNvPr id="3" name="Rectangle 2"/>
          <p:cNvSpPr/>
          <p:nvPr/>
        </p:nvSpPr>
        <p:spPr>
          <a:xfrm>
            <a:off x="3809999" y="3059000"/>
            <a:ext cx="16145435" cy="9941183"/>
          </a:xfrm>
          <a:prstGeom prst="rect">
            <a:avLst/>
          </a:prstGeom>
        </p:spPr>
        <p:txBody>
          <a:bodyPr wrap="square">
            <a:spAutoFit/>
          </a:bodyPr>
          <a:lstStyle/>
          <a:p>
            <a:pPr algn="l"/>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Advertisements</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Ad</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ImageUrl</a:t>
            </a:r>
            <a:r>
              <a:rPr lang="en-US" sz="4000" b="0" dirty="0">
                <a:solidFill>
                  <a:srgbClr val="0000FF"/>
                </a:solidFill>
                <a:latin typeface="Consolas" panose="020B0609020204030204" pitchFamily="49" charset="0"/>
              </a:rPr>
              <a:t>&gt;</a:t>
            </a:r>
            <a:r>
              <a:rPr lang="en-US" sz="4000" b="0" dirty="0" smtClean="0">
                <a:latin typeface="Consolas" panose="020B0609020204030204" pitchFamily="49" charset="0"/>
              </a:rPr>
              <a:t>∼\Images\patanjali.jpeg</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ImageUrl</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NavigateUrl</a:t>
            </a:r>
            <a:r>
              <a:rPr lang="en-US" sz="4000" b="0" dirty="0" smtClean="0">
                <a:solidFill>
                  <a:srgbClr val="0000FF"/>
                </a:solidFill>
                <a:latin typeface="Consolas" panose="020B0609020204030204" pitchFamily="49" charset="0"/>
              </a:rPr>
              <a:t>&gt;</a:t>
            </a:r>
            <a:r>
              <a:rPr lang="en-US" sz="4000" b="0" dirty="0" smtClean="0">
                <a:latin typeface="Consolas" panose="020B0609020204030204" pitchFamily="49" charset="0"/>
              </a:rPr>
              <a:t>~\Patanjali.aspx</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NavigateUrl</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AlternateText</a:t>
            </a:r>
            <a:r>
              <a:rPr lang="en-US" sz="4000" b="0" dirty="0">
                <a:solidFill>
                  <a:srgbClr val="0000FF"/>
                </a:solidFill>
                <a:latin typeface="Consolas" panose="020B0609020204030204" pitchFamily="49" charset="0"/>
              </a:rPr>
              <a:t>&gt;</a:t>
            </a:r>
            <a:r>
              <a:rPr lang="en-US" sz="4000" b="0" dirty="0">
                <a:latin typeface="Consolas" panose="020B0609020204030204" pitchFamily="49" charset="0"/>
              </a:rPr>
              <a:t>Advertisement</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AlternateText</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Impressions</a:t>
            </a:r>
            <a:r>
              <a:rPr lang="en-US" sz="4000" b="0" dirty="0">
                <a:solidFill>
                  <a:srgbClr val="0000FF"/>
                </a:solidFill>
                <a:latin typeface="Consolas" panose="020B0609020204030204" pitchFamily="49" charset="0"/>
              </a:rPr>
              <a:t>&gt;</a:t>
            </a:r>
            <a:r>
              <a:rPr lang="en-US" sz="4000" b="0" dirty="0">
                <a:latin typeface="Consolas" panose="020B0609020204030204" pitchFamily="49" charset="0"/>
              </a:rPr>
              <a:t>1</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Impressions</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Keyword</a:t>
            </a:r>
            <a:r>
              <a:rPr lang="en-US" sz="4000" b="0" dirty="0">
                <a:solidFill>
                  <a:srgbClr val="0000FF"/>
                </a:solidFill>
                <a:latin typeface="Consolas" panose="020B0609020204030204" pitchFamily="49" charset="0"/>
              </a:rPr>
              <a:t>&gt;</a:t>
            </a:r>
            <a:r>
              <a:rPr lang="en-US" sz="4000" b="0" dirty="0" err="1">
                <a:latin typeface="Consolas" panose="020B0609020204030204" pitchFamily="49" charset="0"/>
              </a:rPr>
              <a:t>patanjali</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Keyword</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Ad</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Ad</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ImageUrl</a:t>
            </a:r>
            <a:r>
              <a:rPr lang="en-US" sz="4000" b="0" dirty="0">
                <a:solidFill>
                  <a:srgbClr val="0000FF"/>
                </a:solidFill>
                <a:latin typeface="Consolas" panose="020B0609020204030204" pitchFamily="49" charset="0"/>
              </a:rPr>
              <a:t>&gt;</a:t>
            </a:r>
            <a:r>
              <a:rPr lang="en-US" sz="4000" b="0" dirty="0" smtClean="0">
                <a:latin typeface="Consolas" panose="020B0609020204030204" pitchFamily="49" charset="0"/>
              </a:rPr>
              <a:t>∼\Images\colgate.jpeg</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ImageUrl</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NavigateUrl</a:t>
            </a:r>
            <a:r>
              <a:rPr lang="en-US" sz="4000" b="0" dirty="0" smtClean="0">
                <a:solidFill>
                  <a:srgbClr val="0000FF"/>
                </a:solidFill>
                <a:latin typeface="Consolas" panose="020B0609020204030204" pitchFamily="49" charset="0"/>
              </a:rPr>
              <a:t>&gt;</a:t>
            </a:r>
            <a:r>
              <a:rPr lang="en-US" sz="4000" b="0" dirty="0" smtClean="0">
                <a:latin typeface="Consolas" panose="020B0609020204030204" pitchFamily="49" charset="0"/>
              </a:rPr>
              <a:t>~\Colgate.aspx</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NavigateUrl</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AlternateText</a:t>
            </a:r>
            <a:r>
              <a:rPr lang="en-US" sz="4000" b="0" dirty="0">
                <a:solidFill>
                  <a:srgbClr val="0000FF"/>
                </a:solidFill>
                <a:latin typeface="Consolas" panose="020B0609020204030204" pitchFamily="49" charset="0"/>
              </a:rPr>
              <a:t>&gt;</a:t>
            </a:r>
            <a:r>
              <a:rPr lang="en-US" sz="4000" b="0" dirty="0">
                <a:latin typeface="Consolas" panose="020B0609020204030204" pitchFamily="49" charset="0"/>
              </a:rPr>
              <a:t>Advertisement</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AlternateText</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Impressions</a:t>
            </a:r>
            <a:r>
              <a:rPr lang="en-US" sz="4000" b="0" dirty="0">
                <a:solidFill>
                  <a:srgbClr val="0000FF"/>
                </a:solidFill>
                <a:latin typeface="Consolas" panose="020B0609020204030204" pitchFamily="49" charset="0"/>
              </a:rPr>
              <a:t>&gt;</a:t>
            </a:r>
            <a:r>
              <a:rPr lang="en-US" sz="4000" b="0" dirty="0">
                <a:latin typeface="Consolas" panose="020B0609020204030204" pitchFamily="49" charset="0"/>
              </a:rPr>
              <a:t>2</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Impressions</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Keyword</a:t>
            </a:r>
            <a:r>
              <a:rPr lang="en-US" sz="4000" b="0" dirty="0">
                <a:solidFill>
                  <a:srgbClr val="0000FF"/>
                </a:solidFill>
                <a:latin typeface="Consolas" panose="020B0609020204030204" pitchFamily="49" charset="0"/>
              </a:rPr>
              <a:t>&gt;</a:t>
            </a:r>
            <a:r>
              <a:rPr lang="en-US" sz="4000" b="0" dirty="0" err="1">
                <a:latin typeface="Consolas" panose="020B0609020204030204" pitchFamily="49" charset="0"/>
              </a:rPr>
              <a:t>colgate</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Keyword</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Ad</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Advertisements</a:t>
            </a:r>
            <a:r>
              <a:rPr lang="en-US" sz="4000" b="0" dirty="0">
                <a:solidFill>
                  <a:srgbClr val="0000FF"/>
                </a:solidFill>
                <a:latin typeface="Consolas" panose="020B0609020204030204" pitchFamily="49" charset="0"/>
              </a:rPr>
              <a:t>&gt;</a:t>
            </a:r>
            <a:endParaRPr lang="en-US" sz="4000" b="0" dirty="0"/>
          </a:p>
        </p:txBody>
      </p:sp>
    </p:spTree>
    <p:extLst>
      <p:ext uri="{BB962C8B-B14F-4D97-AF65-F5344CB8AC3E}">
        <p14:creationId xmlns:p14="http://schemas.microsoft.com/office/powerpoint/2010/main" xmlns="" val="3294166811"/>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084264" cy="1200329"/>
          </a:xfrm>
          <a:prstGeom prst="rect">
            <a:avLst/>
          </a:prstGeom>
        </p:spPr>
        <p:txBody>
          <a:bodyPr wrap="none">
            <a:spAutoFit/>
          </a:bodyPr>
          <a:lstStyle/>
          <a:p>
            <a:pPr algn="l"/>
            <a:r>
              <a:rPr lang="en-US" sz="7200" dirty="0">
                <a:latin typeface="+mn-lt"/>
                <a:cs typeface="Courier New" panose="02070309020205020404" pitchFamily="49" charset="0"/>
              </a:rPr>
              <a:t>AdRotator control</a:t>
            </a:r>
          </a:p>
        </p:txBody>
      </p:sp>
      <p:graphicFrame>
        <p:nvGraphicFramePr>
          <p:cNvPr id="4" name="Table 3"/>
          <p:cNvGraphicFramePr>
            <a:graphicFrameLocks noGrp="1"/>
          </p:cNvGraphicFramePr>
          <p:nvPr>
            <p:extLst>
              <p:ext uri="{D42A27DB-BD31-4B8C-83A1-F6EECF244321}">
                <p14:modId xmlns:p14="http://schemas.microsoft.com/office/powerpoint/2010/main" xmlns="" val="1345004675"/>
              </p:ext>
            </p:extLst>
          </p:nvPr>
        </p:nvGraphicFramePr>
        <p:xfrm>
          <a:off x="3510668" y="2985246"/>
          <a:ext cx="20873332" cy="9233321"/>
        </p:xfrm>
        <a:graphic>
          <a:graphicData uri="http://schemas.openxmlformats.org/drawingml/2006/table">
            <a:tbl>
              <a:tblPr/>
              <a:tblGrid>
                <a:gridCol w="4960979">
                  <a:extLst>
                    <a:ext uri="{9D8B030D-6E8A-4147-A177-3AD203B41FA5}">
                      <a16:colId xmlns:a16="http://schemas.microsoft.com/office/drawing/2014/main" xmlns="" val="1281241611"/>
                    </a:ext>
                  </a:extLst>
                </a:gridCol>
                <a:gridCol w="15912353">
                  <a:extLst>
                    <a:ext uri="{9D8B030D-6E8A-4147-A177-3AD203B41FA5}">
                      <a16:colId xmlns:a16="http://schemas.microsoft.com/office/drawing/2014/main" xmlns="" val="3442231718"/>
                    </a:ext>
                  </a:extLst>
                </a:gridCol>
              </a:tblGrid>
              <a:tr h="807825">
                <a:tc>
                  <a:txBody>
                    <a:bodyPr/>
                    <a:lstStyle/>
                    <a:p>
                      <a:pPr algn="l" fontAlgn="t"/>
                      <a:r>
                        <a:rPr lang="en-US" sz="4000" b="1" dirty="0">
                          <a:effectLst/>
                          <a:latin typeface="Calibri" panose="020F0502020204030204" pitchFamily="34" charset="0"/>
                          <a:cs typeface="Calibri" panose="020F0502020204030204" pitchFamily="34" charset="0"/>
                        </a:rPr>
                        <a:t>Properties</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4000" b="1" dirty="0">
                          <a:effectLst/>
                          <a:latin typeface="Calibri" panose="020F0502020204030204" pitchFamily="34" charset="0"/>
                          <a:cs typeface="Calibri" panose="020F0502020204030204" pitchFamily="34" charset="0"/>
                        </a:rPr>
                        <a:t>Description</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1697589514"/>
                  </a:ext>
                </a:extLst>
              </a:tr>
              <a:tr h="1059762">
                <a:tc>
                  <a:txBody>
                    <a:bodyPr/>
                    <a:lstStyle/>
                    <a:p>
                      <a:pPr algn="l" fontAlgn="t"/>
                      <a:r>
                        <a:rPr lang="en-US" sz="4000" dirty="0">
                          <a:effectLst/>
                          <a:latin typeface="Calibri" panose="020F0502020204030204" pitchFamily="34" charset="0"/>
                          <a:cs typeface="Calibri" panose="020F0502020204030204" pitchFamily="34" charset="0"/>
                        </a:rPr>
                        <a:t>AdvertisementFile</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The path to the advertisement file.</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513847913"/>
                  </a:ext>
                </a:extLst>
              </a:tr>
              <a:tr h="1497433">
                <a:tc>
                  <a:txBody>
                    <a:bodyPr/>
                    <a:lstStyle/>
                    <a:p>
                      <a:pPr algn="l" fontAlgn="t"/>
                      <a:r>
                        <a:rPr lang="en-US" sz="4000" dirty="0">
                          <a:effectLst/>
                          <a:latin typeface="Calibri" panose="020F0502020204030204" pitchFamily="34" charset="0"/>
                          <a:cs typeface="Calibri" panose="020F0502020204030204" pitchFamily="34" charset="0"/>
                        </a:rPr>
                        <a:t>AlternateTextFeild</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The element name of the field where alternate text is provided. The default value is </a:t>
                      </a:r>
                      <a:r>
                        <a:rPr lang="en-US" sz="4000" b="1" dirty="0">
                          <a:effectLst/>
                          <a:latin typeface="Calibri" panose="020F0502020204030204" pitchFamily="34" charset="0"/>
                          <a:cs typeface="Calibri" panose="020F0502020204030204" pitchFamily="34" charset="0"/>
                        </a:rPr>
                        <a:t>AlternateText</a:t>
                      </a:r>
                      <a:r>
                        <a:rPr lang="en-US" sz="4000" dirty="0">
                          <a:effectLst/>
                          <a:latin typeface="Calibri" panose="020F0502020204030204" pitchFamily="34" charset="0"/>
                          <a:cs typeface="Calibri" panose="020F0502020204030204" pitchFamily="34" charset="0"/>
                        </a:rPr>
                        <a:t>.</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313657604"/>
                  </a:ext>
                </a:extLst>
              </a:tr>
              <a:tr h="1032805">
                <a:tc>
                  <a:txBody>
                    <a:bodyPr/>
                    <a:lstStyle/>
                    <a:p>
                      <a:pPr algn="l" fontAlgn="t"/>
                      <a:r>
                        <a:rPr lang="en-US" sz="40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rPr>
                        <a:t>DataSourceID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rPr>
                        <a:t>Id of the control from where it would retrieve data.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885052013"/>
                  </a:ext>
                </a:extLst>
              </a:tr>
              <a:tr h="1497433">
                <a:tc>
                  <a:txBody>
                    <a:bodyPr/>
                    <a:lstStyle/>
                    <a:p>
                      <a:pPr algn="l" fontAlgn="t"/>
                      <a:r>
                        <a:rPr lang="en-US" sz="4000" dirty="0">
                          <a:effectLst/>
                          <a:latin typeface="Calibri" panose="020F0502020204030204" pitchFamily="34" charset="0"/>
                          <a:cs typeface="Calibri" panose="020F0502020204030204" pitchFamily="34" charset="0"/>
                        </a:rPr>
                        <a:t>ImageUrlField</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The element name of the field where the URL for the image is provided. The default value is </a:t>
                      </a:r>
                      <a:r>
                        <a:rPr lang="en-US" sz="4000" b="1" dirty="0">
                          <a:effectLst/>
                          <a:latin typeface="Calibri" panose="020F0502020204030204" pitchFamily="34" charset="0"/>
                          <a:cs typeface="Calibri" panose="020F0502020204030204" pitchFamily="34" charset="0"/>
                        </a:rPr>
                        <a:t>ImageUrl</a:t>
                      </a:r>
                      <a:r>
                        <a:rPr lang="en-US" sz="4000" dirty="0">
                          <a:effectLst/>
                          <a:latin typeface="Calibri" panose="020F0502020204030204" pitchFamily="34" charset="0"/>
                          <a:cs typeface="Calibri" panose="020F0502020204030204" pitchFamily="34" charset="0"/>
                        </a:rPr>
                        <a:t>.</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878141069"/>
                  </a:ext>
                </a:extLst>
              </a:tr>
              <a:tr h="807825">
                <a:tc>
                  <a:txBody>
                    <a:bodyPr/>
                    <a:lstStyle/>
                    <a:p>
                      <a:pPr algn="l" fontAlgn="t"/>
                      <a:r>
                        <a:rPr lang="en-US" sz="4000" dirty="0">
                          <a:effectLst/>
                          <a:latin typeface="Calibri" panose="020F0502020204030204" pitchFamily="34" charset="0"/>
                          <a:cs typeface="Calibri" panose="020F0502020204030204" pitchFamily="34" charset="0"/>
                        </a:rPr>
                        <a:t>KeywordFilter</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For displaying the keyword based ads only.</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006257937"/>
                  </a:ext>
                </a:extLst>
              </a:tr>
              <a:tr h="1497433">
                <a:tc>
                  <a:txBody>
                    <a:bodyPr/>
                    <a:lstStyle/>
                    <a:p>
                      <a:pPr algn="l" fontAlgn="t"/>
                      <a:r>
                        <a:rPr lang="en-US" sz="4000" dirty="0">
                          <a:effectLst/>
                          <a:latin typeface="Calibri" panose="020F0502020204030204" pitchFamily="34" charset="0"/>
                          <a:cs typeface="Calibri" panose="020F0502020204030204" pitchFamily="34" charset="0"/>
                        </a:rPr>
                        <a:t>NavigateUrlField</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The element name of the field where the URL to navigate to is provided. The default value is </a:t>
                      </a:r>
                      <a:r>
                        <a:rPr lang="en-US" sz="4000" b="1" dirty="0">
                          <a:effectLst/>
                          <a:latin typeface="Calibri" panose="020F0502020204030204" pitchFamily="34" charset="0"/>
                          <a:cs typeface="Calibri" panose="020F0502020204030204" pitchFamily="34" charset="0"/>
                        </a:rPr>
                        <a:t>NavigateUrl</a:t>
                      </a:r>
                      <a:r>
                        <a:rPr lang="en-US" sz="4000" dirty="0">
                          <a:effectLst/>
                          <a:latin typeface="Calibri" panose="020F0502020204030204" pitchFamily="34" charset="0"/>
                          <a:cs typeface="Calibri" panose="020F0502020204030204" pitchFamily="34" charset="0"/>
                        </a:rPr>
                        <a:t>.</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890677245"/>
                  </a:ext>
                </a:extLst>
              </a:tr>
              <a:tr h="1032805">
                <a:tc>
                  <a:txBody>
                    <a:bodyPr/>
                    <a:lstStyle/>
                    <a:p>
                      <a:pPr algn="l" fontAlgn="t"/>
                      <a:r>
                        <a:rPr lang="en-US" sz="4000" dirty="0">
                          <a:effectLst/>
                          <a:latin typeface="Calibri" panose="020F0502020204030204" pitchFamily="34" charset="0"/>
                          <a:cs typeface="Calibri" panose="020F0502020204030204" pitchFamily="34" charset="0"/>
                        </a:rPr>
                        <a:t>Target</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The browser window or frame that displays the content of the page linked.</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746492405"/>
                  </a:ext>
                </a:extLst>
              </a:tr>
            </a:tbl>
          </a:graphicData>
        </a:graphic>
      </p:graphicFrame>
    </p:spTree>
    <p:extLst>
      <p:ext uri="{BB962C8B-B14F-4D97-AF65-F5344CB8AC3E}">
        <p14:creationId xmlns:p14="http://schemas.microsoft.com/office/powerpoint/2010/main" xmlns="" val="3540173960"/>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084264" cy="1200329"/>
          </a:xfrm>
          <a:prstGeom prst="rect">
            <a:avLst/>
          </a:prstGeom>
        </p:spPr>
        <p:txBody>
          <a:bodyPr wrap="none">
            <a:spAutoFit/>
          </a:bodyPr>
          <a:lstStyle/>
          <a:p>
            <a:pPr algn="l"/>
            <a:r>
              <a:rPr lang="en-US" sz="7200" dirty="0">
                <a:latin typeface="+mn-lt"/>
                <a:cs typeface="Courier New" panose="02070309020205020404" pitchFamily="49" charset="0"/>
              </a:rPr>
              <a:t>AdRotator control</a:t>
            </a:r>
          </a:p>
        </p:txBody>
      </p:sp>
      <p:sp>
        <p:nvSpPr>
          <p:cNvPr id="3" name="Rectangle 2"/>
          <p:cNvSpPr/>
          <p:nvPr/>
        </p:nvSpPr>
        <p:spPr>
          <a:xfrm>
            <a:off x="4141694" y="4118468"/>
            <a:ext cx="15921318" cy="3785652"/>
          </a:xfrm>
          <a:prstGeom prst="rect">
            <a:avLst/>
          </a:prstGeom>
        </p:spPr>
        <p:txBody>
          <a:bodyPr wrap="square">
            <a:spAutoFit/>
          </a:bodyPr>
          <a:lstStyle/>
          <a:p>
            <a:pPr marL="2689225" indent="-2689225" algn="l"/>
            <a:r>
              <a:rPr lang="en-US" sz="4800" dirty="0">
                <a:solidFill>
                  <a:srgbClr val="0000FF"/>
                </a:solidFill>
                <a:latin typeface="Consolas" panose="020B0609020204030204" pitchFamily="49" charset="0"/>
              </a:rPr>
              <a:t>&lt;</a:t>
            </a:r>
            <a:r>
              <a:rPr lang="en-US" sz="4800" dirty="0" err="1">
                <a:solidFill>
                  <a:srgbClr val="800000"/>
                </a:solidFill>
                <a:latin typeface="Consolas" panose="020B0609020204030204" pitchFamily="49" charset="0"/>
              </a:rPr>
              <a:t>asp</a:t>
            </a:r>
            <a:r>
              <a:rPr lang="en-US" sz="4800" dirty="0" err="1">
                <a:solidFill>
                  <a:srgbClr val="0000FF"/>
                </a:solidFill>
                <a:latin typeface="Consolas" panose="020B0609020204030204" pitchFamily="49" charset="0"/>
              </a:rPr>
              <a:t>:</a:t>
            </a:r>
            <a:r>
              <a:rPr lang="en-US" sz="4800" dirty="0" err="1">
                <a:solidFill>
                  <a:srgbClr val="800000"/>
                </a:solidFill>
                <a:latin typeface="Consolas" panose="020B0609020204030204" pitchFamily="49" charset="0"/>
              </a:rPr>
              <a:t>AdRotator</a:t>
            </a:r>
            <a:r>
              <a:rPr lang="en-US" sz="4800" dirty="0">
                <a:latin typeface="Consolas" panose="020B0609020204030204" pitchFamily="49" charset="0"/>
              </a:rPr>
              <a:t> </a:t>
            </a:r>
            <a:r>
              <a:rPr lang="en-US" sz="4800" dirty="0">
                <a:solidFill>
                  <a:srgbClr val="FF0000"/>
                </a:solidFill>
                <a:latin typeface="Consolas" panose="020B0609020204030204" pitchFamily="49" charset="0"/>
              </a:rPr>
              <a:t>ID</a:t>
            </a:r>
            <a:r>
              <a:rPr lang="en-US" sz="4800" dirty="0">
                <a:solidFill>
                  <a:srgbClr val="0000FF"/>
                </a:solidFill>
                <a:latin typeface="Consolas" panose="020B0609020204030204" pitchFamily="49" charset="0"/>
              </a:rPr>
              <a:t>="AdRotator1"</a:t>
            </a:r>
            <a:r>
              <a:rPr lang="en-US" sz="4800" dirty="0">
                <a:latin typeface="Consolas" panose="020B0609020204030204" pitchFamily="49" charset="0"/>
              </a:rPr>
              <a:t> </a:t>
            </a:r>
            <a:r>
              <a:rPr lang="en-US" sz="4800" dirty="0" err="1">
                <a:solidFill>
                  <a:srgbClr val="FF0000"/>
                </a:solidFill>
                <a:latin typeface="Consolas" panose="020B0609020204030204" pitchFamily="49" charset="0"/>
              </a:rPr>
              <a:t>runat</a:t>
            </a:r>
            <a:r>
              <a:rPr lang="en-US" sz="4800" dirty="0">
                <a:solidFill>
                  <a:srgbClr val="0000FF"/>
                </a:solidFill>
                <a:latin typeface="Consolas" panose="020B0609020204030204" pitchFamily="49" charset="0"/>
              </a:rPr>
              <a:t>="server"</a:t>
            </a:r>
            <a:r>
              <a:rPr lang="en-US" sz="4800" dirty="0">
                <a:latin typeface="Consolas" panose="020B0609020204030204" pitchFamily="49" charset="0"/>
              </a:rPr>
              <a:t>  </a:t>
            </a:r>
            <a:r>
              <a:rPr lang="en-US" sz="4800" dirty="0" smtClean="0">
                <a:solidFill>
                  <a:srgbClr val="FF0000"/>
                </a:solidFill>
                <a:latin typeface="Consolas" panose="020B0609020204030204" pitchFamily="49" charset="0"/>
              </a:rPr>
              <a:t>AdvertisementFile</a:t>
            </a:r>
            <a:r>
              <a:rPr lang="en-US" sz="4800" dirty="0" smtClean="0">
                <a:solidFill>
                  <a:srgbClr val="0000FF"/>
                </a:solidFill>
                <a:latin typeface="Consolas" panose="020B0609020204030204" pitchFamily="49" charset="0"/>
              </a:rPr>
              <a:t>="~/AdRotator.xml“</a:t>
            </a:r>
            <a:r>
              <a:rPr lang="en-US" sz="4800" dirty="0" smtClean="0">
                <a:latin typeface="Consolas" panose="020B0609020204030204" pitchFamily="49" charset="0"/>
              </a:rPr>
              <a:t> </a:t>
            </a:r>
            <a:r>
              <a:rPr lang="en-US" sz="4800" dirty="0" smtClean="0">
                <a:solidFill>
                  <a:srgbClr val="FF0000"/>
                </a:solidFill>
                <a:latin typeface="Consolas" panose="020B0609020204030204" pitchFamily="49" charset="0"/>
              </a:rPr>
              <a:t>target</a:t>
            </a:r>
            <a:r>
              <a:rPr lang="en-US" sz="4800" dirty="0" smtClean="0">
                <a:solidFill>
                  <a:srgbClr val="0000FF"/>
                </a:solidFill>
                <a:latin typeface="Consolas" panose="020B0609020204030204" pitchFamily="49" charset="0"/>
              </a:rPr>
              <a:t>="_blank"</a:t>
            </a:r>
            <a:r>
              <a:rPr lang="en-US" sz="4800" dirty="0" smtClean="0">
                <a:latin typeface="Consolas" panose="020B0609020204030204" pitchFamily="49" charset="0"/>
              </a:rPr>
              <a:t> </a:t>
            </a:r>
            <a:r>
              <a:rPr lang="en-US" sz="4800" dirty="0" smtClean="0">
                <a:solidFill>
                  <a:srgbClr val="FF0000"/>
                </a:solidFill>
                <a:latin typeface="Consolas" panose="020B0609020204030204" pitchFamily="49" charset="0"/>
              </a:rPr>
              <a:t>NavigateUrlField</a:t>
            </a:r>
            <a:r>
              <a:rPr lang="en-US" sz="4800" dirty="0" smtClean="0">
                <a:solidFill>
                  <a:srgbClr val="0000FF"/>
                </a:solidFill>
                <a:latin typeface="Consolas" panose="020B0609020204030204" pitchFamily="49" charset="0"/>
              </a:rPr>
              <a:t>="NavigateUrl"</a:t>
            </a:r>
            <a:r>
              <a:rPr lang="en-US" sz="4800" dirty="0" smtClean="0">
                <a:latin typeface="Consolas" panose="020B0609020204030204" pitchFamily="49" charset="0"/>
              </a:rPr>
              <a:t> </a:t>
            </a:r>
            <a:r>
              <a:rPr lang="en-US" sz="4800" dirty="0" smtClean="0">
                <a:solidFill>
                  <a:srgbClr val="FF0000"/>
                </a:solidFill>
                <a:latin typeface="Consolas" panose="020B0609020204030204" pitchFamily="49" charset="0"/>
              </a:rPr>
              <a:t>KeywordFilter</a:t>
            </a:r>
            <a:r>
              <a:rPr lang="en-US" sz="4800" dirty="0" smtClean="0">
                <a:solidFill>
                  <a:srgbClr val="0000FF"/>
                </a:solidFill>
                <a:latin typeface="Consolas" panose="020B0609020204030204" pitchFamily="49" charset="0"/>
              </a:rPr>
              <a:t>="</a:t>
            </a:r>
            <a:r>
              <a:rPr lang="en-US" sz="4800" dirty="0" err="1" smtClean="0">
                <a:solidFill>
                  <a:srgbClr val="0000FF"/>
                </a:solidFill>
                <a:latin typeface="Consolas" panose="020B0609020204030204" pitchFamily="49" charset="0"/>
              </a:rPr>
              <a:t>colgate</a:t>
            </a:r>
            <a:r>
              <a:rPr lang="en-US" sz="4800" dirty="0" smtClean="0">
                <a:solidFill>
                  <a:srgbClr val="0000FF"/>
                </a:solidFill>
                <a:latin typeface="Consolas" panose="020B0609020204030204" pitchFamily="49" charset="0"/>
              </a:rPr>
              <a:t>"</a:t>
            </a:r>
            <a:r>
              <a:rPr lang="en-US" sz="4800" dirty="0" smtClean="0">
                <a:latin typeface="Consolas" panose="020B0609020204030204" pitchFamily="49" charset="0"/>
              </a:rPr>
              <a:t> </a:t>
            </a:r>
            <a:r>
              <a:rPr lang="en-US" sz="4800" dirty="0" smtClean="0">
                <a:solidFill>
                  <a:srgbClr val="0000FF"/>
                </a:solidFill>
                <a:latin typeface="Consolas" panose="020B0609020204030204" pitchFamily="49" charset="0"/>
              </a:rPr>
              <a:t>/&gt;</a:t>
            </a:r>
            <a:endParaRPr lang="en-US" sz="4800" dirty="0"/>
          </a:p>
        </p:txBody>
      </p:sp>
    </p:spTree>
    <p:extLst>
      <p:ext uri="{BB962C8B-B14F-4D97-AF65-F5344CB8AC3E}">
        <p14:creationId xmlns:p14="http://schemas.microsoft.com/office/powerpoint/2010/main" xmlns="" val="3846307214"/>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520007" cy="1200329"/>
          </a:xfrm>
          <a:prstGeom prst="rect">
            <a:avLst/>
          </a:prstGeom>
        </p:spPr>
        <p:txBody>
          <a:bodyPr wrap="none">
            <a:spAutoFit/>
          </a:bodyPr>
          <a:lstStyle/>
          <a:p>
            <a:pPr algn="l"/>
            <a:r>
              <a:rPr lang="en-US" sz="7200" dirty="0" err="1" smtClean="0">
                <a:latin typeface="+mn-lt"/>
                <a:cs typeface="Courier New" panose="02070309020205020404" pitchFamily="49" charset="0"/>
              </a:rPr>
              <a:t>Calender</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control</a:t>
            </a:r>
          </a:p>
        </p:txBody>
      </p:sp>
      <p:sp>
        <p:nvSpPr>
          <p:cNvPr id="3" name="Rectangle 2"/>
          <p:cNvSpPr/>
          <p:nvPr/>
        </p:nvSpPr>
        <p:spPr>
          <a:xfrm>
            <a:off x="3510668" y="3150280"/>
            <a:ext cx="20873332" cy="5517793"/>
          </a:xfrm>
          <a:prstGeom prst="rect">
            <a:avLst/>
          </a:prstGeom>
        </p:spPr>
        <p:txBody>
          <a:bodyPr wrap="square">
            <a:spAutoFit/>
          </a:bodyPr>
          <a:lstStyle/>
          <a:p>
            <a:pPr algn="l">
              <a:lnSpc>
                <a:spcPct val="150000"/>
              </a:lnSpc>
            </a:pPr>
            <a:r>
              <a:rPr lang="en-US" sz="4800" b="0" dirty="0">
                <a:latin typeface="Calibri" panose="020F0502020204030204" pitchFamily="34" charset="0"/>
                <a:cs typeface="Calibri" panose="020F0502020204030204" pitchFamily="34" charset="0"/>
              </a:rPr>
              <a:t>Displaying one month at a time</a:t>
            </a:r>
          </a:p>
          <a:p>
            <a:pPr algn="l">
              <a:lnSpc>
                <a:spcPct val="150000"/>
              </a:lnSpc>
            </a:pPr>
            <a:r>
              <a:rPr lang="en-US" sz="4800" b="0" dirty="0">
                <a:latin typeface="Calibri" panose="020F0502020204030204" pitchFamily="34" charset="0"/>
                <a:cs typeface="Calibri" panose="020F0502020204030204" pitchFamily="34" charset="0"/>
              </a:rPr>
              <a:t>Selecting a day, a week or a month</a:t>
            </a:r>
          </a:p>
          <a:p>
            <a:pPr algn="l">
              <a:lnSpc>
                <a:spcPct val="150000"/>
              </a:lnSpc>
            </a:pPr>
            <a:r>
              <a:rPr lang="en-US" sz="4800" b="0" dirty="0">
                <a:latin typeface="Calibri" panose="020F0502020204030204" pitchFamily="34" charset="0"/>
                <a:cs typeface="Calibri" panose="020F0502020204030204" pitchFamily="34" charset="0"/>
              </a:rPr>
              <a:t>Selecting a range of days</a:t>
            </a:r>
          </a:p>
          <a:p>
            <a:pPr algn="l">
              <a:lnSpc>
                <a:spcPct val="150000"/>
              </a:lnSpc>
            </a:pPr>
            <a:r>
              <a:rPr lang="en-US" sz="4800" b="0" dirty="0">
                <a:latin typeface="Calibri" panose="020F0502020204030204" pitchFamily="34" charset="0"/>
                <a:cs typeface="Calibri" panose="020F0502020204030204" pitchFamily="34" charset="0"/>
              </a:rPr>
              <a:t>Moving from month to month</a:t>
            </a:r>
          </a:p>
          <a:p>
            <a:pPr algn="l">
              <a:lnSpc>
                <a:spcPct val="150000"/>
              </a:lnSpc>
            </a:pPr>
            <a:r>
              <a:rPr lang="en-US" sz="4800" b="0" dirty="0">
                <a:latin typeface="Calibri" panose="020F0502020204030204" pitchFamily="34" charset="0"/>
                <a:cs typeface="Calibri" panose="020F0502020204030204" pitchFamily="34" charset="0"/>
              </a:rPr>
              <a:t>Controlling the display of the days programmatically</a:t>
            </a:r>
          </a:p>
        </p:txBody>
      </p:sp>
      <p:sp>
        <p:nvSpPr>
          <p:cNvPr id="4" name="Rectangle 3"/>
          <p:cNvSpPr/>
          <p:nvPr/>
        </p:nvSpPr>
        <p:spPr>
          <a:xfrm>
            <a:off x="3510667" y="9597532"/>
            <a:ext cx="16444768" cy="1569660"/>
          </a:xfrm>
          <a:prstGeom prst="rect">
            <a:avLst/>
          </a:prstGeom>
        </p:spPr>
        <p:txBody>
          <a:bodyPr wrap="square">
            <a:spAutoFit/>
          </a:bodyPr>
          <a:lstStyle/>
          <a:p>
            <a:pPr marL="2635250" indent="-2635250" algn="l"/>
            <a:r>
              <a:rPr lang="en-US" sz="4800" dirty="0">
                <a:solidFill>
                  <a:srgbClr val="0000FF"/>
                </a:solidFill>
                <a:latin typeface="Consolas" panose="020B0609020204030204" pitchFamily="49" charset="0"/>
              </a:rPr>
              <a:t>&lt;</a:t>
            </a:r>
            <a:r>
              <a:rPr lang="en-US" sz="4800" dirty="0" err="1">
                <a:solidFill>
                  <a:srgbClr val="800000"/>
                </a:solidFill>
                <a:latin typeface="Consolas" panose="020B0609020204030204" pitchFamily="49" charset="0"/>
              </a:rPr>
              <a:t>asp</a:t>
            </a:r>
            <a:r>
              <a:rPr lang="en-US" sz="4800" dirty="0" err="1">
                <a:solidFill>
                  <a:srgbClr val="0000FF"/>
                </a:solidFill>
                <a:latin typeface="Consolas" panose="020B0609020204030204" pitchFamily="49" charset="0"/>
              </a:rPr>
              <a:t>:</a:t>
            </a:r>
            <a:r>
              <a:rPr lang="en-US" sz="4800" dirty="0" err="1">
                <a:solidFill>
                  <a:srgbClr val="800000"/>
                </a:solidFill>
                <a:latin typeface="Consolas" panose="020B0609020204030204" pitchFamily="49" charset="0"/>
              </a:rPr>
              <a:t>Calendar</a:t>
            </a:r>
            <a:r>
              <a:rPr lang="en-US" sz="4800" dirty="0">
                <a:latin typeface="Consolas" panose="020B0609020204030204" pitchFamily="49" charset="0"/>
              </a:rPr>
              <a:t> </a:t>
            </a:r>
            <a:r>
              <a:rPr lang="en-US" sz="4800" dirty="0">
                <a:solidFill>
                  <a:srgbClr val="FF0000"/>
                </a:solidFill>
                <a:latin typeface="Consolas" panose="020B0609020204030204" pitchFamily="49" charset="0"/>
              </a:rPr>
              <a:t>ID</a:t>
            </a:r>
            <a:r>
              <a:rPr lang="en-US" sz="4800" dirty="0">
                <a:solidFill>
                  <a:srgbClr val="0000FF"/>
                </a:solidFill>
                <a:latin typeface="Consolas" panose="020B0609020204030204" pitchFamily="49" charset="0"/>
              </a:rPr>
              <a:t>="</a:t>
            </a:r>
            <a:r>
              <a:rPr lang="en-US" sz="4800" dirty="0" smtClean="0">
                <a:solidFill>
                  <a:srgbClr val="0000FF"/>
                </a:solidFill>
                <a:latin typeface="Consolas" panose="020B0609020204030204" pitchFamily="49" charset="0"/>
              </a:rPr>
              <a:t>Calendar1“ </a:t>
            </a:r>
            <a:r>
              <a:rPr lang="en-US" sz="4800" dirty="0" err="1" smtClean="0">
                <a:solidFill>
                  <a:srgbClr val="FF0000"/>
                </a:solidFill>
                <a:latin typeface="Consolas" panose="020B0609020204030204" pitchFamily="49" charset="0"/>
              </a:rPr>
              <a:t>runat</a:t>
            </a:r>
            <a:r>
              <a:rPr lang="en-US" sz="4800" dirty="0">
                <a:solidFill>
                  <a:srgbClr val="0000FF"/>
                </a:solidFill>
                <a:latin typeface="Consolas" panose="020B0609020204030204" pitchFamily="49" charset="0"/>
              </a:rPr>
              <a:t>="server</a:t>
            </a:r>
            <a:r>
              <a:rPr lang="en-US" sz="4800" dirty="0" smtClean="0">
                <a:solidFill>
                  <a:srgbClr val="0000FF"/>
                </a:solidFill>
                <a:latin typeface="Consolas" panose="020B0609020204030204" pitchFamily="49" charset="0"/>
              </a:rPr>
              <a:t>"&gt;</a:t>
            </a:r>
          </a:p>
          <a:p>
            <a:pPr algn="l"/>
            <a:r>
              <a:rPr lang="en-US" sz="4800" dirty="0" smtClean="0">
                <a:solidFill>
                  <a:srgbClr val="0000FF"/>
                </a:solidFill>
                <a:latin typeface="Consolas" panose="020B0609020204030204" pitchFamily="49" charset="0"/>
              </a:rPr>
              <a:t>&lt;/</a:t>
            </a:r>
            <a:r>
              <a:rPr lang="en-US" sz="4800" dirty="0" err="1">
                <a:solidFill>
                  <a:srgbClr val="800000"/>
                </a:solidFill>
                <a:latin typeface="Consolas" panose="020B0609020204030204" pitchFamily="49" charset="0"/>
              </a:rPr>
              <a:t>asp</a:t>
            </a:r>
            <a:r>
              <a:rPr lang="en-US" sz="4800" dirty="0" err="1">
                <a:solidFill>
                  <a:srgbClr val="0000FF"/>
                </a:solidFill>
                <a:latin typeface="Consolas" panose="020B0609020204030204" pitchFamily="49" charset="0"/>
              </a:rPr>
              <a:t>:</a:t>
            </a:r>
            <a:r>
              <a:rPr lang="en-US" sz="4800" dirty="0" err="1">
                <a:solidFill>
                  <a:srgbClr val="800000"/>
                </a:solidFill>
                <a:latin typeface="Consolas" panose="020B0609020204030204" pitchFamily="49" charset="0"/>
              </a:rPr>
              <a:t>Calendar</a:t>
            </a:r>
            <a:r>
              <a:rPr lang="en-US" sz="4800" dirty="0">
                <a:solidFill>
                  <a:srgbClr val="0000FF"/>
                </a:solidFill>
                <a:latin typeface="Consolas" panose="020B0609020204030204" pitchFamily="49" charset="0"/>
              </a:rPr>
              <a:t>&gt;</a:t>
            </a:r>
            <a:endParaRPr lang="en-US" sz="4800" dirty="0"/>
          </a:p>
        </p:txBody>
      </p:sp>
    </p:spTree>
    <p:extLst>
      <p:ext uri="{BB962C8B-B14F-4D97-AF65-F5344CB8AC3E}">
        <p14:creationId xmlns:p14="http://schemas.microsoft.com/office/powerpoint/2010/main" xmlns="" val="3875781017"/>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520007" cy="1200329"/>
          </a:xfrm>
          <a:prstGeom prst="rect">
            <a:avLst/>
          </a:prstGeom>
        </p:spPr>
        <p:txBody>
          <a:bodyPr wrap="none">
            <a:spAutoFit/>
          </a:bodyPr>
          <a:lstStyle/>
          <a:p>
            <a:pPr algn="l"/>
            <a:r>
              <a:rPr lang="en-US" sz="7200" dirty="0" err="1" smtClean="0">
                <a:latin typeface="+mn-lt"/>
                <a:cs typeface="Courier New" panose="02070309020205020404" pitchFamily="49" charset="0"/>
              </a:rPr>
              <a:t>Calender</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control</a:t>
            </a:r>
          </a:p>
        </p:txBody>
      </p:sp>
      <p:graphicFrame>
        <p:nvGraphicFramePr>
          <p:cNvPr id="5" name="Table 4"/>
          <p:cNvGraphicFramePr>
            <a:graphicFrameLocks noGrp="1"/>
          </p:cNvGraphicFramePr>
          <p:nvPr>
            <p:extLst>
              <p:ext uri="{D42A27DB-BD31-4B8C-83A1-F6EECF244321}">
                <p14:modId xmlns:p14="http://schemas.microsoft.com/office/powerpoint/2010/main" xmlns="" val="2487030905"/>
              </p:ext>
            </p:extLst>
          </p:nvPr>
        </p:nvGraphicFramePr>
        <p:xfrm>
          <a:off x="3510668" y="4025106"/>
          <a:ext cx="20873332" cy="8382000"/>
        </p:xfrm>
        <a:graphic>
          <a:graphicData uri="http://schemas.openxmlformats.org/drawingml/2006/table">
            <a:tbl>
              <a:tblPr/>
              <a:tblGrid>
                <a:gridCol w="4907191">
                  <a:extLst>
                    <a:ext uri="{9D8B030D-6E8A-4147-A177-3AD203B41FA5}">
                      <a16:colId xmlns:a16="http://schemas.microsoft.com/office/drawing/2014/main" xmlns="" val="2391825828"/>
                    </a:ext>
                  </a:extLst>
                </a:gridCol>
                <a:gridCol w="15966141">
                  <a:extLst>
                    <a:ext uri="{9D8B030D-6E8A-4147-A177-3AD203B41FA5}">
                      <a16:colId xmlns:a16="http://schemas.microsoft.com/office/drawing/2014/main" xmlns="" val="3486418986"/>
                    </a:ext>
                  </a:extLst>
                </a:gridCol>
              </a:tblGrid>
              <a:tr h="727142">
                <a:tc>
                  <a:txBody>
                    <a:bodyPr/>
                    <a:lstStyle/>
                    <a:p>
                      <a:pPr algn="l" fontAlgn="t"/>
                      <a:r>
                        <a:rPr lang="en-US" sz="4000" b="1" dirty="0">
                          <a:effectLst/>
                          <a:latin typeface="Calibri" panose="020F0502020204030204" pitchFamily="34" charset="0"/>
                          <a:cs typeface="Calibri" panose="020F0502020204030204" pitchFamily="34" charset="0"/>
                        </a:rPr>
                        <a:t>Properties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4000" b="1" dirty="0">
                          <a:effectLst/>
                          <a:latin typeface="Calibri" panose="020F0502020204030204" pitchFamily="34" charset="0"/>
                          <a:cs typeface="Calibri" panose="020F0502020204030204" pitchFamily="34" charset="0"/>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3189479788"/>
                  </a:ext>
                </a:extLst>
              </a:tr>
              <a:tr h="727142">
                <a:tc>
                  <a:txBody>
                    <a:bodyPr/>
                    <a:lstStyle/>
                    <a:p>
                      <a:pPr algn="l" fontAlgn="t"/>
                      <a:r>
                        <a:rPr lang="en-US" sz="4000">
                          <a:effectLst/>
                          <a:latin typeface="Calibri" panose="020F0502020204030204" pitchFamily="34" charset="0"/>
                          <a:cs typeface="Calibri" panose="020F0502020204030204" pitchFamily="34" charset="0"/>
                        </a:rPr>
                        <a:t>Caption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a:effectLst/>
                          <a:latin typeface="Calibri" panose="020F0502020204030204" pitchFamily="34" charset="0"/>
                          <a:cs typeface="Calibri" panose="020F0502020204030204" pitchFamily="34" charset="0"/>
                        </a:rPr>
                        <a:t>Gets or sets the caption for the calendar control.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253986189"/>
                  </a:ext>
                </a:extLst>
              </a:tr>
              <a:tr h="727142">
                <a:tc>
                  <a:txBody>
                    <a:bodyPr/>
                    <a:lstStyle/>
                    <a:p>
                      <a:pPr algn="l" fontAlgn="t"/>
                      <a:r>
                        <a:rPr lang="en-US" sz="4000" dirty="0" err="1">
                          <a:effectLst/>
                          <a:latin typeface="Calibri" panose="020F0502020204030204" pitchFamily="34" charset="0"/>
                          <a:cs typeface="Calibri" panose="020F0502020204030204" pitchFamily="34" charset="0"/>
                        </a:rPr>
                        <a:t>CaptionAlign</a:t>
                      </a:r>
                      <a:endParaRPr lang="en-US" sz="4000" dirty="0">
                        <a:effectLst/>
                        <a:latin typeface="Calibri" panose="020F0502020204030204" pitchFamily="34" charset="0"/>
                        <a:cs typeface="Calibri" panose="020F050202020403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a:effectLst/>
                          <a:latin typeface="Calibri" panose="020F0502020204030204" pitchFamily="34" charset="0"/>
                          <a:cs typeface="Calibri" panose="020F0502020204030204" pitchFamily="34" charset="0"/>
                        </a:rPr>
                        <a:t>Gets or sets the alignment for the caption.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303151392"/>
                  </a:ext>
                </a:extLst>
              </a:tr>
              <a:tr h="727142">
                <a:tc>
                  <a:txBody>
                    <a:bodyPr/>
                    <a:lstStyle/>
                    <a:p>
                      <a:pPr algn="l" fontAlgn="t"/>
                      <a:r>
                        <a:rPr lang="en-US" sz="4000">
                          <a:effectLst/>
                          <a:latin typeface="Calibri" panose="020F0502020204030204" pitchFamily="34" charset="0"/>
                          <a:cs typeface="Calibri" panose="020F0502020204030204" pitchFamily="34" charset="0"/>
                        </a:rPr>
                        <a:t>CellPadding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Gets or sets the number of spaces between the data and the cell border.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202977829"/>
                  </a:ext>
                </a:extLst>
              </a:tr>
              <a:tr h="727142">
                <a:tc>
                  <a:txBody>
                    <a:bodyPr/>
                    <a:lstStyle/>
                    <a:p>
                      <a:pPr algn="l" fontAlgn="t"/>
                      <a:r>
                        <a:rPr lang="en-US" sz="4000">
                          <a:effectLst/>
                          <a:latin typeface="Calibri" panose="020F0502020204030204" pitchFamily="34" charset="0"/>
                          <a:cs typeface="Calibri" panose="020F0502020204030204" pitchFamily="34" charset="0"/>
                        </a:rPr>
                        <a:t>CellSpacing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a:effectLst/>
                          <a:latin typeface="Calibri" panose="020F0502020204030204" pitchFamily="34" charset="0"/>
                          <a:cs typeface="Calibri" panose="020F0502020204030204" pitchFamily="34" charset="0"/>
                        </a:rPr>
                        <a:t>Gets or sets the space between cells.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704311267"/>
                  </a:ext>
                </a:extLst>
              </a:tr>
              <a:tr h="727142">
                <a:tc>
                  <a:txBody>
                    <a:bodyPr/>
                    <a:lstStyle/>
                    <a:p>
                      <a:pPr algn="l" fontAlgn="t"/>
                      <a:r>
                        <a:rPr lang="en-US" sz="4000">
                          <a:effectLst/>
                          <a:latin typeface="Calibri" panose="020F0502020204030204" pitchFamily="34" charset="0"/>
                          <a:cs typeface="Calibri" panose="020F0502020204030204" pitchFamily="34" charset="0"/>
                        </a:rPr>
                        <a:t>DayHeaderStyle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a:effectLst/>
                          <a:latin typeface="Calibri" panose="020F0502020204030204" pitchFamily="34" charset="0"/>
                          <a:cs typeface="Calibri" panose="020F0502020204030204" pitchFamily="34" charset="0"/>
                        </a:rPr>
                        <a:t>Gets the style properties for the section that displays the day of the week.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0610917"/>
                  </a:ext>
                </a:extLst>
              </a:tr>
              <a:tr h="727142">
                <a:tc>
                  <a:txBody>
                    <a:bodyPr/>
                    <a:lstStyle/>
                    <a:p>
                      <a:pPr algn="l" fontAlgn="t"/>
                      <a:r>
                        <a:rPr lang="en-US" sz="4000">
                          <a:effectLst/>
                          <a:latin typeface="Calibri" panose="020F0502020204030204" pitchFamily="34" charset="0"/>
                          <a:cs typeface="Calibri" panose="020F0502020204030204" pitchFamily="34" charset="0"/>
                        </a:rPr>
                        <a:t>DayNameFormat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Gets or sets format of days of the week.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063998604"/>
                  </a:ext>
                </a:extLst>
              </a:tr>
              <a:tr h="727142">
                <a:tc>
                  <a:txBody>
                    <a:bodyPr/>
                    <a:lstStyle/>
                    <a:p>
                      <a:pPr algn="l" fontAlgn="t"/>
                      <a:r>
                        <a:rPr lang="en-US" sz="4000">
                          <a:effectLst/>
                          <a:latin typeface="Calibri" panose="020F0502020204030204" pitchFamily="34" charset="0"/>
                          <a:cs typeface="Calibri" panose="020F0502020204030204" pitchFamily="34" charset="0"/>
                        </a:rPr>
                        <a:t>DayStyle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Gets the style properties for the days in the displayed month.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213109226"/>
                  </a:ext>
                </a:extLst>
              </a:tr>
              <a:tr h="727142">
                <a:tc>
                  <a:txBody>
                    <a:bodyPr/>
                    <a:lstStyle/>
                    <a:p>
                      <a:pPr algn="l" fontAlgn="t"/>
                      <a:r>
                        <a:rPr lang="en-US" sz="4000">
                          <a:effectLst/>
                          <a:latin typeface="Calibri" panose="020F0502020204030204" pitchFamily="34" charset="0"/>
                          <a:cs typeface="Calibri" panose="020F0502020204030204" pitchFamily="34" charset="0"/>
                        </a:rPr>
                        <a:t>FirstDayOfWeek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Gets or sets the day of week to display in the first column.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354847222"/>
                  </a:ext>
                </a:extLst>
              </a:tr>
              <a:tr h="727142">
                <a:tc>
                  <a:txBody>
                    <a:bodyPr/>
                    <a:lstStyle/>
                    <a:p>
                      <a:pPr algn="l" fontAlgn="t"/>
                      <a:r>
                        <a:rPr lang="en-US" sz="4000" b="0" i="0" u="none" strike="noStrike" cap="none" spc="0" baseline="0" dirty="0" err="1">
                          <a:ln>
                            <a:noFill/>
                          </a:ln>
                          <a:solidFill>
                            <a:schemeClr val="tx1"/>
                          </a:solidFill>
                          <a:effectLst/>
                          <a:uFillTx/>
                          <a:latin typeface="Calibri" panose="020F0502020204030204" pitchFamily="34" charset="0"/>
                          <a:ea typeface="+mn-ea"/>
                          <a:cs typeface="Calibri" panose="020F0502020204030204" pitchFamily="34" charset="0"/>
                          <a:sym typeface="Helvetica Neue Light"/>
                        </a:rPr>
                        <a:t>NextMonthText</a:t>
                      </a:r>
                      <a:endParaRPr lang="en-US" sz="40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rPr>
                        <a:t>Gets or sets the text for next month navigation control. </a:t>
                      </a:r>
                      <a:r>
                        <a:rPr lang="en-US" sz="4000" b="0" i="0" u="none" strike="noStrike" cap="none" spc="0" baseline="0" dirty="0" smtClean="0">
                          <a:ln>
                            <a:noFill/>
                          </a:ln>
                          <a:solidFill>
                            <a:schemeClr val="tx1"/>
                          </a:solidFill>
                          <a:effectLst/>
                          <a:uFillTx/>
                          <a:latin typeface="Calibri" panose="020F0502020204030204" pitchFamily="34" charset="0"/>
                          <a:ea typeface="+mn-ea"/>
                          <a:cs typeface="Calibri" panose="020F0502020204030204" pitchFamily="34" charset="0"/>
                          <a:sym typeface="Helvetica Neue Light"/>
                        </a:rPr>
                        <a:t>Default </a:t>
                      </a:r>
                      <a:r>
                        <a:rPr lang="en-US" sz="40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rPr>
                        <a:t>value is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812528176"/>
                  </a:ext>
                </a:extLst>
              </a:tr>
              <a:tr h="727142">
                <a:tc>
                  <a:txBody>
                    <a:bodyPr/>
                    <a:lstStyle/>
                    <a:p>
                      <a:pPr algn="l" fontAlgn="t"/>
                      <a:r>
                        <a:rPr lang="en-US" sz="4000" b="0" i="0" u="none" strike="noStrike" cap="none" spc="0" baseline="0" dirty="0" err="1">
                          <a:ln>
                            <a:noFill/>
                          </a:ln>
                          <a:solidFill>
                            <a:schemeClr val="tx1"/>
                          </a:solidFill>
                          <a:effectLst/>
                          <a:uFillTx/>
                          <a:latin typeface="Calibri" panose="020F0502020204030204" pitchFamily="34" charset="0"/>
                          <a:ea typeface="+mn-ea"/>
                          <a:cs typeface="Calibri" panose="020F0502020204030204" pitchFamily="34" charset="0"/>
                          <a:sym typeface="Helvetica Neue Light"/>
                        </a:rPr>
                        <a:t>SelectedDate</a:t>
                      </a:r>
                      <a:endParaRPr lang="en-US" sz="40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rPr>
                        <a:t>Gets or sets the selected date.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938256509"/>
                  </a:ext>
                </a:extLst>
              </a:tr>
            </a:tbl>
          </a:graphicData>
        </a:graphic>
      </p:graphicFrame>
    </p:spTree>
    <p:extLst>
      <p:ext uri="{BB962C8B-B14F-4D97-AF65-F5344CB8AC3E}">
        <p14:creationId xmlns:p14="http://schemas.microsoft.com/office/powerpoint/2010/main" xmlns="" val="1475496400"/>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520007" cy="1200329"/>
          </a:xfrm>
          <a:prstGeom prst="rect">
            <a:avLst/>
          </a:prstGeom>
        </p:spPr>
        <p:txBody>
          <a:bodyPr wrap="none">
            <a:spAutoFit/>
          </a:bodyPr>
          <a:lstStyle/>
          <a:p>
            <a:pPr algn="l"/>
            <a:r>
              <a:rPr lang="en-US" sz="7200" dirty="0" err="1" smtClean="0">
                <a:latin typeface="+mn-lt"/>
                <a:cs typeface="Courier New" panose="02070309020205020404" pitchFamily="49" charset="0"/>
              </a:rPr>
              <a:t>Calender</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control</a:t>
            </a:r>
          </a:p>
        </p:txBody>
      </p:sp>
      <p:sp>
        <p:nvSpPr>
          <p:cNvPr id="3" name="Rectangle 2"/>
          <p:cNvSpPr/>
          <p:nvPr/>
        </p:nvSpPr>
        <p:spPr>
          <a:xfrm>
            <a:off x="4571999" y="3610958"/>
            <a:ext cx="18503153" cy="9325630"/>
          </a:xfrm>
          <a:prstGeom prst="rect">
            <a:avLst/>
          </a:prstGeom>
        </p:spPr>
        <p:txBody>
          <a:bodyPr wrap="square">
            <a:spAutoFit/>
          </a:bodyPr>
          <a:lstStyle/>
          <a:p>
            <a:pPr marL="2527300" indent="-2527300" algn="l"/>
            <a:r>
              <a:rPr lang="en-US" sz="4000" b="0" dirty="0" smtClean="0">
                <a:solidFill>
                  <a:srgbClr val="0000FF"/>
                </a:solidFill>
                <a:latin typeface="Consolas" panose="020B0609020204030204" pitchFamily="49" charset="0"/>
              </a:rPr>
              <a:t>&lt;</a:t>
            </a:r>
            <a:r>
              <a:rPr lang="en-US" sz="4000" b="0" dirty="0" err="1">
                <a:solidFill>
                  <a:srgbClr val="800000"/>
                </a:solidFill>
                <a:latin typeface="Consolas" panose="020B0609020204030204" pitchFamily="49" charset="0"/>
              </a:rPr>
              <a:t>asp</a:t>
            </a:r>
            <a:r>
              <a:rPr lang="en-US" sz="4000" b="0" dirty="0" err="1">
                <a:solidFill>
                  <a:srgbClr val="0000FF"/>
                </a:solidFill>
                <a:latin typeface="Consolas" panose="020B0609020204030204" pitchFamily="49" charset="0"/>
              </a:rPr>
              <a:t>:</a:t>
            </a:r>
            <a:r>
              <a:rPr lang="en-US" sz="4000" b="0" dirty="0" err="1">
                <a:solidFill>
                  <a:srgbClr val="800000"/>
                </a:solidFill>
                <a:latin typeface="Consolas" panose="020B0609020204030204" pitchFamily="49" charset="0"/>
              </a:rPr>
              <a:t>Calendar</a:t>
            </a:r>
            <a:r>
              <a:rPr lang="en-US" sz="4000" b="0" dirty="0">
                <a:latin typeface="Consolas" panose="020B0609020204030204" pitchFamily="49" charset="0"/>
              </a:rPr>
              <a:t> </a:t>
            </a:r>
            <a:r>
              <a:rPr lang="en-US" sz="4000" b="0" dirty="0">
                <a:solidFill>
                  <a:srgbClr val="FF0000"/>
                </a:solidFill>
                <a:latin typeface="Consolas" panose="020B0609020204030204" pitchFamily="49" charset="0"/>
              </a:rPr>
              <a:t>ID</a:t>
            </a:r>
            <a:r>
              <a:rPr lang="en-US" sz="4000" b="0" dirty="0">
                <a:solidFill>
                  <a:srgbClr val="0000FF"/>
                </a:solidFill>
                <a:latin typeface="Consolas" panose="020B0609020204030204" pitchFamily="49" charset="0"/>
              </a:rPr>
              <a:t>="Calendar1"</a:t>
            </a:r>
            <a:r>
              <a:rPr lang="en-US" sz="4000" b="0" dirty="0">
                <a:latin typeface="Consolas" panose="020B0609020204030204" pitchFamily="49" charset="0"/>
              </a:rPr>
              <a:t> </a:t>
            </a:r>
            <a:r>
              <a:rPr lang="en-US" sz="4000" b="0" dirty="0" err="1">
                <a:solidFill>
                  <a:srgbClr val="FF0000"/>
                </a:solidFill>
                <a:latin typeface="Consolas" panose="020B0609020204030204" pitchFamily="49" charset="0"/>
              </a:rPr>
              <a:t>runat</a:t>
            </a:r>
            <a:r>
              <a:rPr lang="en-US" sz="4000" b="0" dirty="0">
                <a:solidFill>
                  <a:srgbClr val="0000FF"/>
                </a:solidFill>
                <a:latin typeface="Consolas" panose="020B0609020204030204" pitchFamily="49" charset="0"/>
              </a:rPr>
              <a:t>="server"</a:t>
            </a:r>
            <a:r>
              <a:rPr lang="en-US" sz="4000" b="0" dirty="0">
                <a:latin typeface="Consolas" panose="020B0609020204030204" pitchFamily="49" charset="0"/>
              </a:rPr>
              <a:t> </a:t>
            </a:r>
            <a:endParaRPr lang="en-US" sz="4000" b="0" dirty="0" smtClean="0">
              <a:latin typeface="Consolas" panose="020B0609020204030204" pitchFamily="49" charset="0"/>
            </a:endParaRPr>
          </a:p>
          <a:p>
            <a:pPr marL="2527300" indent="-2527300" algn="l"/>
            <a:r>
              <a:rPr lang="en-US" sz="4000" b="0" dirty="0">
                <a:solidFill>
                  <a:srgbClr val="FF0000"/>
                </a:solidFill>
                <a:latin typeface="Consolas" panose="020B0609020204030204" pitchFamily="49" charset="0"/>
              </a:rPr>
              <a:t>	</a:t>
            </a:r>
            <a:r>
              <a:rPr lang="en-US" sz="4000" b="0" dirty="0" smtClean="0">
                <a:solidFill>
                  <a:srgbClr val="FF0000"/>
                </a:solidFill>
                <a:latin typeface="Consolas" panose="020B0609020204030204" pitchFamily="49" charset="0"/>
              </a:rPr>
              <a:t>Caption</a:t>
            </a:r>
            <a:r>
              <a:rPr lang="en-US" sz="4000" b="0" dirty="0">
                <a:solidFill>
                  <a:srgbClr val="0000FF"/>
                </a:solidFill>
                <a:latin typeface="Consolas" panose="020B0609020204030204" pitchFamily="49" charset="0"/>
              </a:rPr>
              <a:t>="Select Date"</a:t>
            </a:r>
            <a:r>
              <a:rPr lang="en-US" sz="4000" b="0" dirty="0">
                <a:latin typeface="Consolas" panose="020B0609020204030204" pitchFamily="49" charset="0"/>
              </a:rPr>
              <a:t> </a:t>
            </a:r>
            <a:endParaRPr lang="en-US" sz="4000" b="0" dirty="0" smtClean="0">
              <a:latin typeface="Consolas" panose="020B0609020204030204" pitchFamily="49" charset="0"/>
            </a:endParaRPr>
          </a:p>
          <a:p>
            <a:pPr marL="2527300" indent="-2527300" algn="l"/>
            <a:r>
              <a:rPr lang="en-US" sz="4000" b="0" dirty="0">
                <a:solidFill>
                  <a:srgbClr val="FF0000"/>
                </a:solidFill>
                <a:latin typeface="Consolas" panose="020B0609020204030204" pitchFamily="49" charset="0"/>
              </a:rPr>
              <a:t>	</a:t>
            </a:r>
            <a:r>
              <a:rPr lang="en-US" sz="4000" b="0" dirty="0" err="1" smtClean="0">
                <a:solidFill>
                  <a:srgbClr val="FF0000"/>
                </a:solidFill>
                <a:latin typeface="Consolas" panose="020B0609020204030204" pitchFamily="49" charset="0"/>
              </a:rPr>
              <a:t>CaptionAlign</a:t>
            </a:r>
            <a:r>
              <a:rPr lang="en-US" sz="4000" b="0" dirty="0">
                <a:solidFill>
                  <a:srgbClr val="0000FF"/>
                </a:solidFill>
                <a:latin typeface="Consolas" panose="020B0609020204030204" pitchFamily="49" charset="0"/>
              </a:rPr>
              <a:t>="Left"</a:t>
            </a:r>
            <a:r>
              <a:rPr lang="en-US" sz="4000" b="0" dirty="0">
                <a:latin typeface="Consolas" panose="020B0609020204030204" pitchFamily="49" charset="0"/>
              </a:rPr>
              <a:t> </a:t>
            </a:r>
            <a:endParaRPr lang="en-US" sz="4000" b="0" dirty="0" smtClean="0">
              <a:latin typeface="Consolas" panose="020B0609020204030204" pitchFamily="49" charset="0"/>
            </a:endParaRPr>
          </a:p>
          <a:p>
            <a:pPr marL="2527300" indent="-2527300" algn="l"/>
            <a:r>
              <a:rPr lang="en-US" sz="4000" b="0" dirty="0">
                <a:solidFill>
                  <a:srgbClr val="FF0000"/>
                </a:solidFill>
                <a:latin typeface="Consolas" panose="020B0609020204030204" pitchFamily="49" charset="0"/>
              </a:rPr>
              <a:t>	</a:t>
            </a:r>
            <a:r>
              <a:rPr lang="en-US" sz="4000" b="0" dirty="0" err="1" smtClean="0">
                <a:solidFill>
                  <a:srgbClr val="FF0000"/>
                </a:solidFill>
                <a:latin typeface="Consolas" panose="020B0609020204030204" pitchFamily="49" charset="0"/>
              </a:rPr>
              <a:t>CellPadding</a:t>
            </a:r>
            <a:r>
              <a:rPr lang="en-US" sz="4000" b="0" dirty="0">
                <a:solidFill>
                  <a:srgbClr val="0000FF"/>
                </a:solidFill>
                <a:latin typeface="Consolas" panose="020B0609020204030204" pitchFamily="49" charset="0"/>
              </a:rPr>
              <a:t>="5"</a:t>
            </a:r>
            <a:r>
              <a:rPr lang="en-US" sz="4000" b="0" dirty="0">
                <a:latin typeface="Consolas" panose="020B0609020204030204" pitchFamily="49" charset="0"/>
              </a:rPr>
              <a:t> </a:t>
            </a:r>
            <a:endParaRPr lang="en-US" sz="4000" b="0" dirty="0" smtClean="0">
              <a:latin typeface="Consolas" panose="020B0609020204030204" pitchFamily="49" charset="0"/>
            </a:endParaRPr>
          </a:p>
          <a:p>
            <a:pPr marL="2527300" indent="-2527300" algn="l"/>
            <a:r>
              <a:rPr lang="en-US" sz="4000" b="0" dirty="0">
                <a:solidFill>
                  <a:srgbClr val="FF0000"/>
                </a:solidFill>
                <a:latin typeface="Consolas" panose="020B0609020204030204" pitchFamily="49" charset="0"/>
              </a:rPr>
              <a:t>	</a:t>
            </a:r>
            <a:r>
              <a:rPr lang="en-US" sz="4000" b="0" dirty="0" err="1" smtClean="0">
                <a:solidFill>
                  <a:srgbClr val="FF0000"/>
                </a:solidFill>
                <a:latin typeface="Consolas" panose="020B0609020204030204" pitchFamily="49" charset="0"/>
              </a:rPr>
              <a:t>DayNameFormat</a:t>
            </a:r>
            <a:r>
              <a:rPr lang="en-US" sz="4000" b="0" dirty="0">
                <a:solidFill>
                  <a:srgbClr val="0000FF"/>
                </a:solidFill>
                <a:latin typeface="Consolas" panose="020B0609020204030204" pitchFamily="49" charset="0"/>
              </a:rPr>
              <a:t>="</a:t>
            </a:r>
            <a:r>
              <a:rPr lang="en-US" sz="4000" b="0" dirty="0" err="1">
                <a:solidFill>
                  <a:srgbClr val="0000FF"/>
                </a:solidFill>
                <a:latin typeface="Consolas" panose="020B0609020204030204" pitchFamily="49" charset="0"/>
              </a:rPr>
              <a:t>FirstLetter</a:t>
            </a:r>
            <a:r>
              <a:rPr lang="en-US" sz="4000" b="0" dirty="0">
                <a:solidFill>
                  <a:srgbClr val="0000FF"/>
                </a:solidFill>
                <a:latin typeface="Consolas" panose="020B0609020204030204" pitchFamily="49" charset="0"/>
              </a:rPr>
              <a:t>"</a:t>
            </a:r>
            <a:r>
              <a:rPr lang="en-US" sz="4000" b="0" dirty="0">
                <a:latin typeface="Consolas" panose="020B0609020204030204" pitchFamily="49" charset="0"/>
              </a:rPr>
              <a:t> </a:t>
            </a:r>
            <a:r>
              <a:rPr lang="en-US" sz="4000" b="0" dirty="0" err="1">
                <a:solidFill>
                  <a:srgbClr val="FF0000"/>
                </a:solidFill>
                <a:latin typeface="Consolas" panose="020B0609020204030204" pitchFamily="49" charset="0"/>
              </a:rPr>
              <a:t>FirstDayOfWeek</a:t>
            </a:r>
            <a:r>
              <a:rPr lang="en-US" sz="4000" b="0" dirty="0">
                <a:solidFill>
                  <a:srgbClr val="0000FF"/>
                </a:solidFill>
                <a:latin typeface="Consolas" panose="020B0609020204030204" pitchFamily="49" charset="0"/>
              </a:rPr>
              <a:t>="Thursday"</a:t>
            </a:r>
            <a:r>
              <a:rPr lang="en-US" sz="4000" b="0" dirty="0">
                <a:latin typeface="Consolas" panose="020B0609020204030204" pitchFamily="49" charset="0"/>
              </a:rPr>
              <a:t> </a:t>
            </a:r>
            <a:r>
              <a:rPr lang="en-US" sz="4000" b="0" dirty="0" err="1">
                <a:solidFill>
                  <a:srgbClr val="FF0000"/>
                </a:solidFill>
                <a:latin typeface="Consolas" panose="020B0609020204030204" pitchFamily="49" charset="0"/>
              </a:rPr>
              <a:t>NextMonthText</a:t>
            </a:r>
            <a:r>
              <a:rPr lang="en-US" sz="4000" b="0" dirty="0" smtClean="0">
                <a:solidFill>
                  <a:srgbClr val="0000FF"/>
                </a:solidFill>
                <a:latin typeface="Consolas" panose="020B0609020204030204" pitchFamily="49" charset="0"/>
              </a:rPr>
              <a:t>="&amp;</a:t>
            </a:r>
            <a:r>
              <a:rPr lang="en-US" sz="4000" b="0" dirty="0" err="1" smtClean="0">
                <a:solidFill>
                  <a:srgbClr val="0000FF"/>
                </a:solidFill>
                <a:latin typeface="Consolas" panose="020B0609020204030204" pitchFamily="49" charset="0"/>
              </a:rPr>
              <a:t>amp;gt</a:t>
            </a:r>
            <a:r>
              <a:rPr lang="en-US" sz="4000" b="0" dirty="0">
                <a:solidFill>
                  <a:srgbClr val="0000FF"/>
                </a:solidFill>
                <a:latin typeface="Consolas" panose="020B0609020204030204" pitchFamily="49" charset="0"/>
              </a:rPr>
              <a:t>;"</a:t>
            </a:r>
            <a:r>
              <a:rPr lang="en-US" sz="4000" b="0" dirty="0">
                <a:latin typeface="Consolas" panose="020B0609020204030204" pitchFamily="49" charset="0"/>
              </a:rPr>
              <a:t> </a:t>
            </a:r>
            <a:r>
              <a:rPr lang="en-US" sz="4000" b="0" dirty="0" err="1">
                <a:solidFill>
                  <a:srgbClr val="FF0000"/>
                </a:solidFill>
                <a:latin typeface="Consolas" panose="020B0609020204030204" pitchFamily="49" charset="0"/>
              </a:rPr>
              <a:t>OnSelectionChanged</a:t>
            </a:r>
            <a:r>
              <a:rPr lang="en-US" sz="4000" b="0" dirty="0">
                <a:solidFill>
                  <a:srgbClr val="0000FF"/>
                </a:solidFill>
                <a:latin typeface="Consolas" panose="020B0609020204030204" pitchFamily="49" charset="0"/>
              </a:rPr>
              <a:t>="Calendar1_SelectionChanged"</a:t>
            </a:r>
            <a:r>
              <a:rPr lang="en-US" sz="4000" b="0" dirty="0">
                <a:latin typeface="Consolas" panose="020B0609020204030204" pitchFamily="49" charset="0"/>
              </a:rPr>
              <a:t> </a:t>
            </a:r>
            <a:r>
              <a:rPr lang="en-US" sz="4000" b="0" dirty="0" err="1">
                <a:solidFill>
                  <a:srgbClr val="FF0000"/>
                </a:solidFill>
                <a:latin typeface="Consolas" panose="020B0609020204030204" pitchFamily="49" charset="0"/>
              </a:rPr>
              <a:t>SelectedDate</a:t>
            </a:r>
            <a:r>
              <a:rPr lang="en-US" sz="4000" b="0" dirty="0">
                <a:solidFill>
                  <a:srgbClr val="0000FF"/>
                </a:solidFill>
                <a:latin typeface="Consolas" panose="020B0609020204030204" pitchFamily="49" charset="0"/>
              </a:rPr>
              <a:t>="02/27/2019 09:16:16"&gt;</a:t>
            </a:r>
            <a:endParaRPr lang="en-US" sz="4000" b="0" dirty="0">
              <a:latin typeface="Consolas" panose="020B0609020204030204" pitchFamily="49" charset="0"/>
            </a:endParaRPr>
          </a:p>
          <a:p>
            <a:pPr marL="2581275" indent="-2581275" algn="l"/>
            <a:r>
              <a:rPr lang="en-US" sz="4000" b="0" dirty="0" smtClean="0">
                <a:solidFill>
                  <a:srgbClr val="0000FF"/>
                </a:solidFill>
                <a:latin typeface="Consolas" panose="020B0609020204030204" pitchFamily="49" charset="0"/>
              </a:rPr>
              <a:t>&lt;</a:t>
            </a:r>
            <a:r>
              <a:rPr lang="en-US" sz="4000" b="0" dirty="0" err="1">
                <a:solidFill>
                  <a:srgbClr val="800000"/>
                </a:solidFill>
                <a:latin typeface="Consolas" panose="020B0609020204030204" pitchFamily="49" charset="0"/>
              </a:rPr>
              <a:t>DayHeaderStyle</a:t>
            </a:r>
            <a:r>
              <a:rPr lang="en-US" sz="4000" b="0" dirty="0">
                <a:latin typeface="Consolas" panose="020B0609020204030204" pitchFamily="49" charset="0"/>
              </a:rPr>
              <a:t> </a:t>
            </a:r>
            <a:r>
              <a:rPr lang="en-US" sz="4000" b="0" dirty="0" err="1">
                <a:solidFill>
                  <a:srgbClr val="FF0000"/>
                </a:solidFill>
                <a:latin typeface="Consolas" panose="020B0609020204030204" pitchFamily="49" charset="0"/>
              </a:rPr>
              <a:t>BackColor</a:t>
            </a:r>
            <a:r>
              <a:rPr lang="en-US" sz="4000" b="0" dirty="0">
                <a:solidFill>
                  <a:srgbClr val="0000FF"/>
                </a:solidFill>
                <a:latin typeface="Consolas" panose="020B0609020204030204" pitchFamily="49" charset="0"/>
              </a:rPr>
              <a:t>="#3366FF"</a:t>
            </a:r>
            <a:r>
              <a:rPr lang="en-US" sz="4000" b="0" dirty="0">
                <a:latin typeface="Consolas" panose="020B0609020204030204" pitchFamily="49" charset="0"/>
              </a:rPr>
              <a:t> </a:t>
            </a:r>
            <a:r>
              <a:rPr lang="en-US" sz="4000" b="0" dirty="0" smtClean="0">
                <a:latin typeface="Consolas" panose="020B0609020204030204" pitchFamily="49" charset="0"/>
              </a:rPr>
              <a:t>					   </a:t>
            </a:r>
            <a:r>
              <a:rPr lang="en-US" sz="4000" b="0" dirty="0" err="1" smtClean="0">
                <a:solidFill>
                  <a:srgbClr val="FF0000"/>
                </a:solidFill>
                <a:latin typeface="Consolas" panose="020B0609020204030204" pitchFamily="49" charset="0"/>
              </a:rPr>
              <a:t>BorderColor</a:t>
            </a:r>
            <a:r>
              <a:rPr lang="en-US" sz="4000" b="0" dirty="0">
                <a:solidFill>
                  <a:srgbClr val="0000FF"/>
                </a:solidFill>
                <a:latin typeface="Consolas" panose="020B0609020204030204" pitchFamily="49" charset="0"/>
              </a:rPr>
              <a:t>="#3333CC"</a:t>
            </a:r>
            <a:r>
              <a:rPr lang="en-US" sz="4000" b="0" dirty="0">
                <a:latin typeface="Consolas" panose="020B0609020204030204" pitchFamily="49" charset="0"/>
              </a:rPr>
              <a:t> </a:t>
            </a:r>
            <a:endParaRPr lang="en-US" sz="4000" b="0" dirty="0" smtClean="0">
              <a:latin typeface="Consolas" panose="020B0609020204030204" pitchFamily="49" charset="0"/>
            </a:endParaRPr>
          </a:p>
          <a:p>
            <a:pPr marL="2581275" indent="-2581275" algn="l"/>
            <a:r>
              <a:rPr lang="en-US" sz="4000" b="0" dirty="0">
                <a:solidFill>
                  <a:srgbClr val="FF0000"/>
                </a:solidFill>
                <a:latin typeface="Consolas" panose="020B0609020204030204" pitchFamily="49" charset="0"/>
              </a:rPr>
              <a:t>	</a:t>
            </a:r>
            <a:r>
              <a:rPr lang="en-US" sz="4000" b="0" dirty="0" err="1" smtClean="0">
                <a:solidFill>
                  <a:srgbClr val="FF0000"/>
                </a:solidFill>
                <a:latin typeface="Consolas" panose="020B0609020204030204" pitchFamily="49" charset="0"/>
              </a:rPr>
              <a:t>BorderStyle</a:t>
            </a:r>
            <a:r>
              <a:rPr lang="en-US" sz="4000" b="0" dirty="0">
                <a:solidFill>
                  <a:srgbClr val="0000FF"/>
                </a:solidFill>
                <a:latin typeface="Consolas" panose="020B0609020204030204" pitchFamily="49" charset="0"/>
              </a:rPr>
              <a:t>="Ridge"</a:t>
            </a:r>
            <a:r>
              <a:rPr lang="en-US" sz="4000" b="0" dirty="0">
                <a:latin typeface="Consolas" panose="020B0609020204030204" pitchFamily="49" charset="0"/>
              </a:rPr>
              <a:t> </a:t>
            </a:r>
            <a:endParaRPr lang="en-US" sz="4000" b="0" dirty="0" smtClean="0">
              <a:latin typeface="Consolas" panose="020B0609020204030204" pitchFamily="49" charset="0"/>
            </a:endParaRPr>
          </a:p>
          <a:p>
            <a:pPr marL="2581275" indent="-2581275" algn="l"/>
            <a:r>
              <a:rPr lang="en-US" sz="4000" b="0" dirty="0">
                <a:solidFill>
                  <a:srgbClr val="FF0000"/>
                </a:solidFill>
                <a:latin typeface="Consolas" panose="020B0609020204030204" pitchFamily="49" charset="0"/>
              </a:rPr>
              <a:t>	</a:t>
            </a:r>
            <a:r>
              <a:rPr lang="en-US" sz="4000" b="0" dirty="0" err="1" smtClean="0">
                <a:solidFill>
                  <a:srgbClr val="FF0000"/>
                </a:solidFill>
                <a:latin typeface="Consolas" panose="020B0609020204030204" pitchFamily="49" charset="0"/>
              </a:rPr>
              <a:t>ForeColor</a:t>
            </a:r>
            <a:r>
              <a:rPr lang="en-US" sz="4000" b="0" dirty="0">
                <a:solidFill>
                  <a:srgbClr val="0000FF"/>
                </a:solidFill>
                <a:latin typeface="Consolas" panose="020B0609020204030204" pitchFamily="49" charset="0"/>
              </a:rPr>
              <a:t>="White"</a:t>
            </a:r>
            <a:r>
              <a:rPr lang="en-US" sz="4000" b="0" dirty="0">
                <a:latin typeface="Consolas" panose="020B0609020204030204" pitchFamily="49" charset="0"/>
              </a:rPr>
              <a:t> </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smtClean="0">
                <a:solidFill>
                  <a:srgbClr val="0000FF"/>
                </a:solidFill>
                <a:latin typeface="Consolas" panose="020B0609020204030204" pitchFamily="49" charset="0"/>
              </a:rPr>
              <a:t>&lt;</a:t>
            </a:r>
            <a:r>
              <a:rPr lang="en-US" sz="4000" b="0" dirty="0" err="1">
                <a:solidFill>
                  <a:srgbClr val="800000"/>
                </a:solidFill>
                <a:latin typeface="Consolas" panose="020B0609020204030204" pitchFamily="49" charset="0"/>
              </a:rPr>
              <a:t>DayStyle</a:t>
            </a:r>
            <a:r>
              <a:rPr lang="en-US" sz="4000" b="0" dirty="0">
                <a:latin typeface="Consolas" panose="020B0609020204030204" pitchFamily="49" charset="0"/>
              </a:rPr>
              <a:t> </a:t>
            </a:r>
            <a:r>
              <a:rPr lang="en-US" sz="4000" b="0" dirty="0" err="1">
                <a:solidFill>
                  <a:srgbClr val="FF0000"/>
                </a:solidFill>
                <a:latin typeface="Consolas" panose="020B0609020204030204" pitchFamily="49" charset="0"/>
              </a:rPr>
              <a:t>BackColor</a:t>
            </a:r>
            <a:r>
              <a:rPr lang="en-US" sz="4000" b="0" dirty="0">
                <a:solidFill>
                  <a:srgbClr val="0000FF"/>
                </a:solidFill>
                <a:latin typeface="Consolas" panose="020B0609020204030204" pitchFamily="49" charset="0"/>
              </a:rPr>
              <a:t>="#66FFFF"</a:t>
            </a:r>
            <a:r>
              <a:rPr lang="en-US" sz="4000" b="0" dirty="0">
                <a:latin typeface="Consolas" panose="020B0609020204030204" pitchFamily="49" charset="0"/>
              </a:rPr>
              <a:t> </a:t>
            </a:r>
            <a:endParaRPr lang="en-US" sz="4000" b="0" dirty="0" smtClean="0">
              <a:latin typeface="Consolas" panose="020B0609020204030204" pitchFamily="49" charset="0"/>
            </a:endParaRPr>
          </a:p>
          <a:p>
            <a:pPr algn="l"/>
            <a:r>
              <a:rPr lang="en-US" sz="4000" b="0" dirty="0">
                <a:solidFill>
                  <a:srgbClr val="FF0000"/>
                </a:solidFill>
                <a:latin typeface="Consolas" panose="020B0609020204030204" pitchFamily="49" charset="0"/>
              </a:rPr>
              <a:t>	</a:t>
            </a:r>
            <a:r>
              <a:rPr lang="en-US" sz="4000" b="0" dirty="0" smtClean="0">
                <a:solidFill>
                  <a:srgbClr val="FF0000"/>
                </a:solidFill>
                <a:latin typeface="Consolas" panose="020B0609020204030204" pitchFamily="49" charset="0"/>
              </a:rPr>
              <a:t>		</a:t>
            </a:r>
            <a:r>
              <a:rPr lang="en-US" sz="4000" b="0" dirty="0" err="1" smtClean="0">
                <a:solidFill>
                  <a:srgbClr val="FF0000"/>
                </a:solidFill>
                <a:latin typeface="Consolas" panose="020B0609020204030204" pitchFamily="49" charset="0"/>
              </a:rPr>
              <a:t>ForeColor</a:t>
            </a:r>
            <a:r>
              <a:rPr lang="en-US" sz="4000" b="0" dirty="0">
                <a:solidFill>
                  <a:srgbClr val="0000FF"/>
                </a:solidFill>
                <a:latin typeface="Consolas" panose="020B0609020204030204" pitchFamily="49" charset="0"/>
              </a:rPr>
              <a:t>="#660066"</a:t>
            </a:r>
            <a:r>
              <a:rPr lang="en-US" sz="4000" b="0" dirty="0">
                <a:latin typeface="Consolas" panose="020B0609020204030204" pitchFamily="49" charset="0"/>
              </a:rPr>
              <a:t> </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smtClean="0">
                <a:solidFill>
                  <a:srgbClr val="0000FF"/>
                </a:solidFill>
                <a:latin typeface="Consolas" panose="020B0609020204030204" pitchFamily="49" charset="0"/>
              </a:rPr>
              <a:t>&lt;/</a:t>
            </a:r>
            <a:r>
              <a:rPr lang="en-US" sz="4000" b="0" dirty="0" err="1">
                <a:solidFill>
                  <a:srgbClr val="800000"/>
                </a:solidFill>
                <a:latin typeface="Consolas" panose="020B0609020204030204" pitchFamily="49" charset="0"/>
              </a:rPr>
              <a:t>asp</a:t>
            </a:r>
            <a:r>
              <a:rPr lang="en-US" sz="4000" b="0" dirty="0" err="1">
                <a:solidFill>
                  <a:srgbClr val="0000FF"/>
                </a:solidFill>
                <a:latin typeface="Consolas" panose="020B0609020204030204" pitchFamily="49" charset="0"/>
              </a:rPr>
              <a:t>:</a:t>
            </a:r>
            <a:r>
              <a:rPr lang="en-US" sz="4000" b="0" dirty="0" err="1">
                <a:solidFill>
                  <a:srgbClr val="800000"/>
                </a:solidFill>
                <a:latin typeface="Consolas" panose="020B0609020204030204" pitchFamily="49" charset="0"/>
              </a:rPr>
              <a:t>Calendar</a:t>
            </a:r>
            <a:r>
              <a:rPr lang="en-US" sz="4000" b="0" dirty="0">
                <a:solidFill>
                  <a:srgbClr val="0000FF"/>
                </a:solidFill>
                <a:latin typeface="Consolas" panose="020B0609020204030204" pitchFamily="49" charset="0"/>
              </a:rPr>
              <a:t>&gt;</a:t>
            </a:r>
            <a:endParaRPr lang="en-US" sz="4000" b="0" dirty="0"/>
          </a:p>
        </p:txBody>
      </p:sp>
    </p:spTree>
    <p:extLst>
      <p:ext uri="{BB962C8B-B14F-4D97-AF65-F5344CB8AC3E}">
        <p14:creationId xmlns:p14="http://schemas.microsoft.com/office/powerpoint/2010/main" xmlns="" val="3746093496"/>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520007" cy="1200329"/>
          </a:xfrm>
          <a:prstGeom prst="rect">
            <a:avLst/>
          </a:prstGeom>
        </p:spPr>
        <p:txBody>
          <a:bodyPr wrap="none">
            <a:spAutoFit/>
          </a:bodyPr>
          <a:lstStyle/>
          <a:p>
            <a:pPr algn="l"/>
            <a:r>
              <a:rPr lang="en-US" sz="7200" dirty="0" err="1" smtClean="0">
                <a:latin typeface="+mn-lt"/>
                <a:cs typeface="Courier New" panose="02070309020205020404" pitchFamily="49" charset="0"/>
              </a:rPr>
              <a:t>Calender</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control</a:t>
            </a:r>
          </a:p>
        </p:txBody>
      </p:sp>
      <p:graphicFrame>
        <p:nvGraphicFramePr>
          <p:cNvPr id="5" name="Table 4"/>
          <p:cNvGraphicFramePr>
            <a:graphicFrameLocks noGrp="1"/>
          </p:cNvGraphicFramePr>
          <p:nvPr>
            <p:extLst>
              <p:ext uri="{D42A27DB-BD31-4B8C-83A1-F6EECF244321}">
                <p14:modId xmlns:p14="http://schemas.microsoft.com/office/powerpoint/2010/main" xmlns="" val="3655406814"/>
              </p:ext>
            </p:extLst>
          </p:nvPr>
        </p:nvGraphicFramePr>
        <p:xfrm>
          <a:off x="3510668" y="4025106"/>
          <a:ext cx="20873332" cy="2468880"/>
        </p:xfrm>
        <a:graphic>
          <a:graphicData uri="http://schemas.openxmlformats.org/drawingml/2006/table">
            <a:tbl>
              <a:tblPr/>
              <a:tblGrid>
                <a:gridCol w="4907191">
                  <a:extLst>
                    <a:ext uri="{9D8B030D-6E8A-4147-A177-3AD203B41FA5}">
                      <a16:colId xmlns:a16="http://schemas.microsoft.com/office/drawing/2014/main" xmlns="" val="2391825828"/>
                    </a:ext>
                  </a:extLst>
                </a:gridCol>
                <a:gridCol w="15966141">
                  <a:extLst>
                    <a:ext uri="{9D8B030D-6E8A-4147-A177-3AD203B41FA5}">
                      <a16:colId xmlns:a16="http://schemas.microsoft.com/office/drawing/2014/main" xmlns="" val="3486418986"/>
                    </a:ext>
                  </a:extLst>
                </a:gridCol>
              </a:tblGrid>
              <a:tr h="727142">
                <a:tc>
                  <a:txBody>
                    <a:bodyPr/>
                    <a:lstStyle/>
                    <a:p>
                      <a:pPr algn="l" fontAlgn="t"/>
                      <a:r>
                        <a:rPr lang="en-US" sz="4400" b="1" dirty="0">
                          <a:effectLst/>
                          <a:latin typeface="Calibri" panose="020F0502020204030204" pitchFamily="34" charset="0"/>
                          <a:cs typeface="Calibri" panose="020F0502020204030204" pitchFamily="34" charset="0"/>
                        </a:rPr>
                        <a:t>Events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4400" b="1" dirty="0">
                          <a:effectLst/>
                          <a:latin typeface="Calibri" panose="020F0502020204030204" pitchFamily="34" charset="0"/>
                          <a:cs typeface="Calibri" panose="020F0502020204030204" pitchFamily="34" charset="0"/>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3189479788"/>
                  </a:ext>
                </a:extLst>
              </a:tr>
              <a:tr h="727142">
                <a:tc>
                  <a:txBody>
                    <a:bodyPr/>
                    <a:lstStyle/>
                    <a:p>
                      <a:pPr algn="l" fontAlgn="t"/>
                      <a:r>
                        <a:rPr lang="en-US" sz="4400" dirty="0" err="1">
                          <a:effectLst/>
                          <a:latin typeface="Calibri" panose="020F0502020204030204" pitchFamily="34" charset="0"/>
                          <a:cs typeface="Calibri" panose="020F0502020204030204" pitchFamily="34" charset="0"/>
                        </a:rPr>
                        <a:t>SelectionChanged</a:t>
                      </a:r>
                      <a:endParaRPr lang="en-US" sz="4400" dirty="0">
                        <a:effectLst/>
                        <a:latin typeface="Calibri" panose="020F0502020204030204" pitchFamily="34" charset="0"/>
                        <a:cs typeface="Calibri" panose="020F050202020403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400" dirty="0">
                          <a:effectLst/>
                          <a:latin typeface="Calibri" panose="020F0502020204030204" pitchFamily="34" charset="0"/>
                          <a:cs typeface="Calibri" panose="020F0502020204030204" pitchFamily="34" charset="0"/>
                        </a:rPr>
                        <a:t>It is raised when a day, a week or an entire month is selected.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253986189"/>
                  </a:ext>
                </a:extLst>
              </a:tr>
              <a:tr h="727142">
                <a:tc>
                  <a:txBody>
                    <a:bodyPr/>
                    <a:lstStyle/>
                    <a:p>
                      <a:pPr algn="l" fontAlgn="t"/>
                      <a:r>
                        <a:rPr lang="en-US" sz="4400">
                          <a:effectLst/>
                          <a:latin typeface="Calibri" panose="020F0502020204030204" pitchFamily="34" charset="0"/>
                          <a:cs typeface="Calibri" panose="020F0502020204030204" pitchFamily="34" charset="0"/>
                        </a:rPr>
                        <a:t>DayRender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400" dirty="0">
                          <a:effectLst/>
                          <a:latin typeface="Calibri" panose="020F0502020204030204" pitchFamily="34" charset="0"/>
                          <a:cs typeface="Calibri" panose="020F0502020204030204" pitchFamily="34" charset="0"/>
                        </a:rPr>
                        <a:t>It is raised when each data cell of the calendar control is rendered.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303151392"/>
                  </a:ext>
                </a:extLst>
              </a:tr>
            </a:tbl>
          </a:graphicData>
        </a:graphic>
      </p:graphicFrame>
    </p:spTree>
    <p:extLst>
      <p:ext uri="{BB962C8B-B14F-4D97-AF65-F5344CB8AC3E}">
        <p14:creationId xmlns:p14="http://schemas.microsoft.com/office/powerpoint/2010/main" xmlns="" val="282382862"/>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725192" cy="1200329"/>
          </a:xfrm>
          <a:prstGeom prst="rect">
            <a:avLst/>
          </a:prstGeom>
        </p:spPr>
        <p:txBody>
          <a:bodyPr wrap="none">
            <a:spAutoFit/>
          </a:bodyPr>
          <a:lstStyle/>
          <a:p>
            <a:pPr algn="l"/>
            <a:r>
              <a:rPr lang="en-US" sz="7200" dirty="0" err="1" smtClean="0">
                <a:latin typeface="+mn-lt"/>
                <a:cs typeface="Courier New" panose="02070309020205020404" pitchFamily="49" charset="0"/>
              </a:rPr>
              <a:t>GridView</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sp>
        <p:nvSpPr>
          <p:cNvPr id="12" name="Rectangle 11"/>
          <p:cNvSpPr/>
          <p:nvPr/>
        </p:nvSpPr>
        <p:spPr>
          <a:xfrm>
            <a:off x="6717324" y="3378282"/>
            <a:ext cx="4056184"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err="1" smtClean="0">
                <a:solidFill>
                  <a:srgbClr val="FFFFFF"/>
                </a:solidFill>
                <a:latin typeface="Calibri" panose="020F0502020204030204" pitchFamily="34" charset="0"/>
                <a:ea typeface="+mn-ea"/>
                <a:cs typeface="Calibri" panose="020F0502020204030204" pitchFamily="34" charset="0"/>
                <a:sym typeface="Helvetica Neue Medium"/>
              </a:rPr>
              <a:t>DataGrid</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13" name="Rectangle 12"/>
          <p:cNvSpPr/>
          <p:nvPr/>
        </p:nvSpPr>
        <p:spPr>
          <a:xfrm>
            <a:off x="16646769" y="3377264"/>
            <a:ext cx="4056184"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err="1" smtClean="0">
                <a:solidFill>
                  <a:srgbClr val="FFFFFF"/>
                </a:solidFill>
                <a:latin typeface="Calibri" panose="020F0502020204030204" pitchFamily="34" charset="0"/>
                <a:ea typeface="+mn-ea"/>
                <a:cs typeface="Calibri" panose="020F0502020204030204" pitchFamily="34" charset="0"/>
                <a:sym typeface="Helvetica Neue Medium"/>
              </a:rPr>
              <a:t>GridView</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7" name="TextBox 6"/>
          <p:cNvSpPr txBox="1"/>
          <p:nvPr/>
        </p:nvSpPr>
        <p:spPr>
          <a:xfrm>
            <a:off x="4964723" y="5261829"/>
            <a:ext cx="7561385" cy="3098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571500" marR="0" indent="-5715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Introduced in asp.net 1.1</a:t>
            </a:r>
          </a:p>
          <a:p>
            <a:pPr marL="571500" marR="0" indent="-5715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lang="en-US" sz="4800" b="0" dirty="0" smtClean="0">
                <a:latin typeface="Calibri" panose="020F0502020204030204" pitchFamily="34" charset="0"/>
                <a:cs typeface="Calibri" panose="020F0502020204030204" pitchFamily="34" charset="0"/>
              </a:rPr>
              <a:t>Declarative </a:t>
            </a:r>
            <a:r>
              <a:rPr lang="en-US" sz="4800" b="0" dirty="0" err="1" smtClean="0">
                <a:latin typeface="Calibri" panose="020F0502020204030204" pitchFamily="34" charset="0"/>
                <a:cs typeface="Calibri" panose="020F0502020204030204" pitchFamily="34" charset="0"/>
              </a:rPr>
              <a:t>DataSource</a:t>
            </a:r>
            <a:r>
              <a:rPr lang="en-US" sz="4800" b="0" dirty="0" smtClean="0">
                <a:latin typeface="Calibri" panose="020F0502020204030204" pitchFamily="34" charset="0"/>
                <a:cs typeface="Calibri" panose="020F0502020204030204" pitchFamily="34" charset="0"/>
              </a:rPr>
              <a:t> Controls can be used only for data selection</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
        <p:nvSpPr>
          <p:cNvPr id="16" name="TextBox 15"/>
          <p:cNvSpPr txBox="1"/>
          <p:nvPr/>
        </p:nvSpPr>
        <p:spPr>
          <a:xfrm>
            <a:off x="14894168" y="5261829"/>
            <a:ext cx="7561385" cy="4576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571500" marR="0" indent="-5715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Introduced in asp.net 2.0</a:t>
            </a:r>
          </a:p>
          <a:p>
            <a:pPr marL="571500" marR="0" indent="-5715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lang="en-US" sz="4800" b="0" dirty="0" smtClean="0">
                <a:latin typeface="Calibri" panose="020F0502020204030204" pitchFamily="34" charset="0"/>
                <a:cs typeface="Calibri" panose="020F0502020204030204" pitchFamily="34" charset="0"/>
              </a:rPr>
              <a:t>Declarative </a:t>
            </a:r>
            <a:r>
              <a:rPr lang="en-US" sz="4800" b="0" dirty="0" err="1" smtClean="0">
                <a:latin typeface="Calibri" panose="020F0502020204030204" pitchFamily="34" charset="0"/>
                <a:cs typeface="Calibri" panose="020F0502020204030204" pitchFamily="34" charset="0"/>
              </a:rPr>
              <a:t>DataSource</a:t>
            </a:r>
            <a:r>
              <a:rPr lang="en-US" sz="4800" b="0" dirty="0" smtClean="0">
                <a:latin typeface="Calibri" panose="020F0502020204030204" pitchFamily="34" charset="0"/>
                <a:cs typeface="Calibri" panose="020F0502020204030204" pitchFamily="34" charset="0"/>
              </a:rPr>
              <a:t> Controls can be used for data selection, paging, sorting, deleting and updating</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xmlns="" val="3111067360"/>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725192" cy="1200329"/>
          </a:xfrm>
          <a:prstGeom prst="rect">
            <a:avLst/>
          </a:prstGeom>
        </p:spPr>
        <p:txBody>
          <a:bodyPr wrap="none">
            <a:spAutoFit/>
          </a:bodyPr>
          <a:lstStyle/>
          <a:p>
            <a:pPr algn="l"/>
            <a:r>
              <a:rPr lang="en-US" sz="7200" dirty="0" err="1" smtClean="0">
                <a:latin typeface="+mn-lt"/>
                <a:cs typeface="Courier New" panose="02070309020205020404" pitchFamily="49" charset="0"/>
              </a:rPr>
              <a:t>GridView</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sp>
        <p:nvSpPr>
          <p:cNvPr id="12" name="Rectangle 11"/>
          <p:cNvSpPr/>
          <p:nvPr/>
        </p:nvSpPr>
        <p:spPr>
          <a:xfrm>
            <a:off x="3880339" y="3448621"/>
            <a:ext cx="6166338" cy="9137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err="1" smtClean="0">
                <a:solidFill>
                  <a:srgbClr val="FFFFFF"/>
                </a:solidFill>
                <a:latin typeface="Calibri" panose="020F0502020204030204" pitchFamily="34" charset="0"/>
                <a:ea typeface="+mn-ea"/>
                <a:cs typeface="Calibri" panose="020F0502020204030204" pitchFamily="34" charset="0"/>
                <a:sym typeface="Helvetica Neue Medium"/>
              </a:rPr>
              <a:t>DataSource</a:t>
            </a:r>
            <a:r>
              <a:rPr lang="en-US" sz="5000" dirty="0" smtClean="0">
                <a:solidFill>
                  <a:srgbClr val="FFFFFF"/>
                </a:solidFill>
                <a:latin typeface="Calibri" panose="020F0502020204030204" pitchFamily="34" charset="0"/>
                <a:ea typeface="+mn-ea"/>
                <a:cs typeface="Calibri" panose="020F0502020204030204" pitchFamily="34" charset="0"/>
                <a:sym typeface="Helvetica Neue Medium"/>
              </a:rPr>
              <a:t> Control</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graphicFrame>
        <p:nvGraphicFramePr>
          <p:cNvPr id="3" name="Table 2"/>
          <p:cNvGraphicFramePr>
            <a:graphicFrameLocks noGrp="1"/>
          </p:cNvGraphicFramePr>
          <p:nvPr>
            <p:extLst>
              <p:ext uri="{D42A27DB-BD31-4B8C-83A1-F6EECF244321}">
                <p14:modId xmlns:p14="http://schemas.microsoft.com/office/powerpoint/2010/main" xmlns="" val="3070862805"/>
              </p:ext>
            </p:extLst>
          </p:nvPr>
        </p:nvGraphicFramePr>
        <p:xfrm>
          <a:off x="10028396" y="3448617"/>
          <a:ext cx="4967935" cy="5437476"/>
        </p:xfrm>
        <a:graphic>
          <a:graphicData uri="http://schemas.openxmlformats.org/drawingml/2006/table">
            <a:tbl>
              <a:tblPr bandRow="1">
                <a:tableStyleId>{3C2FFA5D-87B4-456A-9821-1D502468CF0F}</a:tableStyleId>
              </a:tblPr>
              <a:tblGrid>
                <a:gridCol w="4967935">
                  <a:extLst>
                    <a:ext uri="{9D8B030D-6E8A-4147-A177-3AD203B41FA5}">
                      <a16:colId xmlns:a16="http://schemas.microsoft.com/office/drawing/2014/main" xmlns="" val="1068866574"/>
                    </a:ext>
                  </a:extLst>
                </a:gridCol>
              </a:tblGrid>
              <a:tr h="906246">
                <a:tc>
                  <a:txBody>
                    <a:bodyPr/>
                    <a:lstStyle/>
                    <a:p>
                      <a:pPr algn="l"/>
                      <a:r>
                        <a:rPr lang="en-US" sz="4000" dirty="0" err="1" smtClean="0">
                          <a:solidFill>
                            <a:srgbClr val="002060"/>
                          </a:solidFill>
                          <a:latin typeface="Calibri" panose="020F0502020204030204" pitchFamily="34" charset="0"/>
                          <a:cs typeface="Calibri" panose="020F0502020204030204" pitchFamily="34" charset="0"/>
                        </a:rPr>
                        <a:t>EntityDataSource</a:t>
                      </a:r>
                      <a:endParaRPr lang="en-US" sz="4000" dirty="0">
                        <a:solidFill>
                          <a:srgbClr val="002060"/>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1915185881"/>
                  </a:ext>
                </a:extLst>
              </a:tr>
              <a:tr h="906246">
                <a:tc>
                  <a:txBody>
                    <a:bodyPr/>
                    <a:lstStyle/>
                    <a:p>
                      <a:pPr algn="l"/>
                      <a:r>
                        <a:rPr lang="en-US" sz="4000" dirty="0" err="1" smtClean="0">
                          <a:solidFill>
                            <a:srgbClr val="002060"/>
                          </a:solidFill>
                          <a:latin typeface="Calibri" panose="020F0502020204030204" pitchFamily="34" charset="0"/>
                          <a:cs typeface="Calibri" panose="020F0502020204030204" pitchFamily="34" charset="0"/>
                        </a:rPr>
                        <a:t>LinqDataSource</a:t>
                      </a:r>
                      <a:endParaRPr lang="en-US" sz="4000" dirty="0">
                        <a:solidFill>
                          <a:srgbClr val="002060"/>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2107382403"/>
                  </a:ext>
                </a:extLst>
              </a:tr>
              <a:tr h="906246">
                <a:tc>
                  <a:txBody>
                    <a:bodyPr/>
                    <a:lstStyle/>
                    <a:p>
                      <a:pPr algn="l"/>
                      <a:r>
                        <a:rPr lang="en-US" sz="4000" dirty="0" err="1" smtClean="0">
                          <a:solidFill>
                            <a:srgbClr val="002060"/>
                          </a:solidFill>
                          <a:latin typeface="Calibri" panose="020F0502020204030204" pitchFamily="34" charset="0"/>
                          <a:cs typeface="Calibri" panose="020F0502020204030204" pitchFamily="34" charset="0"/>
                        </a:rPr>
                        <a:t>ObjectDataSource</a:t>
                      </a:r>
                      <a:endParaRPr lang="en-US" sz="4000" dirty="0">
                        <a:solidFill>
                          <a:srgbClr val="002060"/>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2044940339"/>
                  </a:ext>
                </a:extLst>
              </a:tr>
              <a:tr h="906246">
                <a:tc>
                  <a:txBody>
                    <a:bodyPr/>
                    <a:lstStyle/>
                    <a:p>
                      <a:pPr algn="l"/>
                      <a:r>
                        <a:rPr lang="en-US" sz="4000" dirty="0" err="1" smtClean="0">
                          <a:solidFill>
                            <a:srgbClr val="002060"/>
                          </a:solidFill>
                          <a:latin typeface="Calibri" panose="020F0502020204030204" pitchFamily="34" charset="0"/>
                          <a:cs typeface="Calibri" panose="020F0502020204030204" pitchFamily="34" charset="0"/>
                        </a:rPr>
                        <a:t>SiteMapDataSource</a:t>
                      </a:r>
                      <a:endParaRPr lang="en-US" sz="4000" dirty="0">
                        <a:solidFill>
                          <a:srgbClr val="002060"/>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2579215635"/>
                  </a:ext>
                </a:extLst>
              </a:tr>
              <a:tr h="906246">
                <a:tc>
                  <a:txBody>
                    <a:bodyPr/>
                    <a:lstStyle/>
                    <a:p>
                      <a:pPr algn="l"/>
                      <a:r>
                        <a:rPr lang="en-US" sz="4000" dirty="0" err="1" smtClean="0">
                          <a:solidFill>
                            <a:srgbClr val="002060"/>
                          </a:solidFill>
                          <a:latin typeface="Calibri" panose="020F0502020204030204" pitchFamily="34" charset="0"/>
                          <a:cs typeface="Calibri" panose="020F0502020204030204" pitchFamily="34" charset="0"/>
                        </a:rPr>
                        <a:t>SqlDataSource</a:t>
                      </a:r>
                      <a:endParaRPr lang="en-US" sz="4000" dirty="0">
                        <a:solidFill>
                          <a:srgbClr val="002060"/>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1904031673"/>
                  </a:ext>
                </a:extLst>
              </a:tr>
              <a:tr h="906246">
                <a:tc>
                  <a:txBody>
                    <a:bodyPr/>
                    <a:lstStyle/>
                    <a:p>
                      <a:pPr algn="l"/>
                      <a:r>
                        <a:rPr lang="en-US" sz="4000" dirty="0" err="1" smtClean="0">
                          <a:solidFill>
                            <a:srgbClr val="002060"/>
                          </a:solidFill>
                          <a:latin typeface="Calibri" panose="020F0502020204030204" pitchFamily="34" charset="0"/>
                          <a:cs typeface="Calibri" panose="020F0502020204030204" pitchFamily="34" charset="0"/>
                        </a:rPr>
                        <a:t>XmlDataSource</a:t>
                      </a:r>
                      <a:endParaRPr lang="en-US" sz="4000" dirty="0">
                        <a:solidFill>
                          <a:srgbClr val="002060"/>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1853188129"/>
                  </a:ext>
                </a:extLst>
              </a:tr>
            </a:tbl>
          </a:graphicData>
        </a:graphic>
      </p:graphicFrame>
    </p:spTree>
    <p:extLst>
      <p:ext uri="{BB962C8B-B14F-4D97-AF65-F5344CB8AC3E}">
        <p14:creationId xmlns:p14="http://schemas.microsoft.com/office/powerpoint/2010/main" xmlns="" val="213647616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332072" y="6047202"/>
            <a:ext cx="3563475"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HTML</a:t>
            </a:r>
            <a:endParaRPr lang="en-US" sz="9600" dirty="0">
              <a:solidFill>
                <a:schemeClr val="tx2"/>
              </a:solidFill>
            </a:endParaRPr>
          </a:p>
        </p:txBody>
      </p:sp>
      <p:sp>
        <p:nvSpPr>
          <p:cNvPr id="2" name="Rectangle 1"/>
          <p:cNvSpPr/>
          <p:nvPr/>
        </p:nvSpPr>
        <p:spPr>
          <a:xfrm>
            <a:off x="3510681" y="1042306"/>
            <a:ext cx="2749471" cy="1200329"/>
          </a:xfrm>
          <a:prstGeom prst="rect">
            <a:avLst/>
          </a:prstGeom>
        </p:spPr>
        <p:txBody>
          <a:bodyPr wrap="none">
            <a:spAutoFit/>
          </a:bodyPr>
          <a:lstStyle/>
          <a:p>
            <a:pPr algn="l"/>
            <a:r>
              <a:rPr lang="en-US" sz="7200" dirty="0" smtClean="0">
                <a:latin typeface="+mn-lt"/>
                <a:cs typeface="Courier New" panose="02070309020205020404" pitchFamily="49" charset="0"/>
              </a:rPr>
              <a:t>HTML</a:t>
            </a:r>
            <a:endParaRPr lang="en-US" sz="7200" dirty="0">
              <a:latin typeface="+mn-lt"/>
              <a:cs typeface="Courier New" panose="02070309020205020404" pitchFamily="49" charset="0"/>
            </a:endParaRPr>
          </a:p>
        </p:txBody>
      </p:sp>
      <p:pic>
        <p:nvPicPr>
          <p:cNvPr id="1026" name="Picture 2" descr="Image result for *.html file logo"/>
          <p:cNvPicPr>
            <a:picLocks noChangeAspect="1" noChangeArrowheads="1"/>
          </p:cNvPicPr>
          <p:nvPr/>
        </p:nvPicPr>
        <p:blipFill rotWithShape="1">
          <a:blip r:embed="rId2">
            <a:extLst>
              <a:ext uri="{BEBA8EAE-BF5A-486C-A8C5-ECC9F3942E4B}">
                <a14:imgProps xmlns:a14="http://schemas.microsoft.com/office/drawing/2010/main" xmlns="">
                  <a14:imgLayer r:embed="rId3">
                    <a14:imgEffect>
                      <a14:backgroundRemoval t="0" b="100000" l="10000" r="90000"/>
                    </a14:imgEffect>
                  </a14:imgLayer>
                </a14:imgProps>
              </a:ext>
              <a:ext uri="{28A0092B-C50C-407E-A947-70E740481C1C}">
                <a14:useLocalDpi xmlns:a14="http://schemas.microsoft.com/office/drawing/2010/main" xmlns="" val="0"/>
              </a:ext>
            </a:extLst>
          </a:blip>
          <a:srcRect l="23912" r="26155"/>
          <a:stretch/>
        </p:blipFill>
        <p:spPr bwMode="auto">
          <a:xfrm>
            <a:off x="6904921" y="6301307"/>
            <a:ext cx="1664677" cy="1905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Image result for web browser"/>
          <p:cNvPicPr>
            <a:picLocks noChangeAspect="1" noChangeArrowheads="1"/>
          </p:cNvPicPr>
          <p:nvPr/>
        </p:nvPicPr>
        <p:blipFill>
          <a:blip r:embed="rId4">
            <a:extLst>
              <a:ext uri="{BEBA8EAE-BF5A-486C-A8C5-ECC9F3942E4B}">
                <a14:imgProps xmlns:a14="http://schemas.microsoft.com/office/drawing/2010/main" xmlns="">
                  <a14:imgLayer r:embed="rId5">
                    <a14:imgEffect>
                      <a14:backgroundRemoval t="0" b="96429" l="2154" r="98154">
                        <a14:foregroundMark x1="43846" y1="26190" x2="43846" y2="26190"/>
                        <a14:foregroundMark x1="60308" y1="38492" x2="60308" y2="38492"/>
                        <a14:foregroundMark x1="56308" y1="73413" x2="57538" y2="71429"/>
                        <a14:foregroundMark x1="44462" y1="49206" x2="44462" y2="49206"/>
                        <a14:foregroundMark x1="49538" y1="30159" x2="50308" y2="28968"/>
                        <a14:foregroundMark x1="64000" y1="22222" x2="64000" y2="22222"/>
                        <a14:foregroundMark x1="85385" y1="44444" x2="85385" y2="44444"/>
                        <a14:foregroundMark x1="73846" y1="53175" x2="75538" y2="51984"/>
                        <a14:foregroundMark x1="78462" y1="34524" x2="78462" y2="34524"/>
                        <a14:foregroundMark x1="83385" y1="40873" x2="83385" y2="40873"/>
                        <a14:foregroundMark x1="83077" y1="22222" x2="83077" y2="22222"/>
                        <a14:backgroundMark x1="36462" y1="19444" x2="36462" y2="19444"/>
                      </a14:backgroundRemoval>
                    </a14:imgEffect>
                  </a14:imgLayer>
                </a14:imgProps>
              </a:ext>
              <a:ext uri="{28A0092B-C50C-407E-A947-70E740481C1C}">
                <a14:useLocalDpi xmlns:a14="http://schemas.microsoft.com/office/drawing/2010/main" xmlns="" val="0"/>
              </a:ext>
            </a:extLst>
          </a:blip>
          <a:srcRect/>
          <a:stretch>
            <a:fillRect/>
          </a:stretch>
        </p:blipFill>
        <p:spPr bwMode="auto">
          <a:xfrm>
            <a:off x="15747267" y="6053656"/>
            <a:ext cx="6191250" cy="240030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ight Arrow 2"/>
          <p:cNvSpPr/>
          <p:nvPr/>
        </p:nvSpPr>
        <p:spPr>
          <a:xfrm>
            <a:off x="10307003" y="6732052"/>
            <a:ext cx="3702859" cy="1043507"/>
          </a:xfrm>
          <a:prstGeom prst="rightArrow">
            <a:avLst>
              <a:gd name="adj1" fmla="val 32025"/>
              <a:gd name="adj2" fmla="val 107295"/>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725192" cy="1200329"/>
          </a:xfrm>
          <a:prstGeom prst="rect">
            <a:avLst/>
          </a:prstGeom>
        </p:spPr>
        <p:txBody>
          <a:bodyPr wrap="none">
            <a:spAutoFit/>
          </a:bodyPr>
          <a:lstStyle/>
          <a:p>
            <a:pPr algn="l"/>
            <a:r>
              <a:rPr lang="en-US" sz="7200" dirty="0" err="1" smtClean="0">
                <a:latin typeface="+mn-lt"/>
                <a:cs typeface="Courier New" panose="02070309020205020404" pitchFamily="49" charset="0"/>
              </a:rPr>
              <a:t>GridView</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sp>
        <p:nvSpPr>
          <p:cNvPr id="12" name="Rectangle 11"/>
          <p:cNvSpPr/>
          <p:nvPr/>
        </p:nvSpPr>
        <p:spPr>
          <a:xfrm>
            <a:off x="3880339" y="3448621"/>
            <a:ext cx="6166338" cy="9137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err="1" smtClean="0">
                <a:solidFill>
                  <a:srgbClr val="FFFFFF"/>
                </a:solidFill>
                <a:latin typeface="Calibri" panose="020F0502020204030204" pitchFamily="34" charset="0"/>
                <a:ea typeface="+mn-ea"/>
                <a:cs typeface="Calibri" panose="020F0502020204030204" pitchFamily="34" charset="0"/>
                <a:sym typeface="Helvetica Neue Medium"/>
              </a:rPr>
              <a:t>DataSource</a:t>
            </a:r>
            <a:r>
              <a:rPr lang="en-US" sz="5000" dirty="0" smtClean="0">
                <a:solidFill>
                  <a:srgbClr val="FFFFFF"/>
                </a:solidFill>
                <a:latin typeface="Calibri" panose="020F0502020204030204" pitchFamily="34" charset="0"/>
                <a:ea typeface="+mn-ea"/>
                <a:cs typeface="Calibri" panose="020F0502020204030204" pitchFamily="34" charset="0"/>
                <a:sym typeface="Helvetica Neue Medium"/>
              </a:rPr>
              <a:t> Control</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graphicFrame>
        <p:nvGraphicFramePr>
          <p:cNvPr id="3" name="Table 2"/>
          <p:cNvGraphicFramePr>
            <a:graphicFrameLocks noGrp="1"/>
          </p:cNvGraphicFramePr>
          <p:nvPr>
            <p:extLst>
              <p:ext uri="{D42A27DB-BD31-4B8C-83A1-F6EECF244321}">
                <p14:modId xmlns:p14="http://schemas.microsoft.com/office/powerpoint/2010/main" xmlns="" val="1434303788"/>
              </p:ext>
            </p:extLst>
          </p:nvPr>
        </p:nvGraphicFramePr>
        <p:xfrm>
          <a:off x="10028396" y="3448617"/>
          <a:ext cx="4967935" cy="5437476"/>
        </p:xfrm>
        <a:graphic>
          <a:graphicData uri="http://schemas.openxmlformats.org/drawingml/2006/table">
            <a:tbl>
              <a:tblPr bandRow="1">
                <a:tableStyleId>{3C2FFA5D-87B4-456A-9821-1D502468CF0F}</a:tableStyleId>
              </a:tblPr>
              <a:tblGrid>
                <a:gridCol w="4967935">
                  <a:extLst>
                    <a:ext uri="{9D8B030D-6E8A-4147-A177-3AD203B41FA5}">
                      <a16:colId xmlns:a16="http://schemas.microsoft.com/office/drawing/2014/main" xmlns="" val="1068866574"/>
                    </a:ext>
                  </a:extLst>
                </a:gridCol>
              </a:tblGrid>
              <a:tr h="906246">
                <a:tc>
                  <a:txBody>
                    <a:bodyPr/>
                    <a:lstStyle/>
                    <a:p>
                      <a:pPr algn="l"/>
                      <a:r>
                        <a:rPr lang="en-US" sz="4000" b="0" i="0" u="none" strike="noStrike" cap="none" spc="0" baseline="0" dirty="0" err="1" smtClean="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rPr>
                        <a:t>EntityDataSource</a:t>
                      </a:r>
                      <a:endParaRPr lang="en-US" sz="4000" b="0" i="0" u="none" strike="noStrike" cap="none" spc="0" baseline="0" dirty="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1915185881"/>
                  </a:ext>
                </a:extLst>
              </a:tr>
              <a:tr h="906246">
                <a:tc>
                  <a:txBody>
                    <a:bodyPr/>
                    <a:lstStyle/>
                    <a:p>
                      <a:pPr algn="l"/>
                      <a:r>
                        <a:rPr lang="en-US" sz="4000" b="0" i="0" u="none" strike="noStrike" cap="none" spc="0" baseline="0" dirty="0" err="1" smtClean="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rPr>
                        <a:t>LinqDataSource</a:t>
                      </a:r>
                      <a:endParaRPr lang="en-US" sz="4000" b="0" i="0" u="none" strike="noStrike" cap="none" spc="0" baseline="0" dirty="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2107382403"/>
                  </a:ext>
                </a:extLst>
              </a:tr>
              <a:tr h="906246">
                <a:tc>
                  <a:txBody>
                    <a:bodyPr/>
                    <a:lstStyle/>
                    <a:p>
                      <a:pPr algn="l"/>
                      <a:r>
                        <a:rPr lang="en-US" sz="4000" b="0" i="0" u="none" strike="noStrike" cap="none" spc="0" baseline="0" dirty="0" err="1" smtClean="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rPr>
                        <a:t>ObjectDataSource</a:t>
                      </a:r>
                      <a:endParaRPr lang="en-US" sz="4000" b="0" i="0" u="none" strike="noStrike" cap="none" spc="0" baseline="0" dirty="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2044940339"/>
                  </a:ext>
                </a:extLst>
              </a:tr>
              <a:tr h="906246">
                <a:tc>
                  <a:txBody>
                    <a:bodyPr/>
                    <a:lstStyle/>
                    <a:p>
                      <a:pPr algn="l"/>
                      <a:r>
                        <a:rPr lang="en-US" sz="4000" b="0" i="0" u="none" strike="noStrike" cap="none" spc="0" baseline="0" dirty="0" err="1" smtClean="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rPr>
                        <a:t>SiteMapDataSource</a:t>
                      </a:r>
                      <a:endParaRPr lang="en-US" sz="4000" b="0" i="0" u="none" strike="noStrike" cap="none" spc="0" baseline="0" dirty="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2579215635"/>
                  </a:ext>
                </a:extLst>
              </a:tr>
              <a:tr h="906246">
                <a:tc>
                  <a:txBody>
                    <a:bodyPr/>
                    <a:lstStyle/>
                    <a:p>
                      <a:pPr algn="l"/>
                      <a:r>
                        <a:rPr lang="en-US" sz="4000" dirty="0" err="1" smtClean="0">
                          <a:solidFill>
                            <a:srgbClr val="002060"/>
                          </a:solidFill>
                          <a:latin typeface="Calibri" panose="020F0502020204030204" pitchFamily="34" charset="0"/>
                          <a:cs typeface="Calibri" panose="020F0502020204030204" pitchFamily="34" charset="0"/>
                        </a:rPr>
                        <a:t>SqlDataSource</a:t>
                      </a:r>
                      <a:endParaRPr lang="en-US" sz="4000" dirty="0">
                        <a:solidFill>
                          <a:srgbClr val="002060"/>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1904031673"/>
                  </a:ext>
                </a:extLst>
              </a:tr>
              <a:tr h="906246">
                <a:tc>
                  <a:txBody>
                    <a:bodyPr/>
                    <a:lstStyle/>
                    <a:p>
                      <a:pPr algn="l"/>
                      <a:r>
                        <a:rPr lang="en-US" sz="4000" dirty="0" err="1" smtClean="0">
                          <a:solidFill>
                            <a:schemeClr val="bg1">
                              <a:lumMod val="95000"/>
                            </a:schemeClr>
                          </a:solidFill>
                          <a:latin typeface="Calibri" panose="020F0502020204030204" pitchFamily="34" charset="0"/>
                          <a:cs typeface="Calibri" panose="020F0502020204030204" pitchFamily="34" charset="0"/>
                        </a:rPr>
                        <a:t>XmlDataSource</a:t>
                      </a:r>
                      <a:endParaRPr lang="en-US" sz="4000" dirty="0">
                        <a:solidFill>
                          <a:schemeClr val="bg1">
                            <a:lumMod val="95000"/>
                          </a:schemeClr>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1853188129"/>
                  </a:ext>
                </a:extLst>
              </a:tr>
            </a:tbl>
          </a:graphicData>
        </a:graphic>
      </p:graphicFrame>
      <p:pic>
        <p:nvPicPr>
          <p:cNvPr id="14" name="Picture 13"/>
          <p:cNvPicPr>
            <a:picLocks noChangeAspect="1"/>
          </p:cNvPicPr>
          <p:nvPr/>
        </p:nvPicPr>
        <p:blipFill>
          <a:blip r:embed="rId2"/>
          <a:stretch>
            <a:fillRect/>
          </a:stretch>
        </p:blipFill>
        <p:spPr>
          <a:xfrm>
            <a:off x="10046677" y="9597532"/>
            <a:ext cx="9458325" cy="3390900"/>
          </a:xfrm>
          <a:prstGeom prst="rect">
            <a:avLst/>
          </a:prstGeom>
        </p:spPr>
      </p:pic>
      <p:pic>
        <p:nvPicPr>
          <p:cNvPr id="5" name="Picture 4"/>
          <p:cNvPicPr>
            <a:picLocks noChangeAspect="1"/>
          </p:cNvPicPr>
          <p:nvPr/>
        </p:nvPicPr>
        <p:blipFill>
          <a:blip r:embed="rId3"/>
          <a:stretch>
            <a:fillRect/>
          </a:stretch>
        </p:blipFill>
        <p:spPr>
          <a:xfrm>
            <a:off x="6020533" y="6054232"/>
            <a:ext cx="3105150" cy="6934200"/>
          </a:xfrm>
          <a:prstGeom prst="rect">
            <a:avLst/>
          </a:prstGeom>
        </p:spPr>
      </p:pic>
    </p:spTree>
    <p:extLst>
      <p:ext uri="{BB962C8B-B14F-4D97-AF65-F5344CB8AC3E}">
        <p14:creationId xmlns:p14="http://schemas.microsoft.com/office/powerpoint/2010/main" xmlns="" val="2129583956"/>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725192" cy="1200329"/>
          </a:xfrm>
          <a:prstGeom prst="rect">
            <a:avLst/>
          </a:prstGeom>
        </p:spPr>
        <p:txBody>
          <a:bodyPr wrap="none">
            <a:spAutoFit/>
          </a:bodyPr>
          <a:lstStyle/>
          <a:p>
            <a:pPr algn="l"/>
            <a:r>
              <a:rPr lang="en-US" sz="7200" dirty="0" err="1" smtClean="0">
                <a:latin typeface="+mn-lt"/>
                <a:cs typeface="Courier New" panose="02070309020205020404" pitchFamily="49" charset="0"/>
              </a:rPr>
              <a:t>GridView</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3510668" y="2820863"/>
            <a:ext cx="4027270" cy="9183681"/>
          </a:xfrm>
          <a:prstGeom prst="rect">
            <a:avLst/>
          </a:prstGeom>
        </p:spPr>
      </p:pic>
      <p:pic>
        <p:nvPicPr>
          <p:cNvPr id="6" name="Picture 5"/>
          <p:cNvPicPr>
            <a:picLocks noChangeAspect="1"/>
          </p:cNvPicPr>
          <p:nvPr/>
        </p:nvPicPr>
        <p:blipFill>
          <a:blip r:embed="rId3"/>
          <a:stretch>
            <a:fillRect/>
          </a:stretch>
        </p:blipFill>
        <p:spPr>
          <a:xfrm>
            <a:off x="9390184" y="2820863"/>
            <a:ext cx="9525000" cy="6896100"/>
          </a:xfrm>
          <a:prstGeom prst="rect">
            <a:avLst/>
          </a:prstGeom>
        </p:spPr>
      </p:pic>
      <p:sp>
        <p:nvSpPr>
          <p:cNvPr id="7" name="TextBox 6"/>
          <p:cNvSpPr txBox="1"/>
          <p:nvPr/>
        </p:nvSpPr>
        <p:spPr>
          <a:xfrm>
            <a:off x="13340862" y="4746746"/>
            <a:ext cx="3446584"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GridView</a:t>
            </a:r>
            <a:endParaRPr kumimoji="0" lang="en-US"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13106400" y="7309340"/>
            <a:ext cx="3446584"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DataGrid</a:t>
            </a:r>
            <a:endParaRPr kumimoji="0" lang="en-US"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cxnSp>
        <p:nvCxnSpPr>
          <p:cNvPr id="10" name="Straight Arrow Connector 9"/>
          <p:cNvCxnSpPr/>
          <p:nvPr/>
        </p:nvCxnSpPr>
        <p:spPr>
          <a:xfrm flipV="1">
            <a:off x="6858000" y="5263662"/>
            <a:ext cx="3704492" cy="1805353"/>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5" name="Straight Arrow Connector 14"/>
          <p:cNvCxnSpPr/>
          <p:nvPr/>
        </p:nvCxnSpPr>
        <p:spPr>
          <a:xfrm flipV="1">
            <a:off x="6400800" y="7022123"/>
            <a:ext cx="5087816" cy="605573"/>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xmlns="" val="4278917607"/>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725192" cy="1200329"/>
          </a:xfrm>
          <a:prstGeom prst="rect">
            <a:avLst/>
          </a:prstGeom>
        </p:spPr>
        <p:txBody>
          <a:bodyPr wrap="none">
            <a:spAutoFit/>
          </a:bodyPr>
          <a:lstStyle/>
          <a:p>
            <a:pPr algn="l"/>
            <a:r>
              <a:rPr lang="en-US" sz="7200" dirty="0" err="1" smtClean="0">
                <a:latin typeface="+mn-lt"/>
                <a:cs typeface="Courier New" panose="02070309020205020404" pitchFamily="49" charset="0"/>
              </a:rPr>
              <a:t>GridView</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1694803039"/>
              </p:ext>
            </p:extLst>
          </p:nvPr>
        </p:nvGraphicFramePr>
        <p:xfrm>
          <a:off x="3510669" y="3037667"/>
          <a:ext cx="20697684" cy="10492353"/>
        </p:xfrm>
        <a:graphic>
          <a:graphicData uri="http://schemas.openxmlformats.org/drawingml/2006/table">
            <a:tbl>
              <a:tblPr/>
              <a:tblGrid>
                <a:gridCol w="1123324">
                  <a:extLst>
                    <a:ext uri="{9D8B030D-6E8A-4147-A177-3AD203B41FA5}">
                      <a16:colId xmlns:a16="http://schemas.microsoft.com/office/drawing/2014/main" xmlns="" val="2849986188"/>
                    </a:ext>
                  </a:extLst>
                </a:gridCol>
                <a:gridCol w="5005953">
                  <a:extLst>
                    <a:ext uri="{9D8B030D-6E8A-4147-A177-3AD203B41FA5}">
                      <a16:colId xmlns:a16="http://schemas.microsoft.com/office/drawing/2014/main" xmlns="" val="3122821982"/>
                    </a:ext>
                  </a:extLst>
                </a:gridCol>
                <a:gridCol w="14568407">
                  <a:extLst>
                    <a:ext uri="{9D8B030D-6E8A-4147-A177-3AD203B41FA5}">
                      <a16:colId xmlns:a16="http://schemas.microsoft.com/office/drawing/2014/main" xmlns="" val="3393305941"/>
                    </a:ext>
                  </a:extLst>
                </a:gridCol>
              </a:tblGrid>
              <a:tr h="1390221">
                <a:tc>
                  <a:txBody>
                    <a:bodyPr/>
                    <a:lstStyle/>
                    <a:p>
                      <a:pPr algn="ctr" fontAlgn="t"/>
                      <a:r>
                        <a:rPr lang="en-US" sz="4000" dirty="0">
                          <a:effectLst/>
                          <a:latin typeface="Calibri" panose="020F0502020204030204" pitchFamily="34" charset="0"/>
                          <a:cs typeface="Calibri" panose="020F0502020204030204" pitchFamily="34" charset="0"/>
                        </a:rPr>
                        <a:t>d</a:t>
                      </a:r>
                    </a:p>
                  </a:txBody>
                  <a:tcPr marL="25745" marR="25745" marT="19309" marB="19309" anchor="ctr">
                    <a:lnL w="12700" cap="flat" cmpd="sng" algn="ctr">
                      <a:solidFill>
                        <a:srgbClr val="30B820"/>
                      </a:solidFill>
                      <a:prstDash val="solid"/>
                      <a:round/>
                      <a:headEnd type="none" w="med" len="med"/>
                      <a:tailEnd type="none" w="med" len="med"/>
                    </a:lnL>
                    <a:lnR w="12700" cap="flat" cmpd="sng" algn="ctr">
                      <a:solidFill>
                        <a:srgbClr val="A0B7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30B5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Short date pattern.</a:t>
                      </a:r>
                    </a:p>
                  </a:txBody>
                  <a:tcPr marL="25745" marR="25745" marT="19309" marB="19309" anchor="ctr">
                    <a:lnL w="12700" cap="flat" cmpd="sng" algn="ctr">
                      <a:solidFill>
                        <a:srgbClr val="A0B720"/>
                      </a:solidFill>
                      <a:prstDash val="solid"/>
                      <a:round/>
                      <a:headEnd type="none" w="med" len="med"/>
                      <a:tailEnd type="none" w="med" len="med"/>
                    </a:lnL>
                    <a:lnR w="12700" cap="flat" cmpd="sng" algn="ctr">
                      <a:solidFill>
                        <a:srgbClr val="F0B220"/>
                      </a:solidFill>
                      <a:prstDash val="solid"/>
                      <a:round/>
                      <a:headEnd type="none" w="med" len="med"/>
                      <a:tailEnd type="none" w="med" len="med"/>
                    </a:lnR>
                    <a:lnT w="4763" cap="flat" cmpd="sng" algn="ctr">
                      <a:solidFill>
                        <a:srgbClr val="A0B720"/>
                      </a:solidFill>
                      <a:prstDash val="solid"/>
                      <a:round/>
                      <a:headEnd type="none" w="med" len="med"/>
                      <a:tailEnd type="none" w="med" len="med"/>
                    </a:lnT>
                    <a:lnB w="4763" cap="flat" cmpd="sng" algn="ctr">
                      <a:solidFill>
                        <a:srgbClr val="70B7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Format: {0:d</a:t>
                      </a:r>
                      <a:r>
                        <a:rPr lang="en-US" sz="4000" dirty="0" smtClean="0">
                          <a:effectLst/>
                          <a:latin typeface="Calibri" panose="020F0502020204030204" pitchFamily="34" charset="0"/>
                          <a:cs typeface="Calibri" panose="020F0502020204030204" pitchFamily="34" charset="0"/>
                        </a:rPr>
                        <a:t>}</a:t>
                      </a:r>
                      <a:r>
                        <a:rPr lang="en-US" sz="4000" dirty="0">
                          <a:effectLst/>
                          <a:latin typeface="Calibri" panose="020F0502020204030204" pitchFamily="34" charset="0"/>
                          <a:cs typeface="Calibri" panose="020F0502020204030204" pitchFamily="34" charset="0"/>
                        </a:rPr>
                        <a:t/>
                      </a:r>
                      <a:br>
                        <a:rPr lang="en-US" sz="4000" dirty="0">
                          <a:effectLst/>
                          <a:latin typeface="Calibri" panose="020F0502020204030204" pitchFamily="34" charset="0"/>
                          <a:cs typeface="Calibri" panose="020F0502020204030204" pitchFamily="34" charset="0"/>
                        </a:rPr>
                      </a:br>
                      <a:r>
                        <a:rPr lang="en-US" sz="4000" dirty="0">
                          <a:effectLst/>
                          <a:latin typeface="Calibri" panose="020F0502020204030204" pitchFamily="34" charset="0"/>
                          <a:cs typeface="Calibri" panose="020F0502020204030204" pitchFamily="34" charset="0"/>
                        </a:rPr>
                        <a:t>6/15/2009 1:45:30 PM -&gt; 6/15/2009</a:t>
                      </a:r>
                    </a:p>
                  </a:txBody>
                  <a:tcPr marL="25745" marR="25745" marT="19309" marB="19309" anchor="ctr">
                    <a:lnL w="12700" cap="flat" cmpd="sng" algn="ctr">
                      <a:solidFill>
                        <a:srgbClr val="F0B220"/>
                      </a:solidFill>
                      <a:prstDash val="solid"/>
                      <a:round/>
                      <a:headEnd type="none" w="med" len="med"/>
                      <a:tailEnd type="none" w="med" len="med"/>
                    </a:lnL>
                    <a:lnR w="12700" cap="flat" cmpd="sng" algn="ctr">
                      <a:solidFill>
                        <a:srgbClr val="F0B220"/>
                      </a:solidFill>
                      <a:prstDash val="solid"/>
                      <a:round/>
                      <a:headEnd type="none" w="med" len="med"/>
                      <a:tailEnd type="none" w="med" len="med"/>
                    </a:lnR>
                    <a:lnT w="4763" cap="flat" cmpd="sng" algn="ctr">
                      <a:solidFill>
                        <a:srgbClr val="F0B220"/>
                      </a:solidFill>
                      <a:prstDash val="solid"/>
                      <a:round/>
                      <a:headEnd type="none" w="med" len="med"/>
                      <a:tailEnd type="none" w="med" len="med"/>
                    </a:lnT>
                    <a:lnB w="4763" cap="flat" cmpd="sng" algn="ctr">
                      <a:solidFill>
                        <a:srgbClr val="30B520"/>
                      </a:solidFill>
                      <a:prstDash val="solid"/>
                      <a:round/>
                      <a:headEnd type="none" w="med" len="med"/>
                      <a:tailEnd type="none" w="med" len="med"/>
                    </a:lnB>
                    <a:solidFill>
                      <a:srgbClr val="FFFFFF"/>
                    </a:solidFill>
                  </a:tcPr>
                </a:tc>
                <a:extLst>
                  <a:ext uri="{0D108BD9-81ED-4DB2-BD59-A6C34878D82A}">
                    <a16:rowId xmlns:a16="http://schemas.microsoft.com/office/drawing/2014/main" xmlns="" val="416558217"/>
                  </a:ext>
                </a:extLst>
              </a:tr>
              <a:tr h="1659100">
                <a:tc>
                  <a:txBody>
                    <a:bodyPr/>
                    <a:lstStyle/>
                    <a:p>
                      <a:pPr algn="ctr" fontAlgn="t"/>
                      <a:r>
                        <a:rPr lang="en-US" sz="4000">
                          <a:effectLst/>
                          <a:latin typeface="Calibri" panose="020F0502020204030204" pitchFamily="34" charset="0"/>
                          <a:cs typeface="Calibri" panose="020F0502020204030204" pitchFamily="34" charset="0"/>
                        </a:rPr>
                        <a:t>D</a:t>
                      </a:r>
                    </a:p>
                  </a:txBody>
                  <a:tcPr marL="25745" marR="25745" marT="19309" marB="19309" anchor="ctr">
                    <a:lnL w="12700" cap="flat" cmpd="sng" algn="ctr">
                      <a:solidFill>
                        <a:srgbClr val="30B520"/>
                      </a:solidFill>
                      <a:prstDash val="solid"/>
                      <a:round/>
                      <a:headEnd type="none" w="med" len="med"/>
                      <a:tailEnd type="none" w="med" len="med"/>
                    </a:lnL>
                    <a:lnR w="12700" cap="flat" cmpd="sng" algn="ctr">
                      <a:solidFill>
                        <a:srgbClr val="70B720"/>
                      </a:solidFill>
                      <a:prstDash val="solid"/>
                      <a:round/>
                      <a:headEnd type="none" w="med" len="med"/>
                      <a:tailEnd type="none" w="med" len="med"/>
                    </a:lnR>
                    <a:lnT w="4763" cap="flat" cmpd="sng" algn="ctr">
                      <a:solidFill>
                        <a:srgbClr val="30B520"/>
                      </a:solidFill>
                      <a:prstDash val="solid"/>
                      <a:round/>
                      <a:headEnd type="none" w="med" len="med"/>
                      <a:tailEnd type="none" w="med" len="med"/>
                    </a:lnT>
                    <a:lnB w="4763" cap="flat" cmpd="sng" algn="ctr">
                      <a:solidFill>
                        <a:srgbClr val="30B8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Long date pattern.</a:t>
                      </a:r>
                    </a:p>
                  </a:txBody>
                  <a:tcPr marL="25745" marR="25745" marT="19309" marB="19309" anchor="ctr">
                    <a:lnL w="12700" cap="flat" cmpd="sng" algn="ctr">
                      <a:solidFill>
                        <a:srgbClr val="70B720"/>
                      </a:solidFill>
                      <a:prstDash val="solid"/>
                      <a:round/>
                      <a:headEnd type="none" w="med" len="med"/>
                      <a:tailEnd type="none" w="med" len="med"/>
                    </a:lnL>
                    <a:lnR w="12700" cap="flat" cmpd="sng" algn="ctr">
                      <a:solidFill>
                        <a:srgbClr val="30B520"/>
                      </a:solidFill>
                      <a:prstDash val="solid"/>
                      <a:round/>
                      <a:headEnd type="none" w="med" len="med"/>
                      <a:tailEnd type="none" w="med" len="med"/>
                    </a:lnR>
                    <a:lnT w="4763" cap="flat" cmpd="sng" algn="ctr">
                      <a:solidFill>
                        <a:srgbClr val="70B720"/>
                      </a:solidFill>
                      <a:prstDash val="solid"/>
                      <a:round/>
                      <a:headEnd type="none" w="med" len="med"/>
                      <a:tailEnd type="none" w="med" len="med"/>
                    </a:lnT>
                    <a:lnB w="4763" cap="flat" cmpd="sng" algn="ctr">
                      <a:solidFill>
                        <a:srgbClr val="B0B6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Format: {0:D</a:t>
                      </a:r>
                      <a:r>
                        <a:rPr lang="en-US" sz="4000" dirty="0" smtClean="0">
                          <a:effectLst/>
                          <a:latin typeface="Calibri" panose="020F0502020204030204" pitchFamily="34" charset="0"/>
                          <a:cs typeface="Calibri" panose="020F0502020204030204" pitchFamily="34" charset="0"/>
                        </a:rPr>
                        <a:t>}</a:t>
                      </a:r>
                      <a:r>
                        <a:rPr lang="en-US" sz="4000" dirty="0">
                          <a:effectLst/>
                          <a:latin typeface="Calibri" panose="020F0502020204030204" pitchFamily="34" charset="0"/>
                          <a:cs typeface="Calibri" panose="020F0502020204030204" pitchFamily="34" charset="0"/>
                        </a:rPr>
                        <a:t/>
                      </a:r>
                      <a:br>
                        <a:rPr lang="en-US" sz="4000" dirty="0">
                          <a:effectLst/>
                          <a:latin typeface="Calibri" panose="020F0502020204030204" pitchFamily="34" charset="0"/>
                          <a:cs typeface="Calibri" panose="020F0502020204030204" pitchFamily="34" charset="0"/>
                        </a:rPr>
                      </a:br>
                      <a:r>
                        <a:rPr lang="en-US" sz="4000" dirty="0">
                          <a:effectLst/>
                          <a:latin typeface="Calibri" panose="020F0502020204030204" pitchFamily="34" charset="0"/>
                          <a:cs typeface="Calibri" panose="020F0502020204030204" pitchFamily="34" charset="0"/>
                        </a:rPr>
                        <a:t>6/15/2009 1:45:30 PM -&gt;Monday, June 15, 2009</a:t>
                      </a:r>
                    </a:p>
                  </a:txBody>
                  <a:tcPr marL="25745" marR="25745" marT="19309" marB="19309" anchor="ctr">
                    <a:lnL w="12700" cap="flat" cmpd="sng" algn="ctr">
                      <a:solidFill>
                        <a:srgbClr val="30B520"/>
                      </a:solidFill>
                      <a:prstDash val="solid"/>
                      <a:round/>
                      <a:headEnd type="none" w="med" len="med"/>
                      <a:tailEnd type="none" w="med" len="med"/>
                    </a:lnL>
                    <a:lnR w="12700" cap="flat" cmpd="sng" algn="ctr">
                      <a:solidFill>
                        <a:srgbClr val="30B520"/>
                      </a:solidFill>
                      <a:prstDash val="solid"/>
                      <a:round/>
                      <a:headEnd type="none" w="med" len="med"/>
                      <a:tailEnd type="none" w="med" len="med"/>
                    </a:lnR>
                    <a:lnT w="4763" cap="flat" cmpd="sng" algn="ctr">
                      <a:solidFill>
                        <a:srgbClr val="30B520"/>
                      </a:solidFill>
                      <a:prstDash val="solid"/>
                      <a:round/>
                      <a:headEnd type="none" w="med" len="med"/>
                      <a:tailEnd type="none" w="med" len="med"/>
                    </a:lnT>
                    <a:lnB w="4763" cap="flat" cmpd="sng" algn="ctr">
                      <a:solidFill>
                        <a:srgbClr val="20B620"/>
                      </a:solidFill>
                      <a:prstDash val="solid"/>
                      <a:round/>
                      <a:headEnd type="none" w="med" len="med"/>
                      <a:tailEnd type="none" w="med" len="med"/>
                    </a:lnB>
                    <a:solidFill>
                      <a:srgbClr val="FFFFFF"/>
                    </a:solidFill>
                  </a:tcPr>
                </a:tc>
                <a:extLst>
                  <a:ext uri="{0D108BD9-81ED-4DB2-BD59-A6C34878D82A}">
                    <a16:rowId xmlns:a16="http://schemas.microsoft.com/office/drawing/2014/main" xmlns="" val="3646643725"/>
                  </a:ext>
                </a:extLst>
              </a:tr>
              <a:tr h="2062416">
                <a:tc>
                  <a:txBody>
                    <a:bodyPr/>
                    <a:lstStyle/>
                    <a:p>
                      <a:pPr algn="ctr" fontAlgn="t"/>
                      <a:r>
                        <a:rPr lang="en-US" sz="4000">
                          <a:effectLst/>
                          <a:latin typeface="Calibri" panose="020F0502020204030204" pitchFamily="34" charset="0"/>
                          <a:cs typeface="Calibri" panose="020F0502020204030204" pitchFamily="34" charset="0"/>
                        </a:rPr>
                        <a:t>f</a:t>
                      </a:r>
                    </a:p>
                  </a:txBody>
                  <a:tcPr marL="25745" marR="25745" marT="19309" marB="19309" anchor="ctr">
                    <a:lnL w="12700" cap="flat" cmpd="sng" algn="ctr">
                      <a:solidFill>
                        <a:srgbClr val="30B820"/>
                      </a:solidFill>
                      <a:prstDash val="solid"/>
                      <a:round/>
                      <a:headEnd type="none" w="med" len="med"/>
                      <a:tailEnd type="none" w="med" len="med"/>
                    </a:lnL>
                    <a:lnR w="12700" cap="flat" cmpd="sng" algn="ctr">
                      <a:solidFill>
                        <a:srgbClr val="B0B6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A0BA20"/>
                      </a:solidFill>
                      <a:prstDash val="solid"/>
                      <a:round/>
                      <a:headEnd type="none" w="med" len="med"/>
                      <a:tailEnd type="none" w="med" len="med"/>
                    </a:lnB>
                    <a:solidFill>
                      <a:srgbClr val="FFFFFF"/>
                    </a:solidFill>
                  </a:tcPr>
                </a:tc>
                <a:tc>
                  <a:txBody>
                    <a:bodyPr/>
                    <a:lstStyle/>
                    <a:p>
                      <a:pPr algn="l" fontAlgn="t"/>
                      <a:r>
                        <a:rPr lang="en-US" sz="4000">
                          <a:effectLst/>
                          <a:latin typeface="Calibri" panose="020F0502020204030204" pitchFamily="34" charset="0"/>
                          <a:cs typeface="Calibri" panose="020F0502020204030204" pitchFamily="34" charset="0"/>
                        </a:rPr>
                        <a:t>Full date/time pattern (short time).</a:t>
                      </a:r>
                    </a:p>
                  </a:txBody>
                  <a:tcPr marL="25745" marR="25745" marT="19309" marB="19309" anchor="ctr">
                    <a:lnL w="12700" cap="flat" cmpd="sng" algn="ctr">
                      <a:solidFill>
                        <a:srgbClr val="B0B620"/>
                      </a:solidFill>
                      <a:prstDash val="solid"/>
                      <a:round/>
                      <a:headEnd type="none" w="med" len="med"/>
                      <a:tailEnd type="none" w="med" len="med"/>
                    </a:lnL>
                    <a:lnR w="12700" cap="flat" cmpd="sng" algn="ctr">
                      <a:solidFill>
                        <a:srgbClr val="20B620"/>
                      </a:solidFill>
                      <a:prstDash val="solid"/>
                      <a:round/>
                      <a:headEnd type="none" w="med" len="med"/>
                      <a:tailEnd type="none" w="med" len="med"/>
                    </a:lnR>
                    <a:lnT w="4763" cap="flat" cmpd="sng" algn="ctr">
                      <a:solidFill>
                        <a:srgbClr val="B0B620"/>
                      </a:solidFill>
                      <a:prstDash val="solid"/>
                      <a:round/>
                      <a:headEnd type="none" w="med" len="med"/>
                      <a:tailEnd type="none" w="med" len="med"/>
                    </a:lnT>
                    <a:lnB w="4763" cap="flat" cmpd="sng" algn="ctr">
                      <a:solidFill>
                        <a:srgbClr val="C0B8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Format: {0:f</a:t>
                      </a:r>
                      <a:r>
                        <a:rPr lang="en-US" sz="4000" dirty="0" smtClean="0">
                          <a:effectLst/>
                          <a:latin typeface="Calibri" panose="020F0502020204030204" pitchFamily="34" charset="0"/>
                          <a:cs typeface="Calibri" panose="020F0502020204030204" pitchFamily="34" charset="0"/>
                        </a:rPr>
                        <a:t>}</a:t>
                      </a:r>
                      <a:r>
                        <a:rPr lang="en-US" sz="4000" dirty="0">
                          <a:effectLst/>
                          <a:latin typeface="Calibri" panose="020F0502020204030204" pitchFamily="34" charset="0"/>
                          <a:cs typeface="Calibri" panose="020F0502020204030204" pitchFamily="34" charset="0"/>
                        </a:rPr>
                        <a:t/>
                      </a:r>
                      <a:br>
                        <a:rPr lang="en-US" sz="4000" dirty="0">
                          <a:effectLst/>
                          <a:latin typeface="Calibri" panose="020F0502020204030204" pitchFamily="34" charset="0"/>
                          <a:cs typeface="Calibri" panose="020F0502020204030204" pitchFamily="34" charset="0"/>
                        </a:rPr>
                      </a:br>
                      <a:r>
                        <a:rPr lang="en-US" sz="4000" dirty="0">
                          <a:effectLst/>
                          <a:latin typeface="Calibri" panose="020F0502020204030204" pitchFamily="34" charset="0"/>
                          <a:cs typeface="Calibri" panose="020F0502020204030204" pitchFamily="34" charset="0"/>
                        </a:rPr>
                        <a:t>6/15/2009 1:45:30 PM -&gt; Monday, June 15, 2009 1:45 PM</a:t>
                      </a:r>
                    </a:p>
                  </a:txBody>
                  <a:tcPr marL="25745" marR="25745" marT="19309" marB="19309" anchor="ctr">
                    <a:lnL w="12700" cap="flat" cmpd="sng" algn="ctr">
                      <a:solidFill>
                        <a:srgbClr val="20B620"/>
                      </a:solidFill>
                      <a:prstDash val="solid"/>
                      <a:round/>
                      <a:headEnd type="none" w="med" len="med"/>
                      <a:tailEnd type="none" w="med" len="med"/>
                    </a:lnL>
                    <a:lnR w="12700" cap="flat" cmpd="sng" algn="ctr">
                      <a:solidFill>
                        <a:srgbClr val="20B620"/>
                      </a:solidFill>
                      <a:prstDash val="solid"/>
                      <a:round/>
                      <a:headEnd type="none" w="med" len="med"/>
                      <a:tailEnd type="none" w="med" len="med"/>
                    </a:lnR>
                    <a:lnT w="4763" cap="flat" cmpd="sng" algn="ctr">
                      <a:solidFill>
                        <a:srgbClr val="20B620"/>
                      </a:solidFill>
                      <a:prstDash val="solid"/>
                      <a:round/>
                      <a:headEnd type="none" w="med" len="med"/>
                      <a:tailEnd type="none" w="med" len="med"/>
                    </a:lnT>
                    <a:lnB w="4763" cap="flat" cmpd="sng" algn="ctr">
                      <a:solidFill>
                        <a:srgbClr val="30B820"/>
                      </a:solidFill>
                      <a:prstDash val="solid"/>
                      <a:round/>
                      <a:headEnd type="none" w="med" len="med"/>
                      <a:tailEnd type="none" w="med" len="med"/>
                    </a:lnB>
                    <a:solidFill>
                      <a:srgbClr val="FFFFFF"/>
                    </a:solidFill>
                  </a:tcPr>
                </a:tc>
                <a:extLst>
                  <a:ext uri="{0D108BD9-81ED-4DB2-BD59-A6C34878D82A}">
                    <a16:rowId xmlns:a16="http://schemas.microsoft.com/office/drawing/2014/main" xmlns="" val="3495560545"/>
                  </a:ext>
                </a:extLst>
              </a:tr>
              <a:tr h="2062416">
                <a:tc>
                  <a:txBody>
                    <a:bodyPr/>
                    <a:lstStyle/>
                    <a:p>
                      <a:pPr algn="ctr" fontAlgn="t"/>
                      <a:r>
                        <a:rPr lang="en-US" sz="4000">
                          <a:effectLst/>
                          <a:latin typeface="Calibri" panose="020F0502020204030204" pitchFamily="34" charset="0"/>
                          <a:cs typeface="Calibri" panose="020F0502020204030204" pitchFamily="34" charset="0"/>
                        </a:rPr>
                        <a:t>F</a:t>
                      </a:r>
                    </a:p>
                  </a:txBody>
                  <a:tcPr marL="25745" marR="25745" marT="19309" marB="19309" anchor="ctr">
                    <a:lnL w="12700" cap="flat" cmpd="sng" algn="ctr">
                      <a:solidFill>
                        <a:srgbClr val="A0BA20"/>
                      </a:solidFill>
                      <a:prstDash val="solid"/>
                      <a:round/>
                      <a:headEnd type="none" w="med" len="med"/>
                      <a:tailEnd type="none" w="med" len="med"/>
                    </a:lnL>
                    <a:lnR w="12700" cap="flat" cmpd="sng" algn="ctr">
                      <a:solidFill>
                        <a:srgbClr val="C0B820"/>
                      </a:solidFill>
                      <a:prstDash val="solid"/>
                      <a:round/>
                      <a:headEnd type="none" w="med" len="med"/>
                      <a:tailEnd type="none" w="med" len="med"/>
                    </a:lnR>
                    <a:lnT w="4763" cap="flat" cmpd="sng" algn="ctr">
                      <a:solidFill>
                        <a:srgbClr val="A0BA20"/>
                      </a:solidFill>
                      <a:prstDash val="solid"/>
                      <a:round/>
                      <a:headEnd type="none" w="med" len="med"/>
                      <a:tailEnd type="none" w="med" len="med"/>
                    </a:lnT>
                    <a:lnB w="4763" cap="flat" cmpd="sng" algn="ctr">
                      <a:solidFill>
                        <a:srgbClr val="30B8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Full date/time pattern (long time).</a:t>
                      </a:r>
                    </a:p>
                  </a:txBody>
                  <a:tcPr marL="25745" marR="25745" marT="19309" marB="19309" anchor="ctr">
                    <a:lnL w="12700" cap="flat" cmpd="sng" algn="ctr">
                      <a:solidFill>
                        <a:srgbClr val="C0B820"/>
                      </a:solidFill>
                      <a:prstDash val="solid"/>
                      <a:round/>
                      <a:headEnd type="none" w="med" len="med"/>
                      <a:tailEnd type="none" w="med" len="med"/>
                    </a:lnL>
                    <a:lnR w="12700" cap="flat" cmpd="sng" algn="ctr">
                      <a:solidFill>
                        <a:srgbClr val="30B820"/>
                      </a:solidFill>
                      <a:prstDash val="solid"/>
                      <a:round/>
                      <a:headEnd type="none" w="med" len="med"/>
                      <a:tailEnd type="none" w="med" len="med"/>
                    </a:lnR>
                    <a:lnT w="4763" cap="flat" cmpd="sng" algn="ctr">
                      <a:solidFill>
                        <a:srgbClr val="C0B820"/>
                      </a:solidFill>
                      <a:prstDash val="solid"/>
                      <a:round/>
                      <a:headEnd type="none" w="med" len="med"/>
                      <a:tailEnd type="none" w="med" len="med"/>
                    </a:lnT>
                    <a:lnB w="4763" cap="flat" cmpd="sng" algn="ctr">
                      <a:solidFill>
                        <a:srgbClr val="30C7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Format: {0:F</a:t>
                      </a:r>
                      <a:r>
                        <a:rPr lang="en-US" sz="4000" dirty="0" smtClean="0">
                          <a:effectLst/>
                          <a:latin typeface="Calibri" panose="020F0502020204030204" pitchFamily="34" charset="0"/>
                          <a:cs typeface="Calibri" panose="020F0502020204030204" pitchFamily="34" charset="0"/>
                        </a:rPr>
                        <a:t>}</a:t>
                      </a:r>
                      <a:r>
                        <a:rPr lang="en-US" sz="4000" dirty="0">
                          <a:effectLst/>
                          <a:latin typeface="Calibri" panose="020F0502020204030204" pitchFamily="34" charset="0"/>
                          <a:cs typeface="Calibri" panose="020F0502020204030204" pitchFamily="34" charset="0"/>
                        </a:rPr>
                        <a:t/>
                      </a:r>
                      <a:br>
                        <a:rPr lang="en-US" sz="4000" dirty="0">
                          <a:effectLst/>
                          <a:latin typeface="Calibri" panose="020F0502020204030204" pitchFamily="34" charset="0"/>
                          <a:cs typeface="Calibri" panose="020F0502020204030204" pitchFamily="34" charset="0"/>
                        </a:rPr>
                      </a:br>
                      <a:r>
                        <a:rPr lang="en-US" sz="4000" dirty="0">
                          <a:effectLst/>
                          <a:latin typeface="Calibri" panose="020F0502020204030204" pitchFamily="34" charset="0"/>
                          <a:cs typeface="Calibri" panose="020F0502020204030204" pitchFamily="34" charset="0"/>
                        </a:rPr>
                        <a:t>6/15/2009 1:45:30 PM -&gt; Monday, June 15, 2009 1:45:30 PM</a:t>
                      </a:r>
                    </a:p>
                  </a:txBody>
                  <a:tcPr marL="25745" marR="25745" marT="19309" marB="19309" anchor="ctr">
                    <a:lnL w="12700" cap="flat" cmpd="sng" algn="ctr">
                      <a:solidFill>
                        <a:srgbClr val="30B820"/>
                      </a:solidFill>
                      <a:prstDash val="solid"/>
                      <a:round/>
                      <a:headEnd type="none" w="med" len="med"/>
                      <a:tailEnd type="none" w="med" len="med"/>
                    </a:lnL>
                    <a:lnR w="12700" cap="flat" cmpd="sng" algn="ctr">
                      <a:solidFill>
                        <a:srgbClr val="30B8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E0BF20"/>
                      </a:solidFill>
                      <a:prstDash val="solid"/>
                      <a:round/>
                      <a:headEnd type="none" w="med" len="med"/>
                      <a:tailEnd type="none" w="med" len="med"/>
                    </a:lnB>
                    <a:solidFill>
                      <a:srgbClr val="FFFFFF"/>
                    </a:solidFill>
                  </a:tcPr>
                </a:tc>
                <a:extLst>
                  <a:ext uri="{0D108BD9-81ED-4DB2-BD59-A6C34878D82A}">
                    <a16:rowId xmlns:a16="http://schemas.microsoft.com/office/drawing/2014/main" xmlns="" val="2449738435"/>
                  </a:ext>
                </a:extLst>
              </a:tr>
              <a:tr h="1659100">
                <a:tc>
                  <a:txBody>
                    <a:bodyPr/>
                    <a:lstStyle/>
                    <a:p>
                      <a:pPr algn="ctr" fontAlgn="t"/>
                      <a:r>
                        <a:rPr lang="en-US" sz="4000">
                          <a:effectLst/>
                          <a:latin typeface="Calibri" panose="020F0502020204030204" pitchFamily="34" charset="0"/>
                          <a:cs typeface="Calibri" panose="020F0502020204030204" pitchFamily="34" charset="0"/>
                        </a:rPr>
                        <a:t>g</a:t>
                      </a:r>
                    </a:p>
                  </a:txBody>
                  <a:tcPr marL="25745" marR="25745" marT="19309" marB="19309" anchor="ctr">
                    <a:lnL w="12700" cap="flat" cmpd="sng" algn="ctr">
                      <a:solidFill>
                        <a:srgbClr val="30B820"/>
                      </a:solidFill>
                      <a:prstDash val="solid"/>
                      <a:round/>
                      <a:headEnd type="none" w="med" len="med"/>
                      <a:tailEnd type="none" w="med" len="med"/>
                    </a:lnL>
                    <a:lnR w="12700" cap="flat" cmpd="sng" algn="ctr">
                      <a:solidFill>
                        <a:srgbClr val="30C7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B0BC20"/>
                      </a:solidFill>
                      <a:prstDash val="solid"/>
                      <a:round/>
                      <a:headEnd type="none" w="med" len="med"/>
                      <a:tailEnd type="none" w="med" len="med"/>
                    </a:lnB>
                    <a:solidFill>
                      <a:srgbClr val="FFFFFF"/>
                    </a:solidFill>
                  </a:tcPr>
                </a:tc>
                <a:tc>
                  <a:txBody>
                    <a:bodyPr/>
                    <a:lstStyle/>
                    <a:p>
                      <a:pPr algn="l" fontAlgn="t"/>
                      <a:r>
                        <a:rPr lang="en-US" sz="4000">
                          <a:effectLst/>
                          <a:latin typeface="Calibri" panose="020F0502020204030204" pitchFamily="34" charset="0"/>
                          <a:cs typeface="Calibri" panose="020F0502020204030204" pitchFamily="34" charset="0"/>
                        </a:rPr>
                        <a:t>General date/time pattern (short time).</a:t>
                      </a:r>
                    </a:p>
                  </a:txBody>
                  <a:tcPr marL="25745" marR="25745" marT="19309" marB="19309" anchor="ctr">
                    <a:lnL w="12700" cap="flat" cmpd="sng" algn="ctr">
                      <a:solidFill>
                        <a:srgbClr val="30C720"/>
                      </a:solidFill>
                      <a:prstDash val="solid"/>
                      <a:round/>
                      <a:headEnd type="none" w="med" len="med"/>
                      <a:tailEnd type="none" w="med" len="med"/>
                    </a:lnL>
                    <a:lnR w="12700" cap="flat" cmpd="sng" algn="ctr">
                      <a:solidFill>
                        <a:srgbClr val="E0BF20"/>
                      </a:solidFill>
                      <a:prstDash val="solid"/>
                      <a:round/>
                      <a:headEnd type="none" w="med" len="med"/>
                      <a:tailEnd type="none" w="med" len="med"/>
                    </a:lnR>
                    <a:lnT w="4763" cap="flat" cmpd="sng" algn="ctr">
                      <a:solidFill>
                        <a:srgbClr val="30C720"/>
                      </a:solidFill>
                      <a:prstDash val="solid"/>
                      <a:round/>
                      <a:headEnd type="none" w="med" len="med"/>
                      <a:tailEnd type="none" w="med" len="med"/>
                    </a:lnT>
                    <a:lnB w="4763" cap="flat" cmpd="sng" algn="ctr">
                      <a:solidFill>
                        <a:srgbClr val="20C2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Format: {0:g</a:t>
                      </a:r>
                      <a:r>
                        <a:rPr lang="en-US" sz="4000" dirty="0" smtClean="0">
                          <a:effectLst/>
                          <a:latin typeface="Calibri" panose="020F0502020204030204" pitchFamily="34" charset="0"/>
                          <a:cs typeface="Calibri" panose="020F0502020204030204" pitchFamily="34" charset="0"/>
                        </a:rPr>
                        <a:t>}</a:t>
                      </a:r>
                      <a:r>
                        <a:rPr lang="en-US" sz="4000" dirty="0">
                          <a:effectLst/>
                          <a:latin typeface="Calibri" panose="020F0502020204030204" pitchFamily="34" charset="0"/>
                          <a:cs typeface="Calibri" panose="020F0502020204030204" pitchFamily="34" charset="0"/>
                        </a:rPr>
                        <a:t/>
                      </a:r>
                      <a:br>
                        <a:rPr lang="en-US" sz="4000" dirty="0">
                          <a:effectLst/>
                          <a:latin typeface="Calibri" panose="020F0502020204030204" pitchFamily="34" charset="0"/>
                          <a:cs typeface="Calibri" panose="020F0502020204030204" pitchFamily="34" charset="0"/>
                        </a:rPr>
                      </a:br>
                      <a:r>
                        <a:rPr lang="en-US" sz="4000" dirty="0">
                          <a:effectLst/>
                          <a:latin typeface="Calibri" panose="020F0502020204030204" pitchFamily="34" charset="0"/>
                          <a:cs typeface="Calibri" panose="020F0502020204030204" pitchFamily="34" charset="0"/>
                        </a:rPr>
                        <a:t>6/15/2009 1:45:30 PM -&gt; 6/15/2009 1:45 PM</a:t>
                      </a:r>
                    </a:p>
                  </a:txBody>
                  <a:tcPr marL="25745" marR="25745" marT="19309" marB="19309" anchor="ctr">
                    <a:lnL w="12700" cap="flat" cmpd="sng" algn="ctr">
                      <a:solidFill>
                        <a:srgbClr val="E0BF20"/>
                      </a:solidFill>
                      <a:prstDash val="solid"/>
                      <a:round/>
                      <a:headEnd type="none" w="med" len="med"/>
                      <a:tailEnd type="none" w="med" len="med"/>
                    </a:lnL>
                    <a:lnR w="12700" cap="flat" cmpd="sng" algn="ctr">
                      <a:solidFill>
                        <a:srgbClr val="E0BF20"/>
                      </a:solidFill>
                      <a:prstDash val="solid"/>
                      <a:round/>
                      <a:headEnd type="none" w="med" len="med"/>
                      <a:tailEnd type="none" w="med" len="med"/>
                    </a:lnR>
                    <a:lnT w="4763" cap="flat" cmpd="sng" algn="ctr">
                      <a:solidFill>
                        <a:srgbClr val="E0BF20"/>
                      </a:solidFill>
                      <a:prstDash val="solid"/>
                      <a:round/>
                      <a:headEnd type="none" w="med" len="med"/>
                      <a:tailEnd type="none" w="med" len="med"/>
                    </a:lnT>
                    <a:lnB w="4763" cap="flat" cmpd="sng" algn="ctr">
                      <a:solidFill>
                        <a:srgbClr val="60C720"/>
                      </a:solidFill>
                      <a:prstDash val="solid"/>
                      <a:round/>
                      <a:headEnd type="none" w="med" len="med"/>
                      <a:tailEnd type="none" w="med" len="med"/>
                    </a:lnB>
                    <a:solidFill>
                      <a:srgbClr val="FFFFFF"/>
                    </a:solidFill>
                  </a:tcPr>
                </a:tc>
                <a:extLst>
                  <a:ext uri="{0D108BD9-81ED-4DB2-BD59-A6C34878D82A}">
                    <a16:rowId xmlns:a16="http://schemas.microsoft.com/office/drawing/2014/main" xmlns="" val="3764938534"/>
                  </a:ext>
                </a:extLst>
              </a:tr>
              <a:tr h="1659100">
                <a:tc>
                  <a:txBody>
                    <a:bodyPr/>
                    <a:lstStyle/>
                    <a:p>
                      <a:pPr algn="ctr" fontAlgn="t"/>
                      <a:r>
                        <a:rPr lang="en-US" sz="4000" dirty="0">
                          <a:effectLst/>
                          <a:latin typeface="Calibri" panose="020F0502020204030204" pitchFamily="34" charset="0"/>
                          <a:cs typeface="Calibri" panose="020F0502020204030204" pitchFamily="34" charset="0"/>
                        </a:rPr>
                        <a:t>G</a:t>
                      </a:r>
                    </a:p>
                  </a:txBody>
                  <a:tcPr marL="25745" marR="25745" marT="19309" marB="19309" anchor="ctr">
                    <a:lnL w="12700" cap="flat" cmpd="sng" algn="ctr">
                      <a:solidFill>
                        <a:srgbClr val="B0BC20"/>
                      </a:solidFill>
                      <a:prstDash val="solid"/>
                      <a:round/>
                      <a:headEnd type="none" w="med" len="med"/>
                      <a:tailEnd type="none" w="med" len="med"/>
                    </a:lnL>
                    <a:lnR w="12700" cap="flat" cmpd="sng" algn="ctr">
                      <a:solidFill>
                        <a:srgbClr val="20C220"/>
                      </a:solidFill>
                      <a:prstDash val="solid"/>
                      <a:round/>
                      <a:headEnd type="none" w="med" len="med"/>
                      <a:tailEnd type="none" w="med" len="med"/>
                    </a:lnR>
                    <a:lnT w="4763" cap="flat" cmpd="sng" algn="ctr">
                      <a:solidFill>
                        <a:srgbClr val="B0BC20"/>
                      </a:solidFill>
                      <a:prstDash val="solid"/>
                      <a:round/>
                      <a:headEnd type="none" w="med" len="med"/>
                      <a:tailEnd type="none" w="med" len="med"/>
                    </a:lnT>
                    <a:lnB w="12700" cap="flat" cmpd="sng" algn="ctr">
                      <a:solidFill>
                        <a:srgbClr val="B0BC20"/>
                      </a:solidFill>
                      <a:prstDash val="solid"/>
                      <a:round/>
                      <a:headEnd type="none" w="med" len="med"/>
                      <a:tailEnd type="none" w="med" len="med"/>
                    </a:lnB>
                    <a:solidFill>
                      <a:srgbClr val="FFFFFF"/>
                    </a:solidFill>
                  </a:tcPr>
                </a:tc>
                <a:tc>
                  <a:txBody>
                    <a:bodyPr/>
                    <a:lstStyle/>
                    <a:p>
                      <a:pPr algn="l" fontAlgn="t"/>
                      <a:r>
                        <a:rPr lang="en-US" sz="4000">
                          <a:effectLst/>
                          <a:latin typeface="Calibri" panose="020F0502020204030204" pitchFamily="34" charset="0"/>
                          <a:cs typeface="Calibri" panose="020F0502020204030204" pitchFamily="34" charset="0"/>
                        </a:rPr>
                        <a:t>General date/time pattern (long time).</a:t>
                      </a:r>
                    </a:p>
                  </a:txBody>
                  <a:tcPr marL="25745" marR="25745" marT="19309" marB="19309" anchor="ctr">
                    <a:lnL w="12700" cap="flat" cmpd="sng" algn="ctr">
                      <a:solidFill>
                        <a:srgbClr val="20C220"/>
                      </a:solidFill>
                      <a:prstDash val="solid"/>
                      <a:round/>
                      <a:headEnd type="none" w="med" len="med"/>
                      <a:tailEnd type="none" w="med" len="med"/>
                    </a:lnL>
                    <a:lnR w="12700" cap="flat" cmpd="sng" algn="ctr">
                      <a:solidFill>
                        <a:srgbClr val="60C720"/>
                      </a:solidFill>
                      <a:prstDash val="solid"/>
                      <a:round/>
                      <a:headEnd type="none" w="med" len="med"/>
                      <a:tailEnd type="none" w="med" len="med"/>
                    </a:lnR>
                    <a:lnT w="4763" cap="flat" cmpd="sng" algn="ctr">
                      <a:solidFill>
                        <a:srgbClr val="20C220"/>
                      </a:solidFill>
                      <a:prstDash val="solid"/>
                      <a:round/>
                      <a:headEnd type="none" w="med" len="med"/>
                      <a:tailEnd type="none" w="med" len="med"/>
                    </a:lnT>
                    <a:lnB w="12700" cap="flat" cmpd="sng" algn="ctr">
                      <a:solidFill>
                        <a:srgbClr val="20C2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Format: {0:G</a:t>
                      </a:r>
                      <a:r>
                        <a:rPr lang="en-US" sz="4000" dirty="0" smtClean="0">
                          <a:effectLst/>
                          <a:latin typeface="Calibri" panose="020F0502020204030204" pitchFamily="34" charset="0"/>
                          <a:cs typeface="Calibri" panose="020F0502020204030204" pitchFamily="34" charset="0"/>
                        </a:rPr>
                        <a:t>}</a:t>
                      </a:r>
                      <a:r>
                        <a:rPr lang="en-US" sz="4000" dirty="0">
                          <a:effectLst/>
                          <a:latin typeface="Calibri" panose="020F0502020204030204" pitchFamily="34" charset="0"/>
                          <a:cs typeface="Calibri" panose="020F0502020204030204" pitchFamily="34" charset="0"/>
                        </a:rPr>
                        <a:t/>
                      </a:r>
                      <a:br>
                        <a:rPr lang="en-US" sz="4000" dirty="0">
                          <a:effectLst/>
                          <a:latin typeface="Calibri" panose="020F0502020204030204" pitchFamily="34" charset="0"/>
                          <a:cs typeface="Calibri" panose="020F0502020204030204" pitchFamily="34" charset="0"/>
                        </a:rPr>
                      </a:br>
                      <a:r>
                        <a:rPr lang="en-US" sz="4000" dirty="0">
                          <a:effectLst/>
                          <a:latin typeface="Calibri" panose="020F0502020204030204" pitchFamily="34" charset="0"/>
                          <a:cs typeface="Calibri" panose="020F0502020204030204" pitchFamily="34" charset="0"/>
                        </a:rPr>
                        <a:t>6/15/2009 1:45:30 PM -&gt; 6/15/2009 1:45:30 PM</a:t>
                      </a:r>
                    </a:p>
                  </a:txBody>
                  <a:tcPr marL="25745" marR="25745" marT="19309" marB="19309" anchor="ctr">
                    <a:lnL w="12700" cap="flat" cmpd="sng" algn="ctr">
                      <a:solidFill>
                        <a:srgbClr val="60C720"/>
                      </a:solidFill>
                      <a:prstDash val="solid"/>
                      <a:round/>
                      <a:headEnd type="none" w="med" len="med"/>
                      <a:tailEnd type="none" w="med" len="med"/>
                    </a:lnL>
                    <a:lnR w="12700" cap="flat" cmpd="sng" algn="ctr">
                      <a:solidFill>
                        <a:srgbClr val="60C720"/>
                      </a:solidFill>
                      <a:prstDash val="solid"/>
                      <a:round/>
                      <a:headEnd type="none" w="med" len="med"/>
                      <a:tailEnd type="none" w="med" len="med"/>
                    </a:lnR>
                    <a:lnT w="4763" cap="flat" cmpd="sng" algn="ctr">
                      <a:solidFill>
                        <a:srgbClr val="60C720"/>
                      </a:solidFill>
                      <a:prstDash val="solid"/>
                      <a:round/>
                      <a:headEnd type="none" w="med" len="med"/>
                      <a:tailEnd type="none" w="med" len="med"/>
                    </a:lnT>
                    <a:lnB w="12700" cap="flat" cmpd="sng" algn="ctr">
                      <a:solidFill>
                        <a:srgbClr val="60C720"/>
                      </a:solidFill>
                      <a:prstDash val="solid"/>
                      <a:round/>
                      <a:headEnd type="none" w="med" len="med"/>
                      <a:tailEnd type="none" w="med" len="med"/>
                    </a:lnB>
                    <a:solidFill>
                      <a:srgbClr val="FFFFFF"/>
                    </a:solidFill>
                  </a:tcPr>
                </a:tc>
                <a:extLst>
                  <a:ext uri="{0D108BD9-81ED-4DB2-BD59-A6C34878D82A}">
                    <a16:rowId xmlns:a16="http://schemas.microsoft.com/office/drawing/2014/main" xmlns="" val="836649370"/>
                  </a:ext>
                </a:extLst>
              </a:tr>
            </a:tbl>
          </a:graphicData>
        </a:graphic>
      </p:graphicFrame>
    </p:spTree>
    <p:extLst>
      <p:ext uri="{BB962C8B-B14F-4D97-AF65-F5344CB8AC3E}">
        <p14:creationId xmlns:p14="http://schemas.microsoft.com/office/powerpoint/2010/main" xmlns="" val="308421409"/>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725192" cy="1200329"/>
          </a:xfrm>
          <a:prstGeom prst="rect">
            <a:avLst/>
          </a:prstGeom>
        </p:spPr>
        <p:txBody>
          <a:bodyPr wrap="none">
            <a:spAutoFit/>
          </a:bodyPr>
          <a:lstStyle/>
          <a:p>
            <a:pPr algn="l"/>
            <a:r>
              <a:rPr lang="en-US" sz="7200" dirty="0" err="1" smtClean="0">
                <a:latin typeface="+mn-lt"/>
                <a:cs typeface="Courier New" panose="02070309020205020404" pitchFamily="49" charset="0"/>
              </a:rPr>
              <a:t>GridView</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2153615001"/>
              </p:ext>
            </p:extLst>
          </p:nvPr>
        </p:nvGraphicFramePr>
        <p:xfrm>
          <a:off x="3510669" y="3037667"/>
          <a:ext cx="20697683" cy="10185879"/>
        </p:xfrm>
        <a:graphic>
          <a:graphicData uri="http://schemas.openxmlformats.org/drawingml/2006/table">
            <a:tbl>
              <a:tblPr/>
              <a:tblGrid>
                <a:gridCol w="1401300">
                  <a:extLst>
                    <a:ext uri="{9D8B030D-6E8A-4147-A177-3AD203B41FA5}">
                      <a16:colId xmlns:a16="http://schemas.microsoft.com/office/drawing/2014/main" xmlns="" val="2849986188"/>
                    </a:ext>
                  </a:extLst>
                </a:gridCol>
                <a:gridCol w="7175455">
                  <a:extLst>
                    <a:ext uri="{9D8B030D-6E8A-4147-A177-3AD203B41FA5}">
                      <a16:colId xmlns:a16="http://schemas.microsoft.com/office/drawing/2014/main" xmlns="" val="3122821982"/>
                    </a:ext>
                  </a:extLst>
                </a:gridCol>
                <a:gridCol w="6060464">
                  <a:extLst>
                    <a:ext uri="{9D8B030D-6E8A-4147-A177-3AD203B41FA5}">
                      <a16:colId xmlns:a16="http://schemas.microsoft.com/office/drawing/2014/main" xmlns="" val="3393305941"/>
                    </a:ext>
                  </a:extLst>
                </a:gridCol>
                <a:gridCol w="6060464">
                  <a:extLst>
                    <a:ext uri="{9D8B030D-6E8A-4147-A177-3AD203B41FA5}">
                      <a16:colId xmlns:a16="http://schemas.microsoft.com/office/drawing/2014/main" xmlns="" val="177939062"/>
                    </a:ext>
                  </a:extLst>
                </a:gridCol>
              </a:tblGrid>
              <a:tr h="1659100">
                <a:tc>
                  <a:txBody>
                    <a:bodyPr/>
                    <a:lstStyle/>
                    <a:p>
                      <a:pPr fontAlgn="t"/>
                      <a:r>
                        <a:rPr lang="en-US" sz="3200" dirty="0">
                          <a:effectLst/>
                          <a:latin typeface="Calibri" panose="020F0502020204030204" pitchFamily="34" charset="0"/>
                          <a:cs typeface="Calibri" panose="020F0502020204030204" pitchFamily="34" charset="0"/>
                        </a:rPr>
                        <a:t>C or c</a:t>
                      </a:r>
                    </a:p>
                  </a:txBody>
                  <a:tcPr marL="76200" marR="76200" marT="57150" marB="57150" anchor="ctr">
                    <a:lnL w="12700" cap="flat" cmpd="sng" algn="ctr">
                      <a:solidFill>
                        <a:srgbClr val="30B520"/>
                      </a:solidFill>
                      <a:prstDash val="solid"/>
                      <a:round/>
                      <a:headEnd type="none" w="med" len="med"/>
                      <a:tailEnd type="none" w="med" len="med"/>
                    </a:lnL>
                    <a:lnR w="12700" cap="flat" cmpd="sng" algn="ctr">
                      <a:solidFill>
                        <a:srgbClr val="70B720"/>
                      </a:solidFill>
                      <a:prstDash val="solid"/>
                      <a:round/>
                      <a:headEnd type="none" w="med" len="med"/>
                      <a:tailEnd type="none" w="med" len="med"/>
                    </a:lnR>
                    <a:lnT w="4763" cap="flat" cmpd="sng" algn="ctr">
                      <a:solidFill>
                        <a:srgbClr val="30B520"/>
                      </a:solidFill>
                      <a:prstDash val="solid"/>
                      <a:round/>
                      <a:headEnd type="none" w="med" len="med"/>
                      <a:tailEnd type="none" w="med" len="med"/>
                    </a:lnT>
                    <a:lnB w="4763" cap="flat" cmpd="sng" algn="ctr">
                      <a:solidFill>
                        <a:srgbClr val="30B8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Displays numeric values in currency format. You can specify the number of decimal places.</a:t>
                      </a:r>
                    </a:p>
                  </a:txBody>
                  <a:tcPr marL="76200" marR="76200" marT="57150" marB="57150" anchor="ctr">
                    <a:lnL w="12700" cap="flat" cmpd="sng" algn="ctr">
                      <a:solidFill>
                        <a:srgbClr val="70B720"/>
                      </a:solidFill>
                      <a:prstDash val="solid"/>
                      <a:round/>
                      <a:headEnd type="none" w="med" len="med"/>
                      <a:tailEnd type="none" w="med" len="med"/>
                    </a:lnL>
                    <a:lnR w="12700" cap="flat" cmpd="sng" algn="ctr">
                      <a:solidFill>
                        <a:srgbClr val="30B520"/>
                      </a:solidFill>
                      <a:prstDash val="solid"/>
                      <a:round/>
                      <a:headEnd type="none" w="med" len="med"/>
                      <a:tailEnd type="none" w="med" len="med"/>
                    </a:lnR>
                    <a:lnT w="4763" cap="flat" cmpd="sng" algn="ctr">
                      <a:solidFill>
                        <a:srgbClr val="70B720"/>
                      </a:solidFill>
                      <a:prstDash val="solid"/>
                      <a:round/>
                      <a:headEnd type="none" w="med" len="med"/>
                      <a:tailEnd type="none" w="med" len="med"/>
                    </a:lnT>
                    <a:lnB w="4763" cap="flat" cmpd="sng" algn="ctr">
                      <a:solidFill>
                        <a:srgbClr val="B0B6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Format: {0:C}</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123.456 -&gt; $</a:t>
                      </a:r>
                      <a:r>
                        <a:rPr lang="en-US" sz="3200" dirty="0" smtClean="0">
                          <a:effectLst/>
                          <a:latin typeface="Calibri" panose="020F0502020204030204" pitchFamily="34" charset="0"/>
                          <a:cs typeface="Calibri" panose="020F0502020204030204" pitchFamily="34" charset="0"/>
                        </a:rPr>
                        <a:t>123.46</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30B520"/>
                      </a:solidFill>
                      <a:prstDash val="solid"/>
                      <a:round/>
                      <a:headEnd type="none" w="med" len="med"/>
                      <a:tailEnd type="none" w="med" len="med"/>
                    </a:lnL>
                    <a:lnR w="12700" cap="flat" cmpd="sng" algn="ctr">
                      <a:solidFill>
                        <a:srgbClr val="30B520"/>
                      </a:solidFill>
                      <a:prstDash val="solid"/>
                      <a:round/>
                      <a:headEnd type="none" w="med" len="med"/>
                      <a:tailEnd type="none" w="med" len="med"/>
                    </a:lnR>
                    <a:lnT w="4763" cap="flat" cmpd="sng" algn="ctr">
                      <a:solidFill>
                        <a:srgbClr val="30B520"/>
                      </a:solidFill>
                      <a:prstDash val="solid"/>
                      <a:round/>
                      <a:headEnd type="none" w="med" len="med"/>
                      <a:tailEnd type="none" w="med" len="med"/>
                    </a:lnT>
                    <a:lnB w="4763" cap="flat" cmpd="sng" algn="ctr">
                      <a:solidFill>
                        <a:srgbClr val="20B620"/>
                      </a:solidFill>
                      <a:prstDash val="solid"/>
                      <a:round/>
                      <a:headEnd type="none" w="med" len="med"/>
                      <a:tailEnd type="none" w="med" len="med"/>
                    </a:lnB>
                    <a:solidFill>
                      <a:srgbClr val="FFFFFF"/>
                    </a:solidFill>
                  </a:tcPr>
                </a:tc>
                <a:tc>
                  <a:txBody>
                    <a:bodyPr/>
                    <a:lstStyle/>
                    <a:p>
                      <a:pPr algn="l" fontAlgn="t"/>
                      <a:r>
                        <a:rPr lang="en-US" sz="3200" dirty="0" smtClean="0">
                          <a:effectLst/>
                          <a:latin typeface="Calibri" panose="020F0502020204030204" pitchFamily="34" charset="0"/>
                          <a:cs typeface="Calibri" panose="020F0502020204030204" pitchFamily="34" charset="0"/>
                        </a:rPr>
                        <a:t>Format: {0:C3}</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123.456 -&gt; $123.456</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30B520"/>
                      </a:solidFill>
                      <a:prstDash val="solid"/>
                      <a:round/>
                      <a:headEnd type="none" w="med" len="med"/>
                      <a:tailEnd type="none" w="med" len="med"/>
                    </a:lnL>
                    <a:lnR w="12700" cap="flat" cmpd="sng" algn="ctr">
                      <a:solidFill>
                        <a:srgbClr val="30B520"/>
                      </a:solidFill>
                      <a:prstDash val="solid"/>
                      <a:round/>
                      <a:headEnd type="none" w="med" len="med"/>
                      <a:tailEnd type="none" w="med" len="med"/>
                    </a:lnR>
                    <a:lnT w="4763" cap="flat" cmpd="sng" algn="ctr">
                      <a:solidFill>
                        <a:srgbClr val="30B520"/>
                      </a:solidFill>
                      <a:prstDash val="solid"/>
                      <a:round/>
                      <a:headEnd type="none" w="med" len="med"/>
                      <a:tailEnd type="none" w="med" len="med"/>
                    </a:lnT>
                    <a:lnB w="4763" cap="flat" cmpd="sng" algn="ctr">
                      <a:solidFill>
                        <a:srgbClr val="20B620"/>
                      </a:solidFill>
                      <a:prstDash val="solid"/>
                      <a:round/>
                      <a:headEnd type="none" w="med" len="med"/>
                      <a:tailEnd type="none" w="med" len="med"/>
                    </a:lnB>
                    <a:solidFill>
                      <a:srgbClr val="FFFFFF"/>
                    </a:solidFill>
                  </a:tcPr>
                </a:tc>
                <a:extLst>
                  <a:ext uri="{0D108BD9-81ED-4DB2-BD59-A6C34878D82A}">
                    <a16:rowId xmlns:a16="http://schemas.microsoft.com/office/drawing/2014/main" xmlns="" val="3646643725"/>
                  </a:ext>
                </a:extLst>
              </a:tr>
              <a:tr h="2062416">
                <a:tc>
                  <a:txBody>
                    <a:bodyPr/>
                    <a:lstStyle/>
                    <a:p>
                      <a:pPr fontAlgn="t"/>
                      <a:r>
                        <a:rPr lang="en-US" sz="3200" dirty="0">
                          <a:effectLst/>
                          <a:latin typeface="Calibri" panose="020F0502020204030204" pitchFamily="34" charset="0"/>
                          <a:cs typeface="Calibri" panose="020F0502020204030204" pitchFamily="34" charset="0"/>
                        </a:rPr>
                        <a:t>D or d</a:t>
                      </a:r>
                    </a:p>
                  </a:txBody>
                  <a:tcPr marL="76200" marR="76200" marT="57150" marB="57150" anchor="ctr">
                    <a:lnL w="12700" cap="flat" cmpd="sng" algn="ctr">
                      <a:solidFill>
                        <a:srgbClr val="30B820"/>
                      </a:solidFill>
                      <a:prstDash val="solid"/>
                      <a:round/>
                      <a:headEnd type="none" w="med" len="med"/>
                      <a:tailEnd type="none" w="med" len="med"/>
                    </a:lnL>
                    <a:lnR w="12700" cap="flat" cmpd="sng" algn="ctr">
                      <a:solidFill>
                        <a:srgbClr val="B0B6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A0BA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Displays integer values in decimal format. You can specify the number of digits. (Although the type is referred to as "decimal", the numbers are formatted as integers.)</a:t>
                      </a:r>
                    </a:p>
                  </a:txBody>
                  <a:tcPr marL="76200" marR="76200" marT="57150" marB="57150" anchor="ctr">
                    <a:lnL w="12700" cap="flat" cmpd="sng" algn="ctr">
                      <a:solidFill>
                        <a:srgbClr val="B0B620"/>
                      </a:solidFill>
                      <a:prstDash val="solid"/>
                      <a:round/>
                      <a:headEnd type="none" w="med" len="med"/>
                      <a:tailEnd type="none" w="med" len="med"/>
                    </a:lnL>
                    <a:lnR w="12700" cap="flat" cmpd="sng" algn="ctr">
                      <a:solidFill>
                        <a:srgbClr val="20B620"/>
                      </a:solidFill>
                      <a:prstDash val="solid"/>
                      <a:round/>
                      <a:headEnd type="none" w="med" len="med"/>
                      <a:tailEnd type="none" w="med" len="med"/>
                    </a:lnR>
                    <a:lnT w="4763" cap="flat" cmpd="sng" algn="ctr">
                      <a:solidFill>
                        <a:srgbClr val="B0B620"/>
                      </a:solidFill>
                      <a:prstDash val="solid"/>
                      <a:round/>
                      <a:headEnd type="none" w="med" len="med"/>
                      <a:tailEnd type="none" w="med" len="med"/>
                    </a:lnT>
                    <a:lnB w="4763" cap="flat" cmpd="sng" algn="ctr">
                      <a:solidFill>
                        <a:srgbClr val="C0B8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Format: {0:D}</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1234 -&gt; </a:t>
                      </a:r>
                      <a:r>
                        <a:rPr lang="en-US" sz="3200" dirty="0" smtClean="0">
                          <a:effectLst/>
                          <a:latin typeface="Calibri" panose="020F0502020204030204" pitchFamily="34" charset="0"/>
                          <a:cs typeface="Calibri" panose="020F0502020204030204" pitchFamily="34" charset="0"/>
                        </a:rPr>
                        <a:t>1234</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20B620"/>
                      </a:solidFill>
                      <a:prstDash val="solid"/>
                      <a:round/>
                      <a:headEnd type="none" w="med" len="med"/>
                      <a:tailEnd type="none" w="med" len="med"/>
                    </a:lnL>
                    <a:lnR w="12700" cap="flat" cmpd="sng" algn="ctr">
                      <a:solidFill>
                        <a:srgbClr val="20B620"/>
                      </a:solidFill>
                      <a:prstDash val="solid"/>
                      <a:round/>
                      <a:headEnd type="none" w="med" len="med"/>
                      <a:tailEnd type="none" w="med" len="med"/>
                    </a:lnR>
                    <a:lnT w="4763" cap="flat" cmpd="sng" algn="ctr">
                      <a:solidFill>
                        <a:srgbClr val="20B620"/>
                      </a:solidFill>
                      <a:prstDash val="solid"/>
                      <a:round/>
                      <a:headEnd type="none" w="med" len="med"/>
                      <a:tailEnd type="none" w="med" len="med"/>
                    </a:lnT>
                    <a:lnB w="4763" cap="flat" cmpd="sng" algn="ctr">
                      <a:solidFill>
                        <a:srgbClr val="30B820"/>
                      </a:solidFill>
                      <a:prstDash val="solid"/>
                      <a:round/>
                      <a:headEnd type="none" w="med" len="med"/>
                      <a:tailEnd type="none" w="med" len="med"/>
                    </a:lnB>
                    <a:solidFill>
                      <a:srgbClr val="FFFFFF"/>
                    </a:solidFill>
                  </a:tcPr>
                </a:tc>
                <a:tc>
                  <a:txBody>
                    <a:bodyPr/>
                    <a:lstStyle/>
                    <a:p>
                      <a:pPr algn="l" fontAlgn="t"/>
                      <a:r>
                        <a:rPr lang="en-US" sz="3200" dirty="0" smtClean="0">
                          <a:effectLst/>
                          <a:latin typeface="Calibri" panose="020F0502020204030204" pitchFamily="34" charset="0"/>
                          <a:cs typeface="Calibri" panose="020F0502020204030204" pitchFamily="34" charset="0"/>
                        </a:rPr>
                        <a:t>Format: {0:D6}</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1234 -&gt; 001234</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20B620"/>
                      </a:solidFill>
                      <a:prstDash val="solid"/>
                      <a:round/>
                      <a:headEnd type="none" w="med" len="med"/>
                      <a:tailEnd type="none" w="med" len="med"/>
                    </a:lnL>
                    <a:lnR w="12700" cap="flat" cmpd="sng" algn="ctr">
                      <a:solidFill>
                        <a:srgbClr val="20B620"/>
                      </a:solidFill>
                      <a:prstDash val="solid"/>
                      <a:round/>
                      <a:headEnd type="none" w="med" len="med"/>
                      <a:tailEnd type="none" w="med" len="med"/>
                    </a:lnR>
                    <a:lnT w="4763" cap="flat" cmpd="sng" algn="ctr">
                      <a:solidFill>
                        <a:srgbClr val="20B620"/>
                      </a:solidFill>
                      <a:prstDash val="solid"/>
                      <a:round/>
                      <a:headEnd type="none" w="med" len="med"/>
                      <a:tailEnd type="none" w="med" len="med"/>
                    </a:lnT>
                    <a:lnB w="4763" cap="flat" cmpd="sng" algn="ctr">
                      <a:solidFill>
                        <a:srgbClr val="30B820"/>
                      </a:solidFill>
                      <a:prstDash val="solid"/>
                      <a:round/>
                      <a:headEnd type="none" w="med" len="med"/>
                      <a:tailEnd type="none" w="med" len="med"/>
                    </a:lnB>
                    <a:solidFill>
                      <a:srgbClr val="FFFFFF"/>
                    </a:solidFill>
                  </a:tcPr>
                </a:tc>
                <a:extLst>
                  <a:ext uri="{0D108BD9-81ED-4DB2-BD59-A6C34878D82A}">
                    <a16:rowId xmlns:a16="http://schemas.microsoft.com/office/drawing/2014/main" xmlns="" val="3495560545"/>
                  </a:ext>
                </a:extLst>
              </a:tr>
              <a:tr h="2249959">
                <a:tc>
                  <a:txBody>
                    <a:bodyPr/>
                    <a:lstStyle/>
                    <a:p>
                      <a:pPr fontAlgn="t"/>
                      <a:r>
                        <a:rPr lang="en-US" sz="3200" dirty="0">
                          <a:effectLst/>
                          <a:latin typeface="Calibri" panose="020F0502020204030204" pitchFamily="34" charset="0"/>
                          <a:cs typeface="Calibri" panose="020F0502020204030204" pitchFamily="34" charset="0"/>
                        </a:rPr>
                        <a:t>E or e</a:t>
                      </a:r>
                    </a:p>
                  </a:txBody>
                  <a:tcPr marL="76200" marR="76200" marT="57150" marB="57150" anchor="ctr">
                    <a:lnL w="12700" cap="flat" cmpd="sng" algn="ctr">
                      <a:solidFill>
                        <a:srgbClr val="A0BA20"/>
                      </a:solidFill>
                      <a:prstDash val="solid"/>
                      <a:round/>
                      <a:headEnd type="none" w="med" len="med"/>
                      <a:tailEnd type="none" w="med" len="med"/>
                    </a:lnL>
                    <a:lnR w="12700" cap="flat" cmpd="sng" algn="ctr">
                      <a:solidFill>
                        <a:srgbClr val="C0B820"/>
                      </a:solidFill>
                      <a:prstDash val="solid"/>
                      <a:round/>
                      <a:headEnd type="none" w="med" len="med"/>
                      <a:tailEnd type="none" w="med" len="med"/>
                    </a:lnR>
                    <a:lnT w="4763" cap="flat" cmpd="sng" algn="ctr">
                      <a:solidFill>
                        <a:srgbClr val="A0BA20"/>
                      </a:solidFill>
                      <a:prstDash val="solid"/>
                      <a:round/>
                      <a:headEnd type="none" w="med" len="med"/>
                      <a:tailEnd type="none" w="med" len="med"/>
                    </a:lnT>
                    <a:lnB w="4763" cap="flat" cmpd="sng" algn="ctr">
                      <a:solidFill>
                        <a:srgbClr val="30B8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Displays numeric values in scientific (exponential) format. You can specify the number of decimal places.</a:t>
                      </a:r>
                    </a:p>
                  </a:txBody>
                  <a:tcPr marL="76200" marR="76200" marT="57150" marB="57150" anchor="ctr">
                    <a:lnL w="12700" cap="flat" cmpd="sng" algn="ctr">
                      <a:solidFill>
                        <a:srgbClr val="C0B820"/>
                      </a:solidFill>
                      <a:prstDash val="solid"/>
                      <a:round/>
                      <a:headEnd type="none" w="med" len="med"/>
                      <a:tailEnd type="none" w="med" len="med"/>
                    </a:lnL>
                    <a:lnR w="12700" cap="flat" cmpd="sng" algn="ctr">
                      <a:solidFill>
                        <a:srgbClr val="30B820"/>
                      </a:solidFill>
                      <a:prstDash val="solid"/>
                      <a:round/>
                      <a:headEnd type="none" w="med" len="med"/>
                      <a:tailEnd type="none" w="med" len="med"/>
                    </a:lnR>
                    <a:lnT w="4763" cap="flat" cmpd="sng" algn="ctr">
                      <a:solidFill>
                        <a:srgbClr val="C0B820"/>
                      </a:solidFill>
                      <a:prstDash val="solid"/>
                      <a:round/>
                      <a:headEnd type="none" w="med" len="med"/>
                      <a:tailEnd type="none" w="med" len="med"/>
                    </a:lnT>
                    <a:lnB w="4763" cap="flat" cmpd="sng" algn="ctr">
                      <a:solidFill>
                        <a:srgbClr val="30C7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Format: {0:E}</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1052.0329112756 -&gt; </a:t>
                      </a:r>
                      <a:r>
                        <a:rPr lang="en-US" sz="3200" dirty="0" smtClean="0">
                          <a:effectLst/>
                          <a:latin typeface="Calibri" panose="020F0502020204030204" pitchFamily="34" charset="0"/>
                          <a:cs typeface="Calibri" panose="020F0502020204030204" pitchFamily="34" charset="0"/>
                        </a:rPr>
                        <a:t>1.052033E+003</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30B820"/>
                      </a:solidFill>
                      <a:prstDash val="solid"/>
                      <a:round/>
                      <a:headEnd type="none" w="med" len="med"/>
                      <a:tailEnd type="none" w="med" len="med"/>
                    </a:lnL>
                    <a:lnR w="12700" cap="flat" cmpd="sng" algn="ctr">
                      <a:solidFill>
                        <a:srgbClr val="30B8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E0BF20"/>
                      </a:solidFill>
                      <a:prstDash val="solid"/>
                      <a:round/>
                      <a:headEnd type="none" w="med" len="med"/>
                      <a:tailEnd type="none" w="med" len="med"/>
                    </a:lnB>
                    <a:solidFill>
                      <a:srgbClr val="FFFFFF"/>
                    </a:solidFill>
                  </a:tcPr>
                </a:tc>
                <a:tc>
                  <a:txBody>
                    <a:bodyPr/>
                    <a:lstStyle/>
                    <a:p>
                      <a:pPr algn="l" fontAlgn="t"/>
                      <a:r>
                        <a:rPr lang="en-US" sz="3200" dirty="0" smtClean="0">
                          <a:effectLst/>
                          <a:latin typeface="Calibri" panose="020F0502020204030204" pitchFamily="34" charset="0"/>
                          <a:cs typeface="Calibri" panose="020F0502020204030204" pitchFamily="34" charset="0"/>
                        </a:rPr>
                        <a:t>Format: {0:E2}</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-1052.0329112756 -&gt; -1.05e+003</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30B820"/>
                      </a:solidFill>
                      <a:prstDash val="solid"/>
                      <a:round/>
                      <a:headEnd type="none" w="med" len="med"/>
                      <a:tailEnd type="none" w="med" len="med"/>
                    </a:lnL>
                    <a:lnR w="12700" cap="flat" cmpd="sng" algn="ctr">
                      <a:solidFill>
                        <a:srgbClr val="30B8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E0BF20"/>
                      </a:solidFill>
                      <a:prstDash val="solid"/>
                      <a:round/>
                      <a:headEnd type="none" w="med" len="med"/>
                      <a:tailEnd type="none" w="med" len="med"/>
                    </a:lnB>
                    <a:solidFill>
                      <a:srgbClr val="FFFFFF"/>
                    </a:solidFill>
                  </a:tcPr>
                </a:tc>
                <a:extLst>
                  <a:ext uri="{0D108BD9-81ED-4DB2-BD59-A6C34878D82A}">
                    <a16:rowId xmlns:a16="http://schemas.microsoft.com/office/drawing/2014/main" xmlns="" val="2449738435"/>
                  </a:ext>
                </a:extLst>
              </a:tr>
              <a:tr h="1659100">
                <a:tc>
                  <a:txBody>
                    <a:bodyPr/>
                    <a:lstStyle/>
                    <a:p>
                      <a:pPr fontAlgn="t"/>
                      <a:r>
                        <a:rPr lang="en-US" sz="3200" dirty="0">
                          <a:effectLst/>
                          <a:latin typeface="Calibri" panose="020F0502020204030204" pitchFamily="34" charset="0"/>
                          <a:cs typeface="Calibri" panose="020F0502020204030204" pitchFamily="34" charset="0"/>
                        </a:rPr>
                        <a:t>F or f</a:t>
                      </a:r>
                    </a:p>
                  </a:txBody>
                  <a:tcPr marL="76200" marR="76200" marT="57150" marB="57150" anchor="ctr">
                    <a:lnL w="12700" cap="flat" cmpd="sng" algn="ctr">
                      <a:solidFill>
                        <a:srgbClr val="30B820"/>
                      </a:solidFill>
                      <a:prstDash val="solid"/>
                      <a:round/>
                      <a:headEnd type="none" w="med" len="med"/>
                      <a:tailEnd type="none" w="med" len="med"/>
                    </a:lnL>
                    <a:lnR w="12700" cap="flat" cmpd="sng" algn="ctr">
                      <a:solidFill>
                        <a:srgbClr val="30C7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B0BC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Displays numeric values in fixed format. You can specify the number of decimal places.</a:t>
                      </a:r>
                    </a:p>
                  </a:txBody>
                  <a:tcPr marL="76200" marR="76200" marT="57150" marB="57150" anchor="ctr">
                    <a:lnL w="12700" cap="flat" cmpd="sng" algn="ctr">
                      <a:solidFill>
                        <a:srgbClr val="30C720"/>
                      </a:solidFill>
                      <a:prstDash val="solid"/>
                      <a:round/>
                      <a:headEnd type="none" w="med" len="med"/>
                      <a:tailEnd type="none" w="med" len="med"/>
                    </a:lnL>
                    <a:lnR w="12700" cap="flat" cmpd="sng" algn="ctr">
                      <a:solidFill>
                        <a:srgbClr val="E0BF20"/>
                      </a:solidFill>
                      <a:prstDash val="solid"/>
                      <a:round/>
                      <a:headEnd type="none" w="med" len="med"/>
                      <a:tailEnd type="none" w="med" len="med"/>
                    </a:lnR>
                    <a:lnT w="4763" cap="flat" cmpd="sng" algn="ctr">
                      <a:solidFill>
                        <a:srgbClr val="30C720"/>
                      </a:solidFill>
                      <a:prstDash val="solid"/>
                      <a:round/>
                      <a:headEnd type="none" w="med" len="med"/>
                      <a:tailEnd type="none" w="med" len="med"/>
                    </a:lnT>
                    <a:lnB w="4763" cap="flat" cmpd="sng" algn="ctr">
                      <a:solidFill>
                        <a:srgbClr val="20C2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Format: {0:F}</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1234.567 -&gt; </a:t>
                      </a:r>
                      <a:r>
                        <a:rPr lang="en-US" sz="3200" dirty="0" smtClean="0">
                          <a:effectLst/>
                          <a:latin typeface="Calibri" panose="020F0502020204030204" pitchFamily="34" charset="0"/>
                          <a:cs typeface="Calibri" panose="020F0502020204030204" pitchFamily="34" charset="0"/>
                        </a:rPr>
                        <a:t>1234.57</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E0BF20"/>
                      </a:solidFill>
                      <a:prstDash val="solid"/>
                      <a:round/>
                      <a:headEnd type="none" w="med" len="med"/>
                      <a:tailEnd type="none" w="med" len="med"/>
                    </a:lnL>
                    <a:lnR w="12700" cap="flat" cmpd="sng" algn="ctr">
                      <a:solidFill>
                        <a:srgbClr val="E0BF20"/>
                      </a:solidFill>
                      <a:prstDash val="solid"/>
                      <a:round/>
                      <a:headEnd type="none" w="med" len="med"/>
                      <a:tailEnd type="none" w="med" len="med"/>
                    </a:lnR>
                    <a:lnT w="4763" cap="flat" cmpd="sng" algn="ctr">
                      <a:solidFill>
                        <a:srgbClr val="E0BF20"/>
                      </a:solidFill>
                      <a:prstDash val="solid"/>
                      <a:round/>
                      <a:headEnd type="none" w="med" len="med"/>
                      <a:tailEnd type="none" w="med" len="med"/>
                    </a:lnT>
                    <a:lnB w="4763" cap="flat" cmpd="sng" algn="ctr">
                      <a:solidFill>
                        <a:srgbClr val="60C720"/>
                      </a:solidFill>
                      <a:prstDash val="solid"/>
                      <a:round/>
                      <a:headEnd type="none" w="med" len="med"/>
                      <a:tailEnd type="none" w="med" len="med"/>
                    </a:lnB>
                    <a:solidFill>
                      <a:srgbClr val="FFFFFF"/>
                    </a:solidFill>
                  </a:tcPr>
                </a:tc>
                <a:tc>
                  <a:txBody>
                    <a:bodyPr/>
                    <a:lstStyle/>
                    <a:p>
                      <a:pPr algn="l" fontAlgn="t"/>
                      <a:r>
                        <a:rPr lang="en-US" sz="3200" dirty="0" smtClean="0">
                          <a:effectLst/>
                          <a:latin typeface="Calibri" panose="020F0502020204030204" pitchFamily="34" charset="0"/>
                          <a:cs typeface="Calibri" panose="020F0502020204030204" pitchFamily="34" charset="0"/>
                        </a:rPr>
                        <a:t>Format: {0:F3}</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1234.567 -&gt; 1234.567</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E0BF20"/>
                      </a:solidFill>
                      <a:prstDash val="solid"/>
                      <a:round/>
                      <a:headEnd type="none" w="med" len="med"/>
                      <a:tailEnd type="none" w="med" len="med"/>
                    </a:lnL>
                    <a:lnR w="12700" cap="flat" cmpd="sng" algn="ctr">
                      <a:solidFill>
                        <a:srgbClr val="E0BF20"/>
                      </a:solidFill>
                      <a:prstDash val="solid"/>
                      <a:round/>
                      <a:headEnd type="none" w="med" len="med"/>
                      <a:tailEnd type="none" w="med" len="med"/>
                    </a:lnR>
                    <a:lnT w="4763" cap="flat" cmpd="sng" algn="ctr">
                      <a:solidFill>
                        <a:srgbClr val="E0BF20"/>
                      </a:solidFill>
                      <a:prstDash val="solid"/>
                      <a:round/>
                      <a:headEnd type="none" w="med" len="med"/>
                      <a:tailEnd type="none" w="med" len="med"/>
                    </a:lnT>
                    <a:lnB w="4763" cap="flat" cmpd="sng" algn="ctr">
                      <a:solidFill>
                        <a:srgbClr val="60C720"/>
                      </a:solidFill>
                      <a:prstDash val="solid"/>
                      <a:round/>
                      <a:headEnd type="none" w="med" len="med"/>
                      <a:tailEnd type="none" w="med" len="med"/>
                    </a:lnB>
                    <a:solidFill>
                      <a:srgbClr val="FFFFFF"/>
                    </a:solidFill>
                  </a:tcPr>
                </a:tc>
                <a:extLst>
                  <a:ext uri="{0D108BD9-81ED-4DB2-BD59-A6C34878D82A}">
                    <a16:rowId xmlns:a16="http://schemas.microsoft.com/office/drawing/2014/main" xmlns="" val="3764938534"/>
                  </a:ext>
                </a:extLst>
              </a:tr>
              <a:tr h="1659100">
                <a:tc>
                  <a:txBody>
                    <a:bodyPr/>
                    <a:lstStyle/>
                    <a:p>
                      <a:pPr fontAlgn="t"/>
                      <a:r>
                        <a:rPr lang="en-US" sz="3200" dirty="0">
                          <a:effectLst/>
                          <a:latin typeface="Calibri" panose="020F0502020204030204" pitchFamily="34" charset="0"/>
                          <a:cs typeface="Calibri" panose="020F0502020204030204" pitchFamily="34" charset="0"/>
                        </a:rPr>
                        <a:t>G or g</a:t>
                      </a:r>
                    </a:p>
                  </a:txBody>
                  <a:tcPr marL="76200" marR="76200" marT="57150" marB="57150" anchor="ctr">
                    <a:lnL w="12700" cap="flat" cmpd="sng" algn="ctr">
                      <a:solidFill>
                        <a:srgbClr val="B0BC20"/>
                      </a:solidFill>
                      <a:prstDash val="solid"/>
                      <a:round/>
                      <a:headEnd type="none" w="med" len="med"/>
                      <a:tailEnd type="none" w="med" len="med"/>
                    </a:lnL>
                    <a:lnR w="12700" cap="flat" cmpd="sng" algn="ctr">
                      <a:solidFill>
                        <a:srgbClr val="20C220"/>
                      </a:solidFill>
                      <a:prstDash val="solid"/>
                      <a:round/>
                      <a:headEnd type="none" w="med" len="med"/>
                      <a:tailEnd type="none" w="med" len="med"/>
                    </a:lnR>
                    <a:lnT w="4763" cap="flat" cmpd="sng" algn="ctr">
                      <a:solidFill>
                        <a:srgbClr val="B0BC20"/>
                      </a:solidFill>
                      <a:prstDash val="solid"/>
                      <a:round/>
                      <a:headEnd type="none" w="med" len="med"/>
                      <a:tailEnd type="none" w="med" len="med"/>
                    </a:lnT>
                    <a:lnB w="12700" cap="flat" cmpd="sng" algn="ctr">
                      <a:solidFill>
                        <a:srgbClr val="B0BC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Displays numeric values in general format (the most compact of either fixed-point or scientific notation). You can specify the number of significant digits.</a:t>
                      </a:r>
                    </a:p>
                  </a:txBody>
                  <a:tcPr marL="76200" marR="76200" marT="57150" marB="57150" anchor="ctr">
                    <a:lnL w="12700" cap="flat" cmpd="sng" algn="ctr">
                      <a:solidFill>
                        <a:srgbClr val="20C220"/>
                      </a:solidFill>
                      <a:prstDash val="solid"/>
                      <a:round/>
                      <a:headEnd type="none" w="med" len="med"/>
                      <a:tailEnd type="none" w="med" len="med"/>
                    </a:lnL>
                    <a:lnR w="12700" cap="flat" cmpd="sng" algn="ctr">
                      <a:solidFill>
                        <a:srgbClr val="60C720"/>
                      </a:solidFill>
                      <a:prstDash val="solid"/>
                      <a:round/>
                      <a:headEnd type="none" w="med" len="med"/>
                      <a:tailEnd type="none" w="med" len="med"/>
                    </a:lnR>
                    <a:lnT w="4763" cap="flat" cmpd="sng" algn="ctr">
                      <a:solidFill>
                        <a:srgbClr val="20C220"/>
                      </a:solidFill>
                      <a:prstDash val="solid"/>
                      <a:round/>
                      <a:headEnd type="none" w="med" len="med"/>
                      <a:tailEnd type="none" w="med" len="med"/>
                    </a:lnT>
                    <a:lnB w="12700" cap="flat" cmpd="sng" algn="ctr">
                      <a:solidFill>
                        <a:srgbClr val="20C2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Format: {0:G}</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-123.456 -&gt; -</a:t>
                      </a:r>
                      <a:r>
                        <a:rPr lang="en-US" sz="3200" dirty="0" smtClean="0">
                          <a:effectLst/>
                          <a:latin typeface="Calibri" panose="020F0502020204030204" pitchFamily="34" charset="0"/>
                          <a:cs typeface="Calibri" panose="020F0502020204030204" pitchFamily="34" charset="0"/>
                        </a:rPr>
                        <a:t>123.456</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60C720"/>
                      </a:solidFill>
                      <a:prstDash val="solid"/>
                      <a:round/>
                      <a:headEnd type="none" w="med" len="med"/>
                      <a:tailEnd type="none" w="med" len="med"/>
                    </a:lnL>
                    <a:lnR w="12700" cap="flat" cmpd="sng" algn="ctr">
                      <a:solidFill>
                        <a:srgbClr val="60C720"/>
                      </a:solidFill>
                      <a:prstDash val="solid"/>
                      <a:round/>
                      <a:headEnd type="none" w="med" len="med"/>
                      <a:tailEnd type="none" w="med" len="med"/>
                    </a:lnR>
                    <a:lnT w="4763" cap="flat" cmpd="sng" algn="ctr">
                      <a:solidFill>
                        <a:srgbClr val="60C720"/>
                      </a:solidFill>
                      <a:prstDash val="solid"/>
                      <a:round/>
                      <a:headEnd type="none" w="med" len="med"/>
                      <a:tailEnd type="none" w="med" len="med"/>
                    </a:lnT>
                    <a:lnB w="12700" cap="flat" cmpd="sng" algn="ctr">
                      <a:solidFill>
                        <a:srgbClr val="60C720"/>
                      </a:solidFill>
                      <a:prstDash val="solid"/>
                      <a:round/>
                      <a:headEnd type="none" w="med" len="med"/>
                      <a:tailEnd type="none" w="med" len="med"/>
                    </a:lnB>
                    <a:solidFill>
                      <a:srgbClr val="FFFFFF"/>
                    </a:solidFill>
                  </a:tcPr>
                </a:tc>
                <a:tc>
                  <a:txBody>
                    <a:bodyPr/>
                    <a:lstStyle/>
                    <a:p>
                      <a:pPr marL="0" marR="0" lvl="0" indent="0" algn="l" defTabSz="821531" eaLnBrk="1" fontAlgn="t" latinLnBrk="0" hangingPunct="1">
                        <a:lnSpc>
                          <a:spcPct val="100000"/>
                        </a:lnSpc>
                        <a:spcBef>
                          <a:spcPts val="0"/>
                        </a:spcBef>
                        <a:spcAft>
                          <a:spcPts val="0"/>
                        </a:spcAft>
                        <a:buClrTx/>
                        <a:buSzTx/>
                        <a:buFontTx/>
                        <a:buNone/>
                        <a:tabLst/>
                        <a:defRPr/>
                      </a:pPr>
                      <a:r>
                        <a:rPr lang="en-US" sz="3200" dirty="0" smtClean="0">
                          <a:effectLst/>
                          <a:latin typeface="Calibri" panose="020F0502020204030204" pitchFamily="34" charset="0"/>
                          <a:cs typeface="Calibri" panose="020F0502020204030204" pitchFamily="34" charset="0"/>
                        </a:rPr>
                        <a:t>Format: {0:G2}</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-123.456 -&gt; -120</a:t>
                      </a:r>
                    </a:p>
                  </a:txBody>
                  <a:tcPr marL="76200" marR="76200" marT="57150" marB="57150" anchor="ctr">
                    <a:lnL w="12700" cap="flat" cmpd="sng" algn="ctr">
                      <a:solidFill>
                        <a:srgbClr val="60C720"/>
                      </a:solidFill>
                      <a:prstDash val="solid"/>
                      <a:round/>
                      <a:headEnd type="none" w="med" len="med"/>
                      <a:tailEnd type="none" w="med" len="med"/>
                    </a:lnL>
                    <a:lnR w="12700" cap="flat" cmpd="sng" algn="ctr">
                      <a:solidFill>
                        <a:srgbClr val="60C720"/>
                      </a:solidFill>
                      <a:prstDash val="solid"/>
                      <a:round/>
                      <a:headEnd type="none" w="med" len="med"/>
                      <a:tailEnd type="none" w="med" len="med"/>
                    </a:lnR>
                    <a:lnT w="4763" cap="flat" cmpd="sng" algn="ctr">
                      <a:solidFill>
                        <a:srgbClr val="60C720"/>
                      </a:solidFill>
                      <a:prstDash val="solid"/>
                      <a:round/>
                      <a:headEnd type="none" w="med" len="med"/>
                      <a:tailEnd type="none" w="med" len="med"/>
                    </a:lnT>
                    <a:lnB w="12700" cap="flat" cmpd="sng" algn="ctr">
                      <a:solidFill>
                        <a:srgbClr val="60C720"/>
                      </a:solidFill>
                      <a:prstDash val="solid"/>
                      <a:round/>
                      <a:headEnd type="none" w="med" len="med"/>
                      <a:tailEnd type="none" w="med" len="med"/>
                    </a:lnB>
                    <a:solidFill>
                      <a:srgbClr val="FFFFFF"/>
                    </a:solidFill>
                  </a:tcPr>
                </a:tc>
                <a:extLst>
                  <a:ext uri="{0D108BD9-81ED-4DB2-BD59-A6C34878D82A}">
                    <a16:rowId xmlns:a16="http://schemas.microsoft.com/office/drawing/2014/main" xmlns="" val="836649370"/>
                  </a:ext>
                </a:extLst>
              </a:tr>
            </a:tbl>
          </a:graphicData>
        </a:graphic>
      </p:graphicFrame>
    </p:spTree>
    <p:extLst>
      <p:ext uri="{BB962C8B-B14F-4D97-AF65-F5344CB8AC3E}">
        <p14:creationId xmlns:p14="http://schemas.microsoft.com/office/powerpoint/2010/main" xmlns="" val="1833254919"/>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545929" cy="1200329"/>
          </a:xfrm>
          <a:prstGeom prst="rect">
            <a:avLst/>
          </a:prstGeom>
        </p:spPr>
        <p:txBody>
          <a:bodyPr wrap="none">
            <a:spAutoFit/>
          </a:bodyPr>
          <a:lstStyle/>
          <a:p>
            <a:pPr algn="l"/>
            <a:r>
              <a:rPr lang="en-US" sz="7200" dirty="0" smtClean="0">
                <a:latin typeface="+mn-lt"/>
                <a:cs typeface="Courier New" panose="02070309020205020404" pitchFamily="49" charset="0"/>
              </a:rPr>
              <a:t>List Bound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sp>
        <p:nvSpPr>
          <p:cNvPr id="6" name="Rectangle 5"/>
          <p:cNvSpPr/>
          <p:nvPr/>
        </p:nvSpPr>
        <p:spPr>
          <a:xfrm>
            <a:off x="5416062" y="6272865"/>
            <a:ext cx="4056184"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a:solidFill>
                  <a:srgbClr val="FFFFFF"/>
                </a:solidFill>
                <a:latin typeface="Calibri" panose="020F0502020204030204" pitchFamily="34" charset="0"/>
                <a:ea typeface="+mn-ea"/>
                <a:cs typeface="Calibri" panose="020F0502020204030204" pitchFamily="34" charset="0"/>
                <a:sym typeface="Helvetica Neue Medium"/>
              </a:rPr>
              <a:t>Repeater</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10" name="Rectangle 9"/>
          <p:cNvSpPr/>
          <p:nvPr/>
        </p:nvSpPr>
        <p:spPr>
          <a:xfrm>
            <a:off x="10575537" y="6272865"/>
            <a:ext cx="4056184"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err="1" smtClean="0">
                <a:solidFill>
                  <a:srgbClr val="FFFFFF"/>
                </a:solidFill>
                <a:latin typeface="Calibri" panose="020F0502020204030204" pitchFamily="34" charset="0"/>
                <a:ea typeface="+mn-ea"/>
                <a:cs typeface="Calibri" panose="020F0502020204030204" pitchFamily="34" charset="0"/>
                <a:sym typeface="Helvetica Neue Medium"/>
              </a:rPr>
              <a:t>DataList</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11" name="Rectangle 10"/>
          <p:cNvSpPr/>
          <p:nvPr/>
        </p:nvSpPr>
        <p:spPr>
          <a:xfrm>
            <a:off x="15735012" y="6272864"/>
            <a:ext cx="4056184"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err="1" smtClean="0">
                <a:solidFill>
                  <a:srgbClr val="FFFFFF"/>
                </a:solidFill>
                <a:latin typeface="Calibri" panose="020F0502020204030204" pitchFamily="34" charset="0"/>
                <a:ea typeface="+mn-ea"/>
                <a:cs typeface="Calibri" panose="020F0502020204030204" pitchFamily="34" charset="0"/>
                <a:sym typeface="Helvetica Neue Medium"/>
              </a:rPr>
              <a:t>DataGrid</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Tree>
    <p:extLst>
      <p:ext uri="{BB962C8B-B14F-4D97-AF65-F5344CB8AC3E}">
        <p14:creationId xmlns:p14="http://schemas.microsoft.com/office/powerpoint/2010/main" xmlns="" val="3085478009"/>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545929" cy="1200329"/>
          </a:xfrm>
          <a:prstGeom prst="rect">
            <a:avLst/>
          </a:prstGeom>
        </p:spPr>
        <p:txBody>
          <a:bodyPr wrap="none">
            <a:spAutoFit/>
          </a:bodyPr>
          <a:lstStyle/>
          <a:p>
            <a:pPr algn="l"/>
            <a:r>
              <a:rPr lang="en-US" sz="7200" dirty="0" smtClean="0">
                <a:latin typeface="+mn-lt"/>
                <a:cs typeface="Courier New" panose="02070309020205020404" pitchFamily="49" charset="0"/>
              </a:rPr>
              <a:t>List Bound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sp>
        <p:nvSpPr>
          <p:cNvPr id="6" name="Rectangle 5"/>
          <p:cNvSpPr/>
          <p:nvPr/>
        </p:nvSpPr>
        <p:spPr>
          <a:xfrm>
            <a:off x="3510668" y="2931788"/>
            <a:ext cx="4056184"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a:solidFill>
                  <a:srgbClr val="FFFFFF"/>
                </a:solidFill>
                <a:latin typeface="Calibri" panose="020F0502020204030204" pitchFamily="34" charset="0"/>
                <a:ea typeface="+mn-ea"/>
                <a:cs typeface="Calibri" panose="020F0502020204030204" pitchFamily="34" charset="0"/>
                <a:sym typeface="Helvetica Neue Medium"/>
              </a:rPr>
              <a:t>Repeater</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4" name="Rectangle 3"/>
          <p:cNvSpPr/>
          <p:nvPr/>
        </p:nvSpPr>
        <p:spPr>
          <a:xfrm>
            <a:off x="3610977" y="4118468"/>
            <a:ext cx="21322589" cy="9017853"/>
          </a:xfrm>
          <a:prstGeom prst="rect">
            <a:avLst/>
          </a:prstGeom>
        </p:spPr>
        <p:txBody>
          <a:bodyPr wrap="square">
            <a:spAutoFit/>
          </a:bodyPr>
          <a:lstStyle/>
          <a:p>
            <a:pPr algn="l"/>
            <a:r>
              <a:rPr lang="en-US" sz="2000" b="0" dirty="0">
                <a:latin typeface="Consolas" panose="020B0609020204030204" pitchFamily="49" charset="0"/>
              </a:rPr>
              <a:t>&lt;</a:t>
            </a:r>
            <a:r>
              <a:rPr lang="en-US" sz="2000" b="0" dirty="0" err="1">
                <a:latin typeface="Consolas" panose="020B0609020204030204" pitchFamily="49" charset="0"/>
              </a:rPr>
              <a:t>ItemTemplate</a:t>
            </a:r>
            <a:r>
              <a:rPr lang="en-US" sz="2000" b="0" dirty="0">
                <a:latin typeface="Consolas" panose="020B0609020204030204" pitchFamily="49" charset="0"/>
              </a:rPr>
              <a:t>&gt;</a:t>
            </a:r>
          </a:p>
          <a:p>
            <a:pPr algn="l"/>
            <a:r>
              <a:rPr lang="en-US" sz="2000" b="0" dirty="0">
                <a:latin typeface="Consolas" panose="020B0609020204030204" pitchFamily="49" charset="0"/>
              </a:rPr>
              <a:t>                &lt;table style="</a:t>
            </a:r>
            <a:r>
              <a:rPr lang="en-US" sz="2000" b="0" dirty="0" err="1">
                <a:latin typeface="Consolas" panose="020B0609020204030204" pitchFamily="49" charset="0"/>
              </a:rPr>
              <a:t>background-color:azure</a:t>
            </a:r>
            <a:r>
              <a:rPr lang="en-US" sz="2000" b="0" dirty="0">
                <a:latin typeface="Consolas" panose="020B0609020204030204" pitchFamily="49" charset="0"/>
              </a:rPr>
              <a:t>"&gt;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&lt;td style="width:200px"  &gt;</a:t>
            </a:r>
          </a:p>
          <a:p>
            <a:pPr algn="l"/>
            <a:r>
              <a:rPr lang="en-US" sz="2000" b="0" dirty="0">
                <a:latin typeface="Consolas" panose="020B0609020204030204" pitchFamily="49" charset="0"/>
              </a:rPr>
              <a:t>                            &lt;</a:t>
            </a:r>
            <a:r>
              <a:rPr lang="en-US" sz="2000" b="0" dirty="0" err="1">
                <a:latin typeface="Consolas" panose="020B0609020204030204" pitchFamily="49" charset="0"/>
              </a:rPr>
              <a:t>asp:Label</a:t>
            </a:r>
            <a:r>
              <a:rPr lang="en-US" sz="2000" b="0" dirty="0">
                <a:latin typeface="Consolas" panose="020B0609020204030204" pitchFamily="49" charset="0"/>
              </a:rPr>
              <a:t> ID="Label1" </a:t>
            </a:r>
            <a:r>
              <a:rPr lang="en-US" sz="2000" b="0" dirty="0" err="1">
                <a:latin typeface="Consolas" panose="020B0609020204030204" pitchFamily="49" charset="0"/>
              </a:rPr>
              <a:t>runat</a:t>
            </a:r>
            <a:r>
              <a:rPr lang="en-US" sz="2000" b="0" dirty="0">
                <a:latin typeface="Consolas" panose="020B0609020204030204" pitchFamily="49" charset="0"/>
              </a:rPr>
              <a:t>="server" Text=</a:t>
            </a:r>
            <a:r>
              <a:rPr lang="en-US" sz="2000" dirty="0">
                <a:latin typeface="Consolas" panose="020B0609020204030204" pitchFamily="49" charset="0"/>
              </a:rPr>
              <a:t>'&lt;%#</a:t>
            </a:r>
            <a:r>
              <a:rPr lang="en-US" sz="2000" dirty="0" err="1">
                <a:latin typeface="Consolas" panose="020B0609020204030204" pitchFamily="49" charset="0"/>
              </a:rPr>
              <a:t>Eval</a:t>
            </a:r>
            <a:r>
              <a:rPr lang="en-US" sz="2000" dirty="0">
                <a:latin typeface="Consolas" panose="020B0609020204030204" pitchFamily="49" charset="0"/>
              </a:rPr>
              <a:t>("Name") %&gt;'</a:t>
            </a:r>
            <a:r>
              <a:rPr lang="en-US" sz="2000" b="0" dirty="0">
                <a:latin typeface="Consolas" panose="020B0609020204030204" pitchFamily="49" charset="0"/>
              </a:rPr>
              <a:t>&gt;&lt;/</a:t>
            </a:r>
            <a:r>
              <a:rPr lang="en-US" sz="2000" b="0" dirty="0" err="1">
                <a:latin typeface="Consolas" panose="020B0609020204030204" pitchFamily="49" charset="0"/>
              </a:rPr>
              <a:t>asp:Label</a:t>
            </a:r>
            <a:r>
              <a:rPr lang="en-US" sz="2000" b="0" dirty="0">
                <a:latin typeface="Consolas" panose="020B0609020204030204" pitchFamily="49" charset="0"/>
              </a:rPr>
              <a:t>&gt;</a:t>
            </a:r>
          </a:p>
          <a:p>
            <a:pPr algn="l"/>
            <a:r>
              <a:rPr lang="en-US" sz="2000" b="0" dirty="0">
                <a:latin typeface="Consolas" panose="020B0609020204030204" pitchFamily="49" charset="0"/>
              </a:rPr>
              <a:t>                            </a:t>
            </a:r>
          </a:p>
          <a:p>
            <a:pPr algn="l"/>
            <a:r>
              <a:rPr lang="en-US" sz="2000" b="0" dirty="0">
                <a:latin typeface="Consolas" panose="020B0609020204030204" pitchFamily="49" charset="0"/>
              </a:rPr>
              <a:t>                        &lt;/td&gt;</a:t>
            </a:r>
          </a:p>
          <a:p>
            <a:pPr algn="l"/>
            <a:r>
              <a:rPr lang="en-US" sz="2000" b="0" dirty="0">
                <a:latin typeface="Consolas" panose="020B0609020204030204" pitchFamily="49" charset="0"/>
              </a:rPr>
              <a:t>                        &lt;td&gt;</a:t>
            </a:r>
          </a:p>
          <a:p>
            <a:pPr algn="l"/>
            <a:r>
              <a:rPr lang="en-US" sz="2000" b="0" dirty="0">
                <a:latin typeface="Consolas" panose="020B0609020204030204" pitchFamily="49" charset="0"/>
              </a:rPr>
              <a:t>                            &lt;table style="</a:t>
            </a:r>
            <a:r>
              <a:rPr lang="en-US" sz="2000" b="0" dirty="0" err="1">
                <a:latin typeface="Consolas" panose="020B0609020204030204" pitchFamily="49" charset="0"/>
              </a:rPr>
              <a:t>background-color:cornsilk</a:t>
            </a:r>
            <a:r>
              <a:rPr lang="en-US" sz="2000" b="0" dirty="0">
                <a:latin typeface="Consolas" panose="020B0609020204030204" pitchFamily="49" charset="0"/>
              </a:rPr>
              <a:t>; width:300px"&gt;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&lt;td&gt;Intake:&lt;/td&gt;</a:t>
            </a:r>
          </a:p>
          <a:p>
            <a:pPr algn="l"/>
            <a:r>
              <a:rPr lang="en-US" sz="2000" b="0" dirty="0">
                <a:latin typeface="Consolas" panose="020B0609020204030204" pitchFamily="49" charset="0"/>
              </a:rPr>
              <a:t>                                    &lt;td&gt;</a:t>
            </a:r>
          </a:p>
          <a:p>
            <a:pPr algn="l"/>
            <a:r>
              <a:rPr lang="en-US" sz="2000" b="0" dirty="0">
                <a:latin typeface="Consolas" panose="020B0609020204030204" pitchFamily="49" charset="0"/>
              </a:rPr>
              <a:t>                                        &lt;</a:t>
            </a:r>
            <a:r>
              <a:rPr lang="en-US" sz="2000" b="0" dirty="0" err="1">
                <a:latin typeface="Consolas" panose="020B0609020204030204" pitchFamily="49" charset="0"/>
              </a:rPr>
              <a:t>asp:Label</a:t>
            </a:r>
            <a:r>
              <a:rPr lang="en-US" sz="2000" b="0" dirty="0">
                <a:latin typeface="Consolas" panose="020B0609020204030204" pitchFamily="49" charset="0"/>
              </a:rPr>
              <a:t> ID="Label2" </a:t>
            </a:r>
            <a:r>
              <a:rPr lang="en-US" sz="2000" b="0" dirty="0" err="1">
                <a:latin typeface="Consolas" panose="020B0609020204030204" pitchFamily="49" charset="0"/>
              </a:rPr>
              <a:t>runat</a:t>
            </a:r>
            <a:r>
              <a:rPr lang="en-US" sz="2000" b="0" dirty="0">
                <a:latin typeface="Consolas" panose="020B0609020204030204" pitchFamily="49" charset="0"/>
              </a:rPr>
              <a:t>="server" Text=</a:t>
            </a:r>
            <a:r>
              <a:rPr lang="en-US" sz="2000" dirty="0">
                <a:latin typeface="Consolas" panose="020B0609020204030204" pitchFamily="49" charset="0"/>
              </a:rPr>
              <a:t>'&lt;%#</a:t>
            </a:r>
            <a:r>
              <a:rPr lang="en-US" sz="2000" dirty="0" err="1">
                <a:latin typeface="Consolas" panose="020B0609020204030204" pitchFamily="49" charset="0"/>
              </a:rPr>
              <a:t>Eval</a:t>
            </a:r>
            <a:r>
              <a:rPr lang="en-US" sz="2000" dirty="0">
                <a:latin typeface="Consolas" panose="020B0609020204030204" pitchFamily="49" charset="0"/>
              </a:rPr>
              <a:t>("Intake") %&gt;'</a:t>
            </a:r>
            <a:r>
              <a:rPr lang="en-US" sz="2000" b="0" dirty="0">
                <a:latin typeface="Consolas" panose="020B0609020204030204" pitchFamily="49" charset="0"/>
              </a:rPr>
              <a:t>&gt;&lt;/</a:t>
            </a:r>
            <a:r>
              <a:rPr lang="en-US" sz="2000" b="0" dirty="0" err="1">
                <a:latin typeface="Consolas" panose="020B0609020204030204" pitchFamily="49" charset="0"/>
              </a:rPr>
              <a:t>asp:Label</a:t>
            </a:r>
            <a:r>
              <a:rPr lang="en-US" sz="2000" b="0" dirty="0">
                <a:latin typeface="Consolas" panose="020B0609020204030204" pitchFamily="49" charset="0"/>
              </a:rPr>
              <a:t>&gt;&lt;/td&gt;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&lt;td&gt;Alias:&lt;/td&gt;</a:t>
            </a:r>
          </a:p>
          <a:p>
            <a:pPr algn="l"/>
            <a:r>
              <a:rPr lang="en-US" sz="2000" b="0" dirty="0">
                <a:latin typeface="Consolas" panose="020B0609020204030204" pitchFamily="49" charset="0"/>
              </a:rPr>
              <a:t>                                    &lt;td&gt;</a:t>
            </a:r>
          </a:p>
          <a:p>
            <a:pPr algn="l"/>
            <a:r>
              <a:rPr lang="en-US" sz="2000" b="0" dirty="0">
                <a:latin typeface="Consolas" panose="020B0609020204030204" pitchFamily="49" charset="0"/>
              </a:rPr>
              <a:t>                                        &lt;</a:t>
            </a:r>
            <a:r>
              <a:rPr lang="en-US" sz="2000" b="0" dirty="0" err="1">
                <a:latin typeface="Consolas" panose="020B0609020204030204" pitchFamily="49" charset="0"/>
              </a:rPr>
              <a:t>asp:Label</a:t>
            </a:r>
            <a:r>
              <a:rPr lang="en-US" sz="2000" b="0" dirty="0">
                <a:latin typeface="Consolas" panose="020B0609020204030204" pitchFamily="49" charset="0"/>
              </a:rPr>
              <a:t> ID="Label3" </a:t>
            </a:r>
            <a:r>
              <a:rPr lang="en-US" sz="2000" b="0" dirty="0" err="1">
                <a:latin typeface="Consolas" panose="020B0609020204030204" pitchFamily="49" charset="0"/>
              </a:rPr>
              <a:t>runat</a:t>
            </a:r>
            <a:r>
              <a:rPr lang="en-US" sz="2000" b="0" dirty="0">
                <a:latin typeface="Consolas" panose="020B0609020204030204" pitchFamily="49" charset="0"/>
              </a:rPr>
              <a:t>="server" Text=</a:t>
            </a:r>
            <a:r>
              <a:rPr lang="en-US" sz="2000" dirty="0">
                <a:latin typeface="Consolas" panose="020B0609020204030204" pitchFamily="49" charset="0"/>
              </a:rPr>
              <a:t>'&lt;%#</a:t>
            </a:r>
            <a:r>
              <a:rPr lang="en-US" sz="2000" dirty="0" err="1">
                <a:latin typeface="Consolas" panose="020B0609020204030204" pitchFamily="49" charset="0"/>
              </a:rPr>
              <a:t>Eval</a:t>
            </a:r>
            <a:r>
              <a:rPr lang="en-US" sz="2000" dirty="0">
                <a:latin typeface="Consolas" panose="020B0609020204030204" pitchFamily="49" charset="0"/>
              </a:rPr>
              <a:t>("Alias") %&gt;'</a:t>
            </a:r>
            <a:r>
              <a:rPr lang="en-US" sz="2000" b="0" dirty="0">
                <a:latin typeface="Consolas" panose="020B0609020204030204" pitchFamily="49" charset="0"/>
              </a:rPr>
              <a:t>&gt;&lt;/</a:t>
            </a:r>
            <a:r>
              <a:rPr lang="en-US" sz="2000" b="0" dirty="0" err="1">
                <a:latin typeface="Consolas" panose="020B0609020204030204" pitchFamily="49" charset="0"/>
              </a:rPr>
              <a:t>asp:Label</a:t>
            </a:r>
            <a:r>
              <a:rPr lang="en-US" sz="2000" b="0" dirty="0">
                <a:latin typeface="Consolas" panose="020B0609020204030204" pitchFamily="49" charset="0"/>
              </a:rPr>
              <a:t>&gt;&lt;/td&gt;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&lt;td&gt;Start:&lt;/td&gt;</a:t>
            </a:r>
          </a:p>
          <a:p>
            <a:pPr algn="l"/>
            <a:r>
              <a:rPr lang="en-US" sz="2000" b="0" dirty="0">
                <a:latin typeface="Consolas" panose="020B0609020204030204" pitchFamily="49" charset="0"/>
              </a:rPr>
              <a:t>                                    &lt;td&gt;</a:t>
            </a:r>
          </a:p>
          <a:p>
            <a:pPr algn="l"/>
            <a:r>
              <a:rPr lang="en-US" sz="2000" b="0" dirty="0">
                <a:latin typeface="Consolas" panose="020B0609020204030204" pitchFamily="49" charset="0"/>
              </a:rPr>
              <a:t>                                        &lt;</a:t>
            </a:r>
            <a:r>
              <a:rPr lang="en-US" sz="2000" b="0" dirty="0" err="1">
                <a:latin typeface="Consolas" panose="020B0609020204030204" pitchFamily="49" charset="0"/>
              </a:rPr>
              <a:t>asp:Label</a:t>
            </a:r>
            <a:r>
              <a:rPr lang="en-US" sz="2000" b="0" dirty="0">
                <a:latin typeface="Consolas" panose="020B0609020204030204" pitchFamily="49" charset="0"/>
              </a:rPr>
              <a:t> ID="Label4" </a:t>
            </a:r>
            <a:r>
              <a:rPr lang="en-US" sz="2000" b="0" dirty="0" err="1">
                <a:latin typeface="Consolas" panose="020B0609020204030204" pitchFamily="49" charset="0"/>
              </a:rPr>
              <a:t>runat</a:t>
            </a:r>
            <a:r>
              <a:rPr lang="en-US" sz="2000" b="0" dirty="0">
                <a:latin typeface="Consolas" panose="020B0609020204030204" pitchFamily="49" charset="0"/>
              </a:rPr>
              <a:t>="server" Text=</a:t>
            </a:r>
            <a:r>
              <a:rPr lang="en-US" sz="2000" dirty="0">
                <a:latin typeface="Consolas" panose="020B0609020204030204" pitchFamily="49" charset="0"/>
              </a:rPr>
              <a:t>'&lt;%#</a:t>
            </a:r>
            <a:r>
              <a:rPr lang="en-US" sz="2000" dirty="0" err="1">
                <a:latin typeface="Consolas" panose="020B0609020204030204" pitchFamily="49" charset="0"/>
              </a:rPr>
              <a:t>Eval</a:t>
            </a:r>
            <a:r>
              <a:rPr lang="en-US" sz="2000" dirty="0">
                <a:latin typeface="Consolas" panose="020B0609020204030204" pitchFamily="49" charset="0"/>
              </a:rPr>
              <a:t>("</a:t>
            </a:r>
            <a:r>
              <a:rPr lang="en-US" sz="2000" dirty="0" err="1">
                <a:latin typeface="Consolas" panose="020B0609020204030204" pitchFamily="49" charset="0"/>
              </a:rPr>
              <a:t>StartDate</a:t>
            </a:r>
            <a:r>
              <a:rPr lang="en-US" sz="2000" dirty="0">
                <a:latin typeface="Consolas" panose="020B0609020204030204" pitchFamily="49" charset="0"/>
              </a:rPr>
              <a:t>") %&gt;'</a:t>
            </a:r>
            <a:r>
              <a:rPr lang="en-US" sz="2000" b="0" dirty="0">
                <a:latin typeface="Consolas" panose="020B0609020204030204" pitchFamily="49" charset="0"/>
              </a:rPr>
              <a:t>&gt;&lt;/</a:t>
            </a:r>
            <a:r>
              <a:rPr lang="en-US" sz="2000" b="0" dirty="0" err="1">
                <a:latin typeface="Consolas" panose="020B0609020204030204" pitchFamily="49" charset="0"/>
              </a:rPr>
              <a:t>asp:Label</a:t>
            </a:r>
            <a:r>
              <a:rPr lang="en-US" sz="2000" b="0" dirty="0">
                <a:latin typeface="Consolas" panose="020B0609020204030204" pitchFamily="49" charset="0"/>
              </a:rPr>
              <a:t>&gt;&lt;/td&gt;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&lt;/table&gt;</a:t>
            </a:r>
          </a:p>
          <a:p>
            <a:pPr algn="l"/>
            <a:r>
              <a:rPr lang="en-US" sz="2000" b="0" dirty="0">
                <a:latin typeface="Consolas" panose="020B0609020204030204" pitchFamily="49" charset="0"/>
              </a:rPr>
              <a:t>                        &lt;/td&gt;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&lt;/table&gt;</a:t>
            </a:r>
          </a:p>
          <a:p>
            <a:pPr algn="l"/>
            <a:r>
              <a:rPr lang="en-US" sz="2000" b="0" dirty="0" smtClean="0">
                <a:latin typeface="Consolas" panose="020B0609020204030204" pitchFamily="49" charset="0"/>
              </a:rPr>
              <a:t>&lt;/</a:t>
            </a:r>
            <a:r>
              <a:rPr lang="en-US" sz="2000" b="0" dirty="0" err="1">
                <a:latin typeface="Consolas" panose="020B0609020204030204" pitchFamily="49" charset="0"/>
              </a:rPr>
              <a:t>ItemTemplate</a:t>
            </a:r>
            <a:r>
              <a:rPr lang="en-US" sz="2000" b="0" dirty="0">
                <a:latin typeface="Consolas" panose="020B0609020204030204" pitchFamily="49" charset="0"/>
              </a:rPr>
              <a:t>&gt;</a:t>
            </a:r>
          </a:p>
        </p:txBody>
      </p:sp>
    </p:spTree>
    <p:extLst>
      <p:ext uri="{BB962C8B-B14F-4D97-AF65-F5344CB8AC3E}">
        <p14:creationId xmlns:p14="http://schemas.microsoft.com/office/powerpoint/2010/main" xmlns="" val="223029631"/>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135560" cy="1200329"/>
          </a:xfrm>
          <a:prstGeom prst="rect">
            <a:avLst/>
          </a:prstGeom>
        </p:spPr>
        <p:txBody>
          <a:bodyPr wrap="none">
            <a:spAutoFit/>
          </a:bodyPr>
          <a:lstStyle/>
          <a:p>
            <a:pPr algn="l"/>
            <a:r>
              <a:rPr lang="en-US" sz="7200" dirty="0" smtClean="0">
                <a:latin typeface="+mn-lt"/>
                <a:cs typeface="Courier New" panose="02070309020205020404" pitchFamily="49" charset="0"/>
              </a:rPr>
              <a:t>Validation Control</a:t>
            </a:r>
            <a:endParaRPr lang="en-US" sz="7200" dirty="0">
              <a:latin typeface="+mn-lt"/>
              <a:cs typeface="Courier New" panose="02070309020205020404" pitchFamily="49" charset="0"/>
            </a:endParaRPr>
          </a:p>
        </p:txBody>
      </p:sp>
      <p:sp>
        <p:nvSpPr>
          <p:cNvPr id="6" name="Rectangle 5"/>
          <p:cNvSpPr/>
          <p:nvPr/>
        </p:nvSpPr>
        <p:spPr>
          <a:xfrm>
            <a:off x="6486849" y="5765656"/>
            <a:ext cx="7048601"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smtClean="0">
                <a:solidFill>
                  <a:srgbClr val="FFFFFF"/>
                </a:solidFill>
                <a:latin typeface="Calibri" panose="020F0502020204030204" pitchFamily="34" charset="0"/>
                <a:ea typeface="+mn-ea"/>
                <a:cs typeface="Calibri" panose="020F0502020204030204" pitchFamily="34" charset="0"/>
                <a:sym typeface="Helvetica Neue Medium"/>
              </a:rPr>
              <a:t>Required Field Validator</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9" name="Rectangle 8"/>
          <p:cNvSpPr/>
          <p:nvPr/>
        </p:nvSpPr>
        <p:spPr>
          <a:xfrm>
            <a:off x="14151501" y="5765656"/>
            <a:ext cx="5912881"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smtClean="0">
                <a:solidFill>
                  <a:srgbClr val="FFFFFF"/>
                </a:solidFill>
                <a:latin typeface="Calibri" panose="020F0502020204030204" pitchFamily="34" charset="0"/>
                <a:ea typeface="+mn-ea"/>
                <a:cs typeface="Calibri" panose="020F0502020204030204" pitchFamily="34" charset="0"/>
                <a:sym typeface="Helvetica Neue Medium"/>
              </a:rPr>
              <a:t>Range Validator</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10" name="Rectangle 9"/>
          <p:cNvSpPr/>
          <p:nvPr/>
        </p:nvSpPr>
        <p:spPr>
          <a:xfrm>
            <a:off x="6486849" y="7442735"/>
            <a:ext cx="4567503"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smtClean="0">
                <a:solidFill>
                  <a:srgbClr val="FFFFFF"/>
                </a:solidFill>
                <a:latin typeface="Calibri" panose="020F0502020204030204" pitchFamily="34" charset="0"/>
                <a:ea typeface="+mn-ea"/>
                <a:cs typeface="Calibri" panose="020F0502020204030204" pitchFamily="34" charset="0"/>
                <a:sym typeface="Helvetica Neue Medium"/>
              </a:rPr>
              <a:t>RE Validator</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11" name="Rectangle 10"/>
          <p:cNvSpPr/>
          <p:nvPr/>
        </p:nvSpPr>
        <p:spPr>
          <a:xfrm>
            <a:off x="12514900" y="7442735"/>
            <a:ext cx="7549482"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smtClean="0">
                <a:solidFill>
                  <a:srgbClr val="FFFFFF"/>
                </a:solidFill>
                <a:latin typeface="Calibri" panose="020F0502020204030204" pitchFamily="34" charset="0"/>
                <a:ea typeface="+mn-ea"/>
                <a:cs typeface="Calibri" panose="020F0502020204030204" pitchFamily="34" charset="0"/>
                <a:sym typeface="Helvetica Neue Medium"/>
              </a:rPr>
              <a:t>Compare Validator </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Tree>
    <p:extLst>
      <p:ext uri="{BB962C8B-B14F-4D97-AF65-F5344CB8AC3E}">
        <p14:creationId xmlns:p14="http://schemas.microsoft.com/office/powerpoint/2010/main" xmlns="" val="468421705"/>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10802957" cy="1200329"/>
          </a:xfrm>
          <a:prstGeom prst="rect">
            <a:avLst/>
          </a:prstGeom>
        </p:spPr>
        <p:txBody>
          <a:bodyPr wrap="none">
            <a:spAutoFit/>
          </a:bodyPr>
          <a:lstStyle/>
          <a:p>
            <a:pPr algn="l"/>
            <a:r>
              <a:rPr lang="en-US" sz="7200" dirty="0">
                <a:latin typeface="+mn-lt"/>
                <a:cs typeface="Courier New" panose="02070309020205020404" pitchFamily="49" charset="0"/>
              </a:rPr>
              <a:t>Required Field Validator</a:t>
            </a:r>
          </a:p>
        </p:txBody>
      </p:sp>
      <p:graphicFrame>
        <p:nvGraphicFramePr>
          <p:cNvPr id="3" name="Table 2"/>
          <p:cNvGraphicFramePr>
            <a:graphicFrameLocks noGrp="1"/>
          </p:cNvGraphicFramePr>
          <p:nvPr>
            <p:extLst>
              <p:ext uri="{D42A27DB-BD31-4B8C-83A1-F6EECF244321}">
                <p14:modId xmlns:p14="http://schemas.microsoft.com/office/powerpoint/2010/main" xmlns="" val="1169461474"/>
              </p:ext>
            </p:extLst>
          </p:nvPr>
        </p:nvGraphicFramePr>
        <p:xfrm>
          <a:off x="3510668" y="3048000"/>
          <a:ext cx="20873332" cy="7321793"/>
        </p:xfrm>
        <a:graphic>
          <a:graphicData uri="http://schemas.openxmlformats.org/drawingml/2006/table">
            <a:tbl>
              <a:tblPr/>
              <a:tblGrid>
                <a:gridCol w="4800994">
                  <a:extLst>
                    <a:ext uri="{9D8B030D-6E8A-4147-A177-3AD203B41FA5}">
                      <a16:colId xmlns:a16="http://schemas.microsoft.com/office/drawing/2014/main" xmlns="" val="3255405701"/>
                    </a:ext>
                  </a:extLst>
                </a:gridCol>
                <a:gridCol w="16072338">
                  <a:extLst>
                    <a:ext uri="{9D8B030D-6E8A-4147-A177-3AD203B41FA5}">
                      <a16:colId xmlns:a16="http://schemas.microsoft.com/office/drawing/2014/main" xmlns="" val="1095636742"/>
                    </a:ext>
                  </a:extLst>
                </a:gridCol>
              </a:tblGrid>
              <a:tr h="1482966">
                <a:tc gridSpan="2">
                  <a:txBody>
                    <a:bodyPr/>
                    <a:lstStyle/>
                    <a:p>
                      <a:pPr algn="l" fontAlgn="t"/>
                      <a:r>
                        <a:rPr lang="en-US" sz="6600" b="1" dirty="0" smtClean="0">
                          <a:effectLst/>
                          <a:latin typeface="Calibri" panose="020F0502020204030204" pitchFamily="34" charset="0"/>
                          <a:cs typeface="Calibri" panose="020F0502020204030204" pitchFamily="34" charset="0"/>
                        </a:rPr>
                        <a:t>Properties</a:t>
                      </a:r>
                      <a:endParaRPr lang="en-US" sz="4500" b="1" dirty="0">
                        <a:effectLst/>
                        <a:latin typeface="Calibri" panose="020F0502020204030204" pitchFamily="34" charset="0"/>
                        <a:cs typeface="Calibri" panose="020F0502020204030204" pitchFamily="34" charset="0"/>
                      </a:endParaRPr>
                    </a:p>
                  </a:txBody>
                  <a:tcPr marR="133350"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4763"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fontAlgn="t"/>
                      <a:endParaRPr lang="en-US" sz="4500" dirty="0">
                        <a:effectLst/>
                        <a:latin typeface="Calibri" panose="020F0502020204030204" pitchFamily="34" charset="0"/>
                        <a:cs typeface="Calibri" panose="020F0502020204030204" pitchFamily="34" charset="0"/>
                      </a:endParaRPr>
                    </a:p>
                  </a:txBody>
                  <a:tcPr marT="66675" marB="66675" anchor="ctr">
                    <a:lnL w="12700" cap="flat" cmpd="sng" algn="ctr">
                      <a:solidFill>
                        <a:srgbClr val="40DC3C"/>
                      </a:solidFill>
                      <a:prstDash val="solid"/>
                      <a:round/>
                      <a:headEnd type="none" w="med" len="med"/>
                      <a:tailEnd type="none" w="med" len="med"/>
                    </a:lnL>
                    <a:lnR w="12700" cap="flat" cmpd="sng" algn="ctr">
                      <a:solidFill>
                        <a:srgbClr val="40DC3C"/>
                      </a:solidFill>
                      <a:prstDash val="solid"/>
                      <a:round/>
                      <a:headEnd type="none" w="med" len="med"/>
                      <a:tailEnd type="none" w="med" len="med"/>
                    </a:lnR>
                    <a:lnT w="4763" cap="flat" cmpd="sng" algn="ctr">
                      <a:solidFill>
                        <a:srgbClr val="40DC3C"/>
                      </a:solidFill>
                      <a:prstDash val="solid"/>
                      <a:round/>
                      <a:headEnd type="none" w="med" len="med"/>
                      <a:tailEnd type="none" w="med" len="med"/>
                    </a:lnT>
                    <a:lnB w="4763" cap="flat" cmpd="sng" algn="ctr">
                      <a:solidFill>
                        <a:srgbClr val="40DC3C"/>
                      </a:solidFill>
                      <a:prstDash val="solid"/>
                      <a:round/>
                      <a:headEnd type="none" w="med" len="med"/>
                      <a:tailEnd type="none" w="med" len="med"/>
                    </a:lnB>
                  </a:tcPr>
                </a:tc>
                <a:extLst>
                  <a:ext uri="{0D108BD9-81ED-4DB2-BD59-A6C34878D82A}">
                    <a16:rowId xmlns:a16="http://schemas.microsoft.com/office/drawing/2014/main" xmlns="" val="2402100767"/>
                  </a:ext>
                </a:extLst>
              </a:tr>
              <a:tr h="1323977">
                <a:tc>
                  <a:txBody>
                    <a:bodyPr/>
                    <a:lstStyle/>
                    <a:p>
                      <a:pPr algn="l" fontAlgn="t"/>
                      <a:r>
                        <a:rPr lang="en-US" sz="4500" u="none" strike="noStrike" dirty="0">
                          <a:effectLst/>
                          <a:latin typeface="Calibri" panose="020F0502020204030204" pitchFamily="34" charset="0"/>
                          <a:cs typeface="Calibri" panose="020F0502020204030204" pitchFamily="34" charset="0"/>
                        </a:rPr>
                        <a:t>ControlToValidate</a:t>
                      </a:r>
                      <a:endParaRPr lang="en-US" sz="4500" dirty="0">
                        <a:effectLst/>
                        <a:latin typeface="Calibri" panose="020F0502020204030204" pitchFamily="34" charset="0"/>
                        <a:cs typeface="Calibri" panose="020F0502020204030204" pitchFamily="34" charset="0"/>
                      </a:endParaRPr>
                    </a:p>
                  </a:txBody>
                  <a:tcPr marR="133350"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4763"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4500" dirty="0">
                          <a:effectLst/>
                          <a:latin typeface="Calibri" panose="020F0502020204030204" pitchFamily="34" charset="0"/>
                          <a:cs typeface="Calibri" panose="020F0502020204030204" pitchFamily="34" charset="0"/>
                        </a:rPr>
                        <a:t>Gets or sets the input control to validate.</a:t>
                      </a:r>
                    </a:p>
                  </a:txBody>
                  <a:tcPr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4763"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48355338"/>
                  </a:ext>
                </a:extLst>
              </a:tr>
              <a:tr h="1323977">
                <a:tc>
                  <a:txBody>
                    <a:bodyPr/>
                    <a:lstStyle/>
                    <a:p>
                      <a:pPr algn="l" fontAlgn="t"/>
                      <a:r>
                        <a:rPr lang="en-US" sz="4500" u="none" strike="noStrike" dirty="0">
                          <a:effectLst/>
                          <a:latin typeface="Calibri" panose="020F0502020204030204" pitchFamily="34" charset="0"/>
                          <a:cs typeface="Calibri" panose="020F0502020204030204" pitchFamily="34" charset="0"/>
                        </a:rPr>
                        <a:t>Text</a:t>
                      </a:r>
                      <a:endParaRPr lang="en-US" sz="4500" dirty="0">
                        <a:effectLst/>
                        <a:latin typeface="Calibri" panose="020F0502020204030204" pitchFamily="34" charset="0"/>
                        <a:cs typeface="Calibri" panose="020F0502020204030204" pitchFamily="34" charset="0"/>
                      </a:endParaRPr>
                    </a:p>
                  </a:txBody>
                  <a:tcPr marR="133350"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4763" cap="flat" cmpd="sng" algn="ctr">
                      <a:noFill/>
                      <a:prstDash val="solid"/>
                      <a:round/>
                      <a:headEnd type="none" w="med" len="med"/>
                      <a:tailEnd type="none" w="med" len="med"/>
                    </a:lnT>
                    <a:lnB w="4763"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4500" dirty="0">
                          <a:effectLst/>
                          <a:latin typeface="Calibri" panose="020F0502020204030204" pitchFamily="34" charset="0"/>
                          <a:cs typeface="Calibri" panose="020F0502020204030204" pitchFamily="34" charset="0"/>
                        </a:rPr>
                        <a:t>Gets or sets the text displayed in the validation control when validation fails.</a:t>
                      </a:r>
                    </a:p>
                  </a:txBody>
                  <a:tcPr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4763" cap="flat" cmpd="sng" algn="ctr">
                      <a:noFill/>
                      <a:prstDash val="solid"/>
                      <a:round/>
                      <a:headEnd type="none" w="med" len="med"/>
                      <a:tailEnd type="none" w="med" len="med"/>
                    </a:lnT>
                    <a:lnB w="4763"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746754942"/>
                  </a:ext>
                </a:extLst>
              </a:tr>
              <a:tr h="1323977">
                <a:tc>
                  <a:txBody>
                    <a:bodyPr/>
                    <a:lstStyle/>
                    <a:p>
                      <a:pPr algn="l" fontAlgn="t"/>
                      <a:r>
                        <a:rPr lang="en-US" sz="4500" u="none" strike="noStrike" dirty="0">
                          <a:effectLst/>
                          <a:latin typeface="Calibri" panose="020F0502020204030204" pitchFamily="34" charset="0"/>
                          <a:cs typeface="Calibri" panose="020F0502020204030204" pitchFamily="34" charset="0"/>
                        </a:rPr>
                        <a:t>ValidationGroup</a:t>
                      </a:r>
                      <a:endParaRPr lang="en-US" sz="4500" dirty="0">
                        <a:effectLst/>
                        <a:latin typeface="Calibri" panose="020F0502020204030204" pitchFamily="34" charset="0"/>
                        <a:cs typeface="Calibri" panose="020F0502020204030204" pitchFamily="34" charset="0"/>
                      </a:endParaRPr>
                    </a:p>
                  </a:txBody>
                  <a:tcPr marR="133350"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4763" cap="flat" cmpd="sng" algn="ctr">
                      <a:noFill/>
                      <a:prstDash val="solid"/>
                      <a:round/>
                      <a:headEnd type="none" w="med" len="med"/>
                      <a:tailEnd type="none" w="med" len="med"/>
                    </a:lnT>
                    <a:lnB w="4763"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4500" dirty="0">
                          <a:effectLst/>
                          <a:latin typeface="Calibri" panose="020F0502020204030204" pitchFamily="34" charset="0"/>
                          <a:cs typeface="Calibri" panose="020F0502020204030204" pitchFamily="34" charset="0"/>
                        </a:rPr>
                        <a:t>Gets or sets the name of the validation group to which this validation control belongs.</a:t>
                      </a:r>
                    </a:p>
                  </a:txBody>
                  <a:tcPr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4763" cap="flat" cmpd="sng" algn="ctr">
                      <a:noFill/>
                      <a:prstDash val="solid"/>
                      <a:round/>
                      <a:headEnd type="none" w="med" len="med"/>
                      <a:tailEnd type="none" w="med" len="med"/>
                    </a:lnT>
                    <a:lnB w="4763"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797475084"/>
                  </a:ext>
                </a:extLst>
              </a:tr>
              <a:tr h="1323977">
                <a:tc>
                  <a:txBody>
                    <a:bodyPr/>
                    <a:lstStyle/>
                    <a:p>
                      <a:pPr algn="l" fontAlgn="t"/>
                      <a:r>
                        <a:rPr lang="en-US" sz="4500" u="none" strike="noStrike" dirty="0" smtClean="0">
                          <a:effectLst/>
                          <a:latin typeface="Calibri" panose="020F0502020204030204" pitchFamily="34" charset="0"/>
                          <a:cs typeface="Calibri" panose="020F0502020204030204" pitchFamily="34" charset="0"/>
                        </a:rPr>
                        <a:t>ErrorMessage</a:t>
                      </a:r>
                      <a:endParaRPr lang="en-US" sz="4500" dirty="0">
                        <a:effectLst/>
                        <a:latin typeface="Calibri" panose="020F0502020204030204" pitchFamily="34" charset="0"/>
                        <a:cs typeface="Calibri" panose="020F0502020204030204" pitchFamily="34" charset="0"/>
                      </a:endParaRPr>
                    </a:p>
                  </a:txBody>
                  <a:tcPr marR="133350"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4763"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4500" dirty="0">
                          <a:effectLst/>
                          <a:latin typeface="Calibri" panose="020F0502020204030204" pitchFamily="34" charset="0"/>
                          <a:cs typeface="Calibri" panose="020F0502020204030204" pitchFamily="34" charset="0"/>
                        </a:rPr>
                        <a:t>Gets or sets the text for the error message displayed in a </a:t>
                      </a:r>
                      <a:r>
                        <a:rPr lang="en-US" sz="4500" b="0" u="none" dirty="0">
                          <a:effectLst/>
                          <a:latin typeface="Calibri" panose="020F0502020204030204" pitchFamily="34" charset="0"/>
                          <a:cs typeface="Calibri" panose="020F0502020204030204" pitchFamily="34" charset="0"/>
                        </a:rPr>
                        <a:t>ValidationSummary</a:t>
                      </a:r>
                      <a:r>
                        <a:rPr lang="en-US" sz="4500" dirty="0">
                          <a:effectLst/>
                          <a:latin typeface="Calibri" panose="020F0502020204030204" pitchFamily="34" charset="0"/>
                          <a:cs typeface="Calibri" panose="020F0502020204030204" pitchFamily="34" charset="0"/>
                        </a:rPr>
                        <a:t> control when validation fails.</a:t>
                      </a:r>
                    </a:p>
                  </a:txBody>
                  <a:tcPr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4763"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270644254"/>
                  </a:ext>
                </a:extLst>
              </a:tr>
            </a:tbl>
          </a:graphicData>
        </a:graphic>
      </p:graphicFrame>
    </p:spTree>
    <p:extLst>
      <p:ext uri="{BB962C8B-B14F-4D97-AF65-F5344CB8AC3E}">
        <p14:creationId xmlns:p14="http://schemas.microsoft.com/office/powerpoint/2010/main" xmlns="" val="2191355740"/>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10802957" cy="1200329"/>
          </a:xfrm>
          <a:prstGeom prst="rect">
            <a:avLst/>
          </a:prstGeom>
        </p:spPr>
        <p:txBody>
          <a:bodyPr wrap="none">
            <a:spAutoFit/>
          </a:bodyPr>
          <a:lstStyle/>
          <a:p>
            <a:pPr algn="l"/>
            <a:r>
              <a:rPr lang="en-US" sz="7200" dirty="0">
                <a:latin typeface="+mn-lt"/>
                <a:cs typeface="Courier New" panose="02070309020205020404" pitchFamily="49" charset="0"/>
              </a:rPr>
              <a:t>Required Field Validator</a:t>
            </a:r>
          </a:p>
        </p:txBody>
      </p:sp>
      <p:sp>
        <p:nvSpPr>
          <p:cNvPr id="4" name="Rectangle 3"/>
          <p:cNvSpPr/>
          <p:nvPr/>
        </p:nvSpPr>
        <p:spPr>
          <a:xfrm>
            <a:off x="4044462" y="5580728"/>
            <a:ext cx="20257476" cy="6740307"/>
          </a:xfrm>
          <a:prstGeom prst="rect">
            <a:avLst/>
          </a:prstGeom>
        </p:spPr>
        <p:txBody>
          <a:bodyPr wrap="square">
            <a:spAutoFit/>
          </a:bodyPr>
          <a:lstStyle/>
          <a:p>
            <a:pPr algn="l"/>
            <a:r>
              <a:rPr lang="en-US" sz="4800" b="0" dirty="0">
                <a:latin typeface="Consolas" panose="020B0609020204030204" pitchFamily="49" charset="0"/>
              </a:rPr>
              <a:t> </a:t>
            </a:r>
            <a:r>
              <a:rPr lang="en-US" sz="4800" b="0" dirty="0">
                <a:solidFill>
                  <a:srgbClr val="0000FF"/>
                </a:solidFill>
                <a:latin typeface="Consolas" panose="020B0609020204030204" pitchFamily="49" charset="0"/>
              </a:rPr>
              <a:t>&lt;</a:t>
            </a:r>
            <a:r>
              <a:rPr lang="en-US" sz="4800" b="0" dirty="0" err="1">
                <a:solidFill>
                  <a:srgbClr val="800000"/>
                </a:solidFill>
                <a:latin typeface="Consolas" panose="020B0609020204030204" pitchFamily="49" charset="0"/>
              </a:rPr>
              <a:t>asp</a:t>
            </a:r>
            <a:r>
              <a:rPr lang="en-US" sz="4800" b="0" dirty="0" err="1">
                <a:solidFill>
                  <a:srgbClr val="0000FF"/>
                </a:solidFill>
                <a:latin typeface="Consolas" panose="020B0609020204030204" pitchFamily="49" charset="0"/>
              </a:rPr>
              <a:t>:</a:t>
            </a:r>
            <a:r>
              <a:rPr lang="en-US" sz="4800" b="0" dirty="0" err="1">
                <a:solidFill>
                  <a:srgbClr val="800000"/>
                </a:solidFill>
                <a:latin typeface="Consolas" panose="020B0609020204030204" pitchFamily="49" charset="0"/>
              </a:rPr>
              <a:t>RequiredFieldValidator</a:t>
            </a:r>
            <a:r>
              <a:rPr lang="en-US" sz="4800" b="0" dirty="0">
                <a:latin typeface="Consolas" panose="020B0609020204030204" pitchFamily="49" charset="0"/>
              </a:rPr>
              <a:t> </a:t>
            </a:r>
            <a:r>
              <a:rPr lang="en-US" sz="4800" b="0" dirty="0">
                <a:solidFill>
                  <a:srgbClr val="FF0000"/>
                </a:solidFill>
                <a:latin typeface="Consolas" panose="020B0609020204030204" pitchFamily="49" charset="0"/>
              </a:rPr>
              <a:t>ID</a:t>
            </a:r>
            <a:r>
              <a:rPr lang="en-US" sz="4800" b="0" dirty="0">
                <a:solidFill>
                  <a:srgbClr val="0000FF"/>
                </a:solidFill>
                <a:latin typeface="Consolas" panose="020B0609020204030204" pitchFamily="49" charset="0"/>
              </a:rPr>
              <a:t>="RequiredFieldValidator1"</a:t>
            </a:r>
            <a:r>
              <a:rPr lang="en-US" sz="4800" b="0" dirty="0">
                <a:latin typeface="Consolas" panose="020B0609020204030204" pitchFamily="49" charset="0"/>
              </a:rPr>
              <a:t> </a:t>
            </a:r>
            <a:r>
              <a:rPr lang="en-US" sz="4800" b="0" dirty="0" smtClean="0">
                <a:latin typeface="Consolas" panose="020B0609020204030204" pitchFamily="49" charset="0"/>
              </a:rPr>
              <a:t>			    	</a:t>
            </a:r>
            <a:r>
              <a:rPr lang="en-US" sz="4800" b="0" dirty="0" err="1" smtClean="0">
                <a:solidFill>
                  <a:srgbClr val="FF0000"/>
                </a:solidFill>
                <a:latin typeface="Consolas" panose="020B0609020204030204" pitchFamily="49" charset="0"/>
              </a:rPr>
              <a:t>runat</a:t>
            </a:r>
            <a:r>
              <a:rPr lang="en-US" sz="4800" b="0" dirty="0">
                <a:solidFill>
                  <a:srgbClr val="0000FF"/>
                </a:solidFill>
                <a:latin typeface="Consolas" panose="020B0609020204030204" pitchFamily="49" charset="0"/>
              </a:rPr>
              <a:t>="server"</a:t>
            </a:r>
            <a:r>
              <a:rPr lang="en-US" sz="4800" b="0" dirty="0">
                <a:latin typeface="Consolas" panose="020B0609020204030204" pitchFamily="49" charset="0"/>
              </a:rPr>
              <a:t> </a:t>
            </a:r>
          </a:p>
          <a:p>
            <a:pPr algn="l"/>
            <a:r>
              <a:rPr lang="en-US" sz="4800" b="0" dirty="0">
                <a:latin typeface="Consolas" panose="020B0609020204030204" pitchFamily="49" charset="0"/>
              </a:rPr>
              <a:t>            </a:t>
            </a:r>
            <a:r>
              <a:rPr lang="en-US" sz="4800" b="0" dirty="0" err="1">
                <a:solidFill>
                  <a:srgbClr val="FF0000"/>
                </a:solidFill>
                <a:latin typeface="Consolas" panose="020B0609020204030204" pitchFamily="49" charset="0"/>
              </a:rPr>
              <a:t>ControlToValidate</a:t>
            </a:r>
            <a:r>
              <a:rPr lang="en-US" sz="4800" b="0" dirty="0">
                <a:solidFill>
                  <a:srgbClr val="0000FF"/>
                </a:solidFill>
                <a:latin typeface="Consolas" panose="020B0609020204030204" pitchFamily="49" charset="0"/>
              </a:rPr>
              <a:t>="</a:t>
            </a:r>
            <a:r>
              <a:rPr lang="en-US" sz="4800" b="0" dirty="0" err="1">
                <a:solidFill>
                  <a:srgbClr val="0000FF"/>
                </a:solidFill>
                <a:latin typeface="Consolas" panose="020B0609020204030204" pitchFamily="49" charset="0"/>
              </a:rPr>
              <a:t>txtName</a:t>
            </a:r>
            <a:r>
              <a:rPr lang="en-US" sz="4800" b="0" dirty="0">
                <a:solidFill>
                  <a:srgbClr val="0000FF"/>
                </a:solidFill>
                <a:latin typeface="Consolas" panose="020B0609020204030204" pitchFamily="49" charset="0"/>
              </a:rPr>
              <a:t>"</a:t>
            </a:r>
            <a:r>
              <a:rPr lang="en-US" sz="4800" b="0" dirty="0">
                <a:latin typeface="Consolas" panose="020B0609020204030204" pitchFamily="49" charset="0"/>
              </a:rPr>
              <a:t> </a:t>
            </a:r>
          </a:p>
          <a:p>
            <a:pPr algn="l"/>
            <a:r>
              <a:rPr lang="en-US" sz="4800" b="0" dirty="0">
                <a:latin typeface="Consolas" panose="020B0609020204030204" pitchFamily="49" charset="0"/>
              </a:rPr>
              <a:t>            </a:t>
            </a:r>
            <a:r>
              <a:rPr lang="en-US" sz="4800" b="0" dirty="0" err="1">
                <a:solidFill>
                  <a:srgbClr val="FF0000"/>
                </a:solidFill>
                <a:latin typeface="Consolas" panose="020B0609020204030204" pitchFamily="49" charset="0"/>
              </a:rPr>
              <a:t>ForeColor</a:t>
            </a:r>
            <a:r>
              <a:rPr lang="en-US" sz="4800" b="0" dirty="0">
                <a:solidFill>
                  <a:srgbClr val="0000FF"/>
                </a:solidFill>
                <a:latin typeface="Consolas" panose="020B0609020204030204" pitchFamily="49" charset="0"/>
              </a:rPr>
              <a:t>="Red"</a:t>
            </a:r>
            <a:endParaRPr lang="en-US" sz="4800" b="0" dirty="0">
              <a:latin typeface="Consolas" panose="020B0609020204030204" pitchFamily="49" charset="0"/>
            </a:endParaRPr>
          </a:p>
          <a:p>
            <a:pPr algn="l"/>
            <a:r>
              <a:rPr lang="en-US" sz="4800" b="0" dirty="0">
                <a:latin typeface="Consolas" panose="020B0609020204030204" pitchFamily="49" charset="0"/>
              </a:rPr>
              <a:t>            </a:t>
            </a:r>
            <a:r>
              <a:rPr lang="en-US" sz="4800" b="0" dirty="0">
                <a:solidFill>
                  <a:srgbClr val="FF0000"/>
                </a:solidFill>
                <a:latin typeface="Consolas" panose="020B0609020204030204" pitchFamily="49" charset="0"/>
              </a:rPr>
              <a:t>ToolTip</a:t>
            </a:r>
            <a:r>
              <a:rPr lang="en-US" sz="4800" b="0" dirty="0">
                <a:solidFill>
                  <a:srgbClr val="0000FF"/>
                </a:solidFill>
                <a:latin typeface="Consolas" panose="020B0609020204030204" pitchFamily="49" charset="0"/>
              </a:rPr>
              <a:t>="Please provide Details"</a:t>
            </a:r>
            <a:endParaRPr lang="en-US" sz="4800" b="0" dirty="0">
              <a:latin typeface="Consolas" panose="020B0609020204030204" pitchFamily="49" charset="0"/>
            </a:endParaRPr>
          </a:p>
          <a:p>
            <a:pPr algn="l"/>
            <a:r>
              <a:rPr lang="en-US" sz="4800" b="0" dirty="0">
                <a:latin typeface="Consolas" panose="020B0609020204030204" pitchFamily="49" charset="0"/>
              </a:rPr>
              <a:t>            </a:t>
            </a:r>
            <a:r>
              <a:rPr lang="en-US" sz="4800" b="0" dirty="0">
                <a:solidFill>
                  <a:srgbClr val="FF0000"/>
                </a:solidFill>
                <a:latin typeface="Consolas" panose="020B0609020204030204" pitchFamily="49" charset="0"/>
              </a:rPr>
              <a:t>Text</a:t>
            </a:r>
            <a:r>
              <a:rPr lang="en-US" sz="4800" b="0" dirty="0">
                <a:solidFill>
                  <a:srgbClr val="0000FF"/>
                </a:solidFill>
                <a:latin typeface="Consolas" panose="020B0609020204030204" pitchFamily="49" charset="0"/>
              </a:rPr>
              <a:t>="*"</a:t>
            </a:r>
            <a:endParaRPr lang="en-US" sz="4800" b="0" dirty="0">
              <a:latin typeface="Consolas" panose="020B0609020204030204" pitchFamily="49" charset="0"/>
            </a:endParaRPr>
          </a:p>
          <a:p>
            <a:pPr algn="l"/>
            <a:r>
              <a:rPr lang="en-US" sz="4800" b="0" dirty="0">
                <a:latin typeface="Consolas" panose="020B0609020204030204" pitchFamily="49" charset="0"/>
              </a:rPr>
              <a:t>            </a:t>
            </a:r>
            <a:r>
              <a:rPr lang="en-US" sz="4800" b="0" dirty="0">
                <a:solidFill>
                  <a:srgbClr val="FF0000"/>
                </a:solidFill>
                <a:latin typeface="Consolas" panose="020B0609020204030204" pitchFamily="49" charset="0"/>
              </a:rPr>
              <a:t>Display</a:t>
            </a:r>
            <a:r>
              <a:rPr lang="en-US" sz="4800" b="0" dirty="0">
                <a:solidFill>
                  <a:srgbClr val="0000FF"/>
                </a:solidFill>
                <a:latin typeface="Consolas" panose="020B0609020204030204" pitchFamily="49" charset="0"/>
              </a:rPr>
              <a:t>="Dynamic"</a:t>
            </a:r>
            <a:endParaRPr lang="en-US" sz="4800" b="0" dirty="0">
              <a:latin typeface="Consolas" panose="020B0609020204030204" pitchFamily="49" charset="0"/>
            </a:endParaRPr>
          </a:p>
          <a:p>
            <a:pPr algn="l"/>
            <a:r>
              <a:rPr lang="en-US" sz="4800" b="0" dirty="0">
                <a:latin typeface="Consolas" panose="020B0609020204030204" pitchFamily="49" charset="0"/>
              </a:rPr>
              <a:t>            </a:t>
            </a:r>
            <a:r>
              <a:rPr lang="en-US" sz="4800" b="0" dirty="0" err="1">
                <a:solidFill>
                  <a:srgbClr val="FF0000"/>
                </a:solidFill>
                <a:latin typeface="Consolas" panose="020B0609020204030204" pitchFamily="49" charset="0"/>
              </a:rPr>
              <a:t>ErrorMessage</a:t>
            </a:r>
            <a:r>
              <a:rPr lang="en-US" sz="4800" b="0" dirty="0">
                <a:solidFill>
                  <a:srgbClr val="0000FF"/>
                </a:solidFill>
                <a:latin typeface="Consolas" panose="020B0609020204030204" pitchFamily="49" charset="0"/>
              </a:rPr>
              <a:t>="Please enter Your Name"&gt;</a:t>
            </a:r>
            <a:endParaRPr lang="en-US" sz="4800" b="0" dirty="0">
              <a:latin typeface="Consolas" panose="020B0609020204030204" pitchFamily="49" charset="0"/>
            </a:endParaRPr>
          </a:p>
          <a:p>
            <a:pPr algn="l"/>
            <a:r>
              <a:rPr lang="en-US" sz="4800" b="0" dirty="0">
                <a:latin typeface="Consolas" panose="020B0609020204030204" pitchFamily="49" charset="0"/>
              </a:rPr>
              <a:t>        </a:t>
            </a:r>
            <a:r>
              <a:rPr lang="en-US" sz="4800" b="0" dirty="0">
                <a:solidFill>
                  <a:srgbClr val="0000FF"/>
                </a:solidFill>
                <a:latin typeface="Consolas" panose="020B0609020204030204" pitchFamily="49" charset="0"/>
              </a:rPr>
              <a:t>&lt;/</a:t>
            </a:r>
            <a:r>
              <a:rPr lang="en-US" sz="4800" b="0" dirty="0" err="1">
                <a:solidFill>
                  <a:srgbClr val="800000"/>
                </a:solidFill>
                <a:latin typeface="Consolas" panose="020B0609020204030204" pitchFamily="49" charset="0"/>
              </a:rPr>
              <a:t>asp</a:t>
            </a:r>
            <a:r>
              <a:rPr lang="en-US" sz="4800" b="0" dirty="0" err="1">
                <a:solidFill>
                  <a:srgbClr val="0000FF"/>
                </a:solidFill>
                <a:latin typeface="Consolas" panose="020B0609020204030204" pitchFamily="49" charset="0"/>
              </a:rPr>
              <a:t>:</a:t>
            </a:r>
            <a:r>
              <a:rPr lang="en-US" sz="4800" b="0" dirty="0" err="1">
                <a:solidFill>
                  <a:srgbClr val="800000"/>
                </a:solidFill>
                <a:latin typeface="Consolas" panose="020B0609020204030204" pitchFamily="49" charset="0"/>
              </a:rPr>
              <a:t>RequiredFieldValidator</a:t>
            </a:r>
            <a:r>
              <a:rPr lang="en-US" sz="4800" b="0" dirty="0">
                <a:solidFill>
                  <a:srgbClr val="0000FF"/>
                </a:solidFill>
                <a:latin typeface="Consolas" panose="020B0609020204030204" pitchFamily="49" charset="0"/>
              </a:rPr>
              <a:t>&gt;</a:t>
            </a:r>
            <a:endParaRPr lang="en-US" sz="4800" b="0" dirty="0"/>
          </a:p>
        </p:txBody>
      </p:sp>
    </p:spTree>
    <p:extLst>
      <p:ext uri="{BB962C8B-B14F-4D97-AF65-F5344CB8AC3E}">
        <p14:creationId xmlns:p14="http://schemas.microsoft.com/office/powerpoint/2010/main" xmlns="" val="1166779277"/>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212231" cy="1200329"/>
          </a:xfrm>
          <a:prstGeom prst="rect">
            <a:avLst/>
          </a:prstGeom>
        </p:spPr>
        <p:txBody>
          <a:bodyPr wrap="none">
            <a:spAutoFit/>
          </a:bodyPr>
          <a:lstStyle/>
          <a:p>
            <a:pPr algn="l"/>
            <a:r>
              <a:rPr lang="en-US" sz="7200" dirty="0" smtClean="0">
                <a:latin typeface="+mn-lt"/>
                <a:cs typeface="Courier New" panose="02070309020205020404" pitchFamily="49" charset="0"/>
              </a:rPr>
              <a:t>Range Validator</a:t>
            </a:r>
            <a:endParaRPr lang="en-US" sz="7200" dirty="0">
              <a:latin typeface="+mn-lt"/>
              <a:cs typeface="Courier New" panose="02070309020205020404" pitchFamily="49" charset="0"/>
            </a:endParaRPr>
          </a:p>
        </p:txBody>
      </p:sp>
      <p:sp>
        <p:nvSpPr>
          <p:cNvPr id="4" name="Rectangle 3"/>
          <p:cNvSpPr/>
          <p:nvPr/>
        </p:nvSpPr>
        <p:spPr>
          <a:xfrm>
            <a:off x="4044462" y="5580728"/>
            <a:ext cx="20257476" cy="6186309"/>
          </a:xfrm>
          <a:prstGeom prst="rect">
            <a:avLst/>
          </a:prstGeom>
        </p:spPr>
        <p:txBody>
          <a:bodyPr wrap="square">
            <a:spAutoFit/>
          </a:bodyPr>
          <a:lstStyle/>
          <a:p>
            <a:pPr algn="l"/>
            <a:r>
              <a:rPr lang="en-US" sz="4400" b="0" dirty="0">
                <a:latin typeface="Consolas" panose="020B0609020204030204" pitchFamily="49" charset="0"/>
              </a:rPr>
              <a:t> </a:t>
            </a:r>
            <a:r>
              <a:rPr lang="en-US" sz="4400" b="0" dirty="0">
                <a:solidFill>
                  <a:srgbClr val="0000FF"/>
                </a:solidFill>
                <a:latin typeface="Consolas" panose="020B0609020204030204" pitchFamily="49" charset="0"/>
              </a:rPr>
              <a:t>&lt;</a:t>
            </a:r>
            <a:r>
              <a:rPr lang="en-US" sz="4400" b="0" dirty="0" err="1">
                <a:solidFill>
                  <a:srgbClr val="800000"/>
                </a:solidFill>
                <a:latin typeface="Consolas" panose="020B0609020204030204" pitchFamily="49" charset="0"/>
              </a:rPr>
              <a:t>asp</a:t>
            </a:r>
            <a:r>
              <a:rPr lang="en-US" sz="4400" b="0" dirty="0" err="1">
                <a:solidFill>
                  <a:srgbClr val="0000FF"/>
                </a:solidFill>
                <a:latin typeface="Consolas" panose="020B0609020204030204" pitchFamily="49" charset="0"/>
              </a:rPr>
              <a:t>:</a:t>
            </a:r>
            <a:r>
              <a:rPr lang="en-US" sz="4400" b="0" dirty="0" err="1">
                <a:solidFill>
                  <a:srgbClr val="800000"/>
                </a:solidFill>
                <a:latin typeface="Consolas" panose="020B0609020204030204" pitchFamily="49" charset="0"/>
              </a:rPr>
              <a:t>RangeValidator</a:t>
            </a:r>
            <a:r>
              <a:rPr lang="en-US" sz="4400" b="0" dirty="0">
                <a:latin typeface="Consolas" panose="020B0609020204030204" pitchFamily="49" charset="0"/>
              </a:rPr>
              <a:t> </a:t>
            </a:r>
            <a:r>
              <a:rPr lang="en-US" sz="4400" b="0" dirty="0">
                <a:solidFill>
                  <a:srgbClr val="FF0000"/>
                </a:solidFill>
                <a:latin typeface="Consolas" panose="020B0609020204030204" pitchFamily="49" charset="0"/>
              </a:rPr>
              <a:t>ID</a:t>
            </a:r>
            <a:r>
              <a:rPr lang="en-US" sz="4400" b="0" dirty="0">
                <a:solidFill>
                  <a:srgbClr val="0000FF"/>
                </a:solidFill>
                <a:latin typeface="Consolas" panose="020B0609020204030204" pitchFamily="49" charset="0"/>
              </a:rPr>
              <a:t>="RangeValidator1"</a:t>
            </a:r>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runat</a:t>
            </a:r>
            <a:r>
              <a:rPr lang="en-US" sz="4400" b="0" dirty="0">
                <a:solidFill>
                  <a:srgbClr val="0000FF"/>
                </a:solidFill>
                <a:latin typeface="Consolas" panose="020B0609020204030204" pitchFamily="49" charset="0"/>
              </a:rPr>
              <a:t>="server"</a:t>
            </a:r>
            <a:r>
              <a:rPr lang="en-US" sz="4400" b="0" dirty="0">
                <a:latin typeface="Consolas" panose="020B0609020204030204" pitchFamily="49" charset="0"/>
              </a:rPr>
              <a:t> </a:t>
            </a: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ControlToValidate</a:t>
            </a:r>
            <a:r>
              <a:rPr lang="en-US" sz="4400" b="0" dirty="0">
                <a:solidFill>
                  <a:srgbClr val="0000FF"/>
                </a:solidFill>
                <a:latin typeface="Consolas" panose="020B0609020204030204" pitchFamily="49" charset="0"/>
              </a:rPr>
              <a:t>="</a:t>
            </a:r>
            <a:r>
              <a:rPr lang="en-US" sz="4400" b="0" dirty="0" err="1">
                <a:solidFill>
                  <a:srgbClr val="0000FF"/>
                </a:solidFill>
                <a:latin typeface="Consolas" panose="020B0609020204030204" pitchFamily="49" charset="0"/>
              </a:rPr>
              <a:t>txtName</a:t>
            </a:r>
            <a:r>
              <a:rPr lang="en-US" sz="4400" b="0" dirty="0">
                <a:solidFill>
                  <a:srgbClr val="0000FF"/>
                </a:solidFill>
                <a:latin typeface="Consolas" panose="020B0609020204030204" pitchFamily="49" charset="0"/>
              </a:rPr>
              <a:t>"</a:t>
            </a:r>
            <a:r>
              <a:rPr lang="en-US" sz="4400" b="0" dirty="0">
                <a:latin typeface="Consolas" panose="020B0609020204030204" pitchFamily="49" charset="0"/>
              </a:rPr>
              <a:t> </a:t>
            </a:r>
          </a:p>
          <a:p>
            <a:pPr algn="l"/>
            <a:r>
              <a:rPr lang="en-US" sz="4400" b="0" dirty="0">
                <a:latin typeface="Consolas" panose="020B0609020204030204" pitchFamily="49" charset="0"/>
              </a:rPr>
              <a:t>            </a:t>
            </a:r>
            <a:r>
              <a:rPr lang="en-US" sz="4400" b="0" dirty="0">
                <a:solidFill>
                  <a:srgbClr val="FF0000"/>
                </a:solidFill>
                <a:latin typeface="Consolas" panose="020B0609020204030204" pitchFamily="49" charset="0"/>
              </a:rPr>
              <a:t>ToolTip</a:t>
            </a:r>
            <a:r>
              <a:rPr lang="en-US" sz="4400" b="0" dirty="0">
                <a:solidFill>
                  <a:srgbClr val="0000FF"/>
                </a:solidFill>
                <a:latin typeface="Consolas" panose="020B0609020204030204" pitchFamily="49" charset="0"/>
              </a:rPr>
              <a:t>="Please Enter Value Between 10 and 30"</a:t>
            </a:r>
            <a:endParaRPr lang="en-US" sz="4400" b="0" dirty="0">
              <a:latin typeface="Consolas" panose="020B0609020204030204" pitchFamily="49" charset="0"/>
            </a:endParaRP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ErrorMessage</a:t>
            </a:r>
            <a:r>
              <a:rPr lang="en-US" sz="4400" b="0" dirty="0">
                <a:solidFill>
                  <a:srgbClr val="0000FF"/>
                </a:solidFill>
                <a:latin typeface="Consolas" panose="020B0609020204030204" pitchFamily="49" charset="0"/>
              </a:rPr>
              <a:t>="</a:t>
            </a:r>
            <a:r>
              <a:rPr lang="en-US" sz="4400" b="0" dirty="0" err="1">
                <a:solidFill>
                  <a:srgbClr val="0000FF"/>
                </a:solidFill>
                <a:latin typeface="Consolas" panose="020B0609020204030204" pitchFamily="49" charset="0"/>
              </a:rPr>
              <a:t>RangeValidator</a:t>
            </a:r>
            <a:r>
              <a:rPr lang="en-US" sz="4400" b="0" dirty="0">
                <a:solidFill>
                  <a:srgbClr val="0000FF"/>
                </a:solidFill>
                <a:latin typeface="Consolas" panose="020B0609020204030204" pitchFamily="49" charset="0"/>
              </a:rPr>
              <a:t>"</a:t>
            </a:r>
            <a:endParaRPr lang="en-US" sz="4400" b="0" dirty="0">
              <a:latin typeface="Consolas" panose="020B0609020204030204" pitchFamily="49" charset="0"/>
            </a:endParaRP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MaximumValue</a:t>
            </a:r>
            <a:r>
              <a:rPr lang="en-US" sz="4400" b="0" dirty="0">
                <a:solidFill>
                  <a:srgbClr val="0000FF"/>
                </a:solidFill>
                <a:latin typeface="Consolas" panose="020B0609020204030204" pitchFamily="49" charset="0"/>
              </a:rPr>
              <a:t>="30"</a:t>
            </a:r>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MinimumValue</a:t>
            </a:r>
            <a:r>
              <a:rPr lang="en-US" sz="4400" b="0" dirty="0">
                <a:solidFill>
                  <a:srgbClr val="0000FF"/>
                </a:solidFill>
                <a:latin typeface="Consolas" panose="020B0609020204030204" pitchFamily="49" charset="0"/>
              </a:rPr>
              <a:t>="10"</a:t>
            </a:r>
            <a:r>
              <a:rPr lang="en-US" sz="4400" b="0" dirty="0">
                <a:latin typeface="Consolas" panose="020B0609020204030204" pitchFamily="49" charset="0"/>
              </a:rPr>
              <a:t> </a:t>
            </a:r>
            <a:r>
              <a:rPr lang="en-US" sz="4400" b="0" dirty="0">
                <a:solidFill>
                  <a:srgbClr val="FF0000"/>
                </a:solidFill>
                <a:latin typeface="Consolas" panose="020B0609020204030204" pitchFamily="49" charset="0"/>
              </a:rPr>
              <a:t>Type</a:t>
            </a:r>
            <a:r>
              <a:rPr lang="en-US" sz="4400" b="0" dirty="0">
                <a:solidFill>
                  <a:srgbClr val="0000FF"/>
                </a:solidFill>
                <a:latin typeface="Consolas" panose="020B0609020204030204" pitchFamily="49" charset="0"/>
              </a:rPr>
              <a:t>="Integer"</a:t>
            </a:r>
            <a:endParaRPr lang="en-US" sz="4400" b="0" dirty="0">
              <a:latin typeface="Consolas" panose="020B0609020204030204" pitchFamily="49" charset="0"/>
            </a:endParaRP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ForeColor</a:t>
            </a:r>
            <a:r>
              <a:rPr lang="en-US" sz="4400" b="0" dirty="0">
                <a:solidFill>
                  <a:srgbClr val="0000FF"/>
                </a:solidFill>
                <a:latin typeface="Consolas" panose="020B0609020204030204" pitchFamily="49" charset="0"/>
              </a:rPr>
              <a:t>="Red"</a:t>
            </a:r>
            <a:endParaRPr lang="en-US" sz="4400" b="0" dirty="0">
              <a:latin typeface="Consolas" panose="020B0609020204030204" pitchFamily="49" charset="0"/>
            </a:endParaRPr>
          </a:p>
          <a:p>
            <a:pPr algn="l"/>
            <a:r>
              <a:rPr lang="en-US" sz="4400" b="0" dirty="0">
                <a:latin typeface="Consolas" panose="020B0609020204030204" pitchFamily="49" charset="0"/>
              </a:rPr>
              <a:t>            </a:t>
            </a:r>
            <a:r>
              <a:rPr lang="en-US" sz="4400" b="0" dirty="0">
                <a:solidFill>
                  <a:srgbClr val="FF0000"/>
                </a:solidFill>
                <a:latin typeface="Consolas" panose="020B0609020204030204" pitchFamily="49" charset="0"/>
              </a:rPr>
              <a:t>Text</a:t>
            </a:r>
            <a:r>
              <a:rPr lang="en-US" sz="4400" b="0" dirty="0">
                <a:solidFill>
                  <a:srgbClr val="0000FF"/>
                </a:solidFill>
                <a:latin typeface="Consolas" panose="020B0609020204030204" pitchFamily="49" charset="0"/>
              </a:rPr>
              <a:t>="*"</a:t>
            </a:r>
            <a:endParaRPr lang="en-US" sz="4400" b="0" dirty="0">
              <a:latin typeface="Consolas" panose="020B0609020204030204" pitchFamily="49" charset="0"/>
            </a:endParaRPr>
          </a:p>
          <a:p>
            <a:pPr algn="l"/>
            <a:r>
              <a:rPr lang="en-US" sz="4400" b="0" dirty="0">
                <a:latin typeface="Consolas" panose="020B0609020204030204" pitchFamily="49" charset="0"/>
              </a:rPr>
              <a:t>            </a:t>
            </a:r>
            <a:r>
              <a:rPr lang="en-US" sz="4400" b="0" dirty="0">
                <a:solidFill>
                  <a:srgbClr val="FF0000"/>
                </a:solidFill>
                <a:latin typeface="Consolas" panose="020B0609020204030204" pitchFamily="49" charset="0"/>
              </a:rPr>
              <a:t>Display</a:t>
            </a:r>
            <a:r>
              <a:rPr lang="en-US" sz="4400" b="0" dirty="0">
                <a:solidFill>
                  <a:srgbClr val="0000FF"/>
                </a:solidFill>
                <a:latin typeface="Consolas" panose="020B0609020204030204" pitchFamily="49" charset="0"/>
              </a:rPr>
              <a:t>="Dynamic"</a:t>
            </a:r>
            <a:endParaRPr lang="en-US" sz="4400" b="0" dirty="0">
              <a:latin typeface="Consolas" panose="020B0609020204030204" pitchFamily="49" charset="0"/>
            </a:endParaRPr>
          </a:p>
          <a:p>
            <a:pPr algn="l"/>
            <a:r>
              <a:rPr lang="en-US" sz="4400" b="0" dirty="0">
                <a:latin typeface="Consolas" panose="020B0609020204030204" pitchFamily="49" charset="0"/>
              </a:rPr>
              <a:t>            </a:t>
            </a:r>
            <a:r>
              <a:rPr lang="en-US" sz="4400" b="0" dirty="0">
                <a:solidFill>
                  <a:srgbClr val="0000FF"/>
                </a:solidFill>
                <a:latin typeface="Consolas" panose="020B0609020204030204" pitchFamily="49" charset="0"/>
              </a:rPr>
              <a:t>&gt;&lt;/</a:t>
            </a:r>
            <a:r>
              <a:rPr lang="en-US" sz="4400" b="0" dirty="0" err="1">
                <a:solidFill>
                  <a:srgbClr val="800000"/>
                </a:solidFill>
                <a:latin typeface="Consolas" panose="020B0609020204030204" pitchFamily="49" charset="0"/>
              </a:rPr>
              <a:t>asp</a:t>
            </a:r>
            <a:r>
              <a:rPr lang="en-US" sz="4400" b="0" dirty="0" err="1">
                <a:solidFill>
                  <a:srgbClr val="0000FF"/>
                </a:solidFill>
                <a:latin typeface="Consolas" panose="020B0609020204030204" pitchFamily="49" charset="0"/>
              </a:rPr>
              <a:t>:</a:t>
            </a:r>
            <a:r>
              <a:rPr lang="en-US" sz="4400" b="0" dirty="0" err="1">
                <a:solidFill>
                  <a:srgbClr val="800000"/>
                </a:solidFill>
                <a:latin typeface="Consolas" panose="020B0609020204030204" pitchFamily="49" charset="0"/>
              </a:rPr>
              <a:t>RangeValidator</a:t>
            </a:r>
            <a:r>
              <a:rPr lang="en-US" sz="4400" b="0" dirty="0">
                <a:solidFill>
                  <a:srgbClr val="0000FF"/>
                </a:solidFill>
                <a:latin typeface="Consolas" panose="020B0609020204030204" pitchFamily="49" charset="0"/>
              </a:rPr>
              <a:t>&gt;</a:t>
            </a:r>
            <a:endParaRPr lang="en-US" sz="4400" b="0" dirty="0">
              <a:latin typeface="Consolas" panose="020B0609020204030204" pitchFamily="49" charset="0"/>
            </a:endParaRPr>
          </a:p>
        </p:txBody>
      </p:sp>
    </p:spTree>
    <p:extLst>
      <p:ext uri="{BB962C8B-B14F-4D97-AF65-F5344CB8AC3E}">
        <p14:creationId xmlns:p14="http://schemas.microsoft.com/office/powerpoint/2010/main" xmlns="" val="1370984198"/>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540757" y="6047202"/>
            <a:ext cx="1198084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Active Server Pages</a:t>
            </a:r>
            <a:endParaRPr lang="en-US" sz="9600" dirty="0">
              <a:solidFill>
                <a:schemeClr val="tx2"/>
              </a:solidFill>
            </a:endParaRPr>
          </a:p>
        </p:txBody>
      </p:sp>
      <p:sp>
        <p:nvSpPr>
          <p:cNvPr id="2" name="Rectangle 1"/>
          <p:cNvSpPr/>
          <p:nvPr/>
        </p:nvSpPr>
        <p:spPr>
          <a:xfrm>
            <a:off x="3510681" y="1042306"/>
            <a:ext cx="2082621" cy="1200329"/>
          </a:xfrm>
          <a:prstGeom prst="rect">
            <a:avLst/>
          </a:prstGeom>
        </p:spPr>
        <p:txBody>
          <a:bodyPr wrap="none">
            <a:spAutoFit/>
          </a:bodyPr>
          <a:lstStyle/>
          <a:p>
            <a:pPr algn="l"/>
            <a:r>
              <a:rPr lang="en-US" sz="7200" dirty="0" smtClean="0">
                <a:latin typeface="+mn-lt"/>
                <a:cs typeface="Courier New" panose="02070309020205020404" pitchFamily="49" charset="0"/>
              </a:rPr>
              <a:t>ASP</a:t>
            </a:r>
            <a:endParaRPr lang="en-US" sz="7200" dirty="0">
              <a:latin typeface="+mn-lt"/>
              <a:cs typeface="Courier New" panose="02070309020205020404" pitchFamily="49" charset="0"/>
            </a:endParaRPr>
          </a:p>
        </p:txBody>
      </p:sp>
      <p:pic>
        <p:nvPicPr>
          <p:cNvPr id="2052" name="Picture 4" descr="Image result for text fil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42201" y="6053656"/>
            <a:ext cx="2438400" cy="24384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ounded Rectangle 5"/>
          <p:cNvSpPr/>
          <p:nvPr/>
        </p:nvSpPr>
        <p:spPr>
          <a:xfrm>
            <a:off x="4587860" y="6937659"/>
            <a:ext cx="2547083" cy="670395"/>
          </a:xfrm>
          <a:prstGeom prst="round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smtClean="0">
                <a:ln>
                  <a:noFill/>
                </a:ln>
                <a:solidFill>
                  <a:schemeClr val="bg1"/>
                </a:solidFill>
                <a:effectLst/>
                <a:uFillTx/>
                <a:latin typeface="+mn-lt"/>
                <a:ea typeface="+mn-ea"/>
                <a:cs typeface="+mn-cs"/>
                <a:sym typeface="Helvetica Neue Medium"/>
              </a:rPr>
              <a:t>ASP</a:t>
            </a:r>
            <a:endParaRPr kumimoji="0" lang="en-US" sz="3000" i="0" u="none" strike="noStrike" cap="none" spc="0" normalizeH="0" baseline="0" dirty="0">
              <a:ln>
                <a:noFill/>
              </a:ln>
              <a:solidFill>
                <a:schemeClr val="bg1"/>
              </a:solidFill>
              <a:effectLst/>
              <a:uFillTx/>
              <a:latin typeface="+mn-lt"/>
              <a:ea typeface="+mn-ea"/>
              <a:cs typeface="+mn-cs"/>
              <a:sym typeface="Helvetica Neue Medium"/>
            </a:endParaRPr>
          </a:p>
        </p:txBody>
      </p:sp>
      <p:pic>
        <p:nvPicPr>
          <p:cNvPr id="7" name="Picture 6"/>
          <p:cNvPicPr>
            <a:picLocks noChangeAspect="1"/>
          </p:cNvPicPr>
          <p:nvPr/>
        </p:nvPicPr>
        <p:blipFill>
          <a:blip r:embed="rId3"/>
          <a:stretch>
            <a:fillRect/>
          </a:stretch>
        </p:blipFill>
        <p:spPr>
          <a:xfrm>
            <a:off x="9574964" y="4810898"/>
            <a:ext cx="4752243" cy="4932708"/>
          </a:xfrm>
          <a:prstGeom prst="rect">
            <a:avLst/>
          </a:prstGeom>
        </p:spPr>
      </p:pic>
      <p:pic>
        <p:nvPicPr>
          <p:cNvPr id="12" name="Picture 4" descr="Image result for web browser"/>
          <p:cNvPicPr>
            <a:picLocks noChangeAspect="1" noChangeArrowheads="1"/>
          </p:cNvPicPr>
          <p:nvPr/>
        </p:nvPicPr>
        <p:blipFill>
          <a:blip r:embed="rId4">
            <a:extLst>
              <a:ext uri="{BEBA8EAE-BF5A-486C-A8C5-ECC9F3942E4B}">
                <a14:imgProps xmlns:a14="http://schemas.microsoft.com/office/drawing/2010/main" xmlns="">
                  <a14:imgLayer r:embed="rId5">
                    <a14:imgEffect>
                      <a14:backgroundRemoval t="0" b="96429" l="2154" r="98154">
                        <a14:foregroundMark x1="43846" y1="26190" x2="43846" y2="26190"/>
                        <a14:foregroundMark x1="60308" y1="38492" x2="60308" y2="38492"/>
                        <a14:foregroundMark x1="56308" y1="73413" x2="57538" y2="71429"/>
                        <a14:foregroundMark x1="44462" y1="49206" x2="44462" y2="49206"/>
                        <a14:foregroundMark x1="49538" y1="30159" x2="50308" y2="28968"/>
                        <a14:foregroundMark x1="64000" y1="22222" x2="64000" y2="22222"/>
                        <a14:foregroundMark x1="85385" y1="44444" x2="85385" y2="44444"/>
                        <a14:foregroundMark x1="73846" y1="53175" x2="75538" y2="51984"/>
                        <a14:foregroundMark x1="78462" y1="34524" x2="78462" y2="34524"/>
                        <a14:foregroundMark x1="83385" y1="40873" x2="83385" y2="40873"/>
                        <a14:foregroundMark x1="83077" y1="22222" x2="83077" y2="22222"/>
                        <a14:backgroundMark x1="36462" y1="19444" x2="36462" y2="19444"/>
                      </a14:backgroundRemoval>
                    </a14:imgEffect>
                  </a14:imgLayer>
                </a14:imgProps>
              </a:ext>
              <a:ext uri="{28A0092B-C50C-407E-A947-70E740481C1C}">
                <a14:useLocalDpi xmlns:a14="http://schemas.microsoft.com/office/drawing/2010/main" xmlns="" val="0"/>
              </a:ext>
            </a:extLst>
          </a:blip>
          <a:srcRect/>
          <a:stretch>
            <a:fillRect/>
          </a:stretch>
        </p:blipFill>
        <p:spPr bwMode="auto">
          <a:xfrm>
            <a:off x="16286528" y="6053656"/>
            <a:ext cx="6191250" cy="240030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ight Arrow 12"/>
          <p:cNvSpPr/>
          <p:nvPr/>
        </p:nvSpPr>
        <p:spPr>
          <a:xfrm>
            <a:off x="8325803" y="6732052"/>
            <a:ext cx="1732597" cy="1043507"/>
          </a:xfrm>
          <a:prstGeom prst="rightArrow">
            <a:avLst>
              <a:gd name="adj1" fmla="val 32025"/>
              <a:gd name="adj2" fmla="val 73592"/>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4" name="Right Arrow 13"/>
          <p:cNvSpPr/>
          <p:nvPr/>
        </p:nvSpPr>
        <p:spPr>
          <a:xfrm>
            <a:off x="14014670" y="6732052"/>
            <a:ext cx="1732597" cy="1043507"/>
          </a:xfrm>
          <a:prstGeom prst="rightArrow">
            <a:avLst>
              <a:gd name="adj1" fmla="val 32025"/>
              <a:gd name="adj2" fmla="val 73592"/>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xmlns="" val="4205631237"/>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392041" cy="1200329"/>
          </a:xfrm>
          <a:prstGeom prst="rect">
            <a:avLst/>
          </a:prstGeom>
        </p:spPr>
        <p:txBody>
          <a:bodyPr wrap="none">
            <a:spAutoFit/>
          </a:bodyPr>
          <a:lstStyle/>
          <a:p>
            <a:pPr algn="l"/>
            <a:r>
              <a:rPr lang="en-US" sz="7200" dirty="0" smtClean="0">
                <a:latin typeface="+mn-lt"/>
                <a:cs typeface="Courier New" panose="02070309020205020404" pitchFamily="49" charset="0"/>
              </a:rPr>
              <a:t>Compare Validator</a:t>
            </a:r>
            <a:endParaRPr lang="en-US" sz="7200" dirty="0">
              <a:latin typeface="+mn-lt"/>
              <a:cs typeface="Courier New" panose="02070309020205020404" pitchFamily="49" charset="0"/>
            </a:endParaRPr>
          </a:p>
        </p:txBody>
      </p:sp>
      <p:sp>
        <p:nvSpPr>
          <p:cNvPr id="4" name="Rectangle 3"/>
          <p:cNvSpPr/>
          <p:nvPr/>
        </p:nvSpPr>
        <p:spPr>
          <a:xfrm>
            <a:off x="4044462" y="5580728"/>
            <a:ext cx="20257476" cy="3477875"/>
          </a:xfrm>
          <a:prstGeom prst="rect">
            <a:avLst/>
          </a:prstGeom>
        </p:spPr>
        <p:txBody>
          <a:bodyPr wrap="square">
            <a:spAutoFit/>
          </a:bodyPr>
          <a:lstStyle/>
          <a:p>
            <a:pPr algn="l"/>
            <a:r>
              <a:rPr lang="en-US" sz="4400" b="0" dirty="0">
                <a:latin typeface="Consolas" panose="020B0609020204030204" pitchFamily="49" charset="0"/>
              </a:rPr>
              <a:t> </a:t>
            </a:r>
            <a:r>
              <a:rPr lang="en-US" sz="4400" b="0" dirty="0">
                <a:solidFill>
                  <a:srgbClr val="0000FF"/>
                </a:solidFill>
                <a:latin typeface="Consolas" panose="020B0609020204030204" pitchFamily="49" charset="0"/>
              </a:rPr>
              <a:t>&lt;</a:t>
            </a:r>
            <a:r>
              <a:rPr lang="en-US" sz="4400" b="0" dirty="0" err="1">
                <a:solidFill>
                  <a:srgbClr val="800000"/>
                </a:solidFill>
                <a:latin typeface="Consolas" panose="020B0609020204030204" pitchFamily="49" charset="0"/>
              </a:rPr>
              <a:t>asp</a:t>
            </a:r>
            <a:r>
              <a:rPr lang="en-US" sz="4400" b="0" dirty="0" err="1">
                <a:solidFill>
                  <a:srgbClr val="0000FF"/>
                </a:solidFill>
                <a:latin typeface="Consolas" panose="020B0609020204030204" pitchFamily="49" charset="0"/>
              </a:rPr>
              <a:t>:</a:t>
            </a:r>
            <a:r>
              <a:rPr lang="en-US" sz="4400" b="0" dirty="0" err="1">
                <a:solidFill>
                  <a:srgbClr val="800000"/>
                </a:solidFill>
                <a:latin typeface="Consolas" panose="020B0609020204030204" pitchFamily="49" charset="0"/>
              </a:rPr>
              <a:t>CompareValidator</a:t>
            </a:r>
            <a:r>
              <a:rPr lang="en-US" sz="4400" b="0" dirty="0">
                <a:latin typeface="Consolas" panose="020B0609020204030204" pitchFamily="49" charset="0"/>
              </a:rPr>
              <a:t> </a:t>
            </a:r>
            <a:r>
              <a:rPr lang="en-US" sz="4400" b="0" dirty="0">
                <a:solidFill>
                  <a:srgbClr val="FF0000"/>
                </a:solidFill>
                <a:latin typeface="Consolas" panose="020B0609020204030204" pitchFamily="49" charset="0"/>
              </a:rPr>
              <a:t>ID</a:t>
            </a:r>
            <a:r>
              <a:rPr lang="en-US" sz="4400" b="0" dirty="0">
                <a:solidFill>
                  <a:srgbClr val="0000FF"/>
                </a:solidFill>
                <a:latin typeface="Consolas" panose="020B0609020204030204" pitchFamily="49" charset="0"/>
              </a:rPr>
              <a:t>="CompareValidator1"</a:t>
            </a:r>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runat</a:t>
            </a:r>
            <a:r>
              <a:rPr lang="en-US" sz="4400" b="0" dirty="0">
                <a:solidFill>
                  <a:srgbClr val="0000FF"/>
                </a:solidFill>
                <a:latin typeface="Consolas" panose="020B0609020204030204" pitchFamily="49" charset="0"/>
              </a:rPr>
              <a:t>="server"</a:t>
            </a:r>
            <a:r>
              <a:rPr lang="en-US" sz="4400" b="0" dirty="0">
                <a:latin typeface="Consolas" panose="020B0609020204030204" pitchFamily="49" charset="0"/>
              </a:rPr>
              <a:t> </a:t>
            </a: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ControlToCompare</a:t>
            </a:r>
            <a:r>
              <a:rPr lang="en-US" sz="4400" b="0" dirty="0">
                <a:solidFill>
                  <a:srgbClr val="0000FF"/>
                </a:solidFill>
                <a:latin typeface="Consolas" panose="020B0609020204030204" pitchFamily="49" charset="0"/>
              </a:rPr>
              <a:t>="</a:t>
            </a:r>
            <a:r>
              <a:rPr lang="en-US" sz="4400" b="0" dirty="0" err="1">
                <a:solidFill>
                  <a:srgbClr val="0000FF"/>
                </a:solidFill>
                <a:latin typeface="Consolas" panose="020B0609020204030204" pitchFamily="49" charset="0"/>
              </a:rPr>
              <a:t>txtName</a:t>
            </a:r>
            <a:r>
              <a:rPr lang="en-US" sz="4400" b="0" dirty="0">
                <a:solidFill>
                  <a:srgbClr val="0000FF"/>
                </a:solidFill>
                <a:latin typeface="Consolas" panose="020B0609020204030204" pitchFamily="49" charset="0"/>
              </a:rPr>
              <a:t>"</a:t>
            </a:r>
            <a:r>
              <a:rPr lang="en-US" sz="4400" b="0" dirty="0">
                <a:latin typeface="Consolas" panose="020B0609020204030204" pitchFamily="49" charset="0"/>
              </a:rPr>
              <a:t> </a:t>
            </a: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ControlToValidate</a:t>
            </a:r>
            <a:r>
              <a:rPr lang="en-US" sz="4400" b="0" dirty="0">
                <a:solidFill>
                  <a:srgbClr val="0000FF"/>
                </a:solidFill>
                <a:latin typeface="Consolas" panose="020B0609020204030204" pitchFamily="49" charset="0"/>
              </a:rPr>
              <a:t>="txtName2"</a:t>
            </a:r>
            <a:r>
              <a:rPr lang="en-US" sz="4400" b="0" dirty="0">
                <a:latin typeface="Consolas" panose="020B0609020204030204" pitchFamily="49" charset="0"/>
              </a:rPr>
              <a:t> </a:t>
            </a: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ErrorMessage</a:t>
            </a:r>
            <a:r>
              <a:rPr lang="en-US" sz="4400" b="0" dirty="0">
                <a:solidFill>
                  <a:srgbClr val="0000FF"/>
                </a:solidFill>
                <a:latin typeface="Consolas" panose="020B0609020204030204" pitchFamily="49" charset="0"/>
              </a:rPr>
              <a:t>="</a:t>
            </a:r>
            <a:r>
              <a:rPr lang="en-US" sz="4400" b="0" dirty="0" err="1">
                <a:solidFill>
                  <a:srgbClr val="0000FF"/>
                </a:solidFill>
                <a:latin typeface="Consolas" panose="020B0609020204030204" pitchFamily="49" charset="0"/>
              </a:rPr>
              <a:t>CompareValidator</a:t>
            </a:r>
            <a:r>
              <a:rPr lang="en-US" sz="4400" b="0" dirty="0">
                <a:solidFill>
                  <a:srgbClr val="0000FF"/>
                </a:solidFill>
                <a:latin typeface="Consolas" panose="020B0609020204030204" pitchFamily="49" charset="0"/>
              </a:rPr>
              <a:t>"</a:t>
            </a:r>
            <a:r>
              <a:rPr lang="en-US" sz="4400" b="0" dirty="0">
                <a:latin typeface="Consolas" panose="020B0609020204030204" pitchFamily="49" charset="0"/>
              </a:rPr>
              <a:t> </a:t>
            </a: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ForeColor</a:t>
            </a:r>
            <a:r>
              <a:rPr lang="en-US" sz="4400" b="0" dirty="0">
                <a:solidFill>
                  <a:srgbClr val="0000FF"/>
                </a:solidFill>
                <a:latin typeface="Consolas" panose="020B0609020204030204" pitchFamily="49" charset="0"/>
              </a:rPr>
              <a:t>="#FF3300"&gt;&lt;/</a:t>
            </a:r>
            <a:r>
              <a:rPr lang="en-US" sz="4400" b="0" dirty="0" err="1">
                <a:solidFill>
                  <a:srgbClr val="800000"/>
                </a:solidFill>
                <a:latin typeface="Consolas" panose="020B0609020204030204" pitchFamily="49" charset="0"/>
              </a:rPr>
              <a:t>asp</a:t>
            </a:r>
            <a:r>
              <a:rPr lang="en-US" sz="4400" b="0" dirty="0" err="1">
                <a:solidFill>
                  <a:srgbClr val="0000FF"/>
                </a:solidFill>
                <a:latin typeface="Consolas" panose="020B0609020204030204" pitchFamily="49" charset="0"/>
              </a:rPr>
              <a:t>:</a:t>
            </a:r>
            <a:r>
              <a:rPr lang="en-US" sz="4400" b="0" dirty="0" err="1">
                <a:solidFill>
                  <a:srgbClr val="800000"/>
                </a:solidFill>
                <a:latin typeface="Consolas" panose="020B0609020204030204" pitchFamily="49" charset="0"/>
              </a:rPr>
              <a:t>CompareValidator</a:t>
            </a:r>
            <a:r>
              <a:rPr lang="en-US" sz="4400" b="0" dirty="0">
                <a:solidFill>
                  <a:srgbClr val="0000FF"/>
                </a:solidFill>
                <a:latin typeface="Consolas" panose="020B0609020204030204" pitchFamily="49" charset="0"/>
              </a:rPr>
              <a:t>&gt;</a:t>
            </a:r>
            <a:endParaRPr lang="en-US" sz="4400" b="0" dirty="0">
              <a:latin typeface="Consolas" panose="020B0609020204030204" pitchFamily="49" charset="0"/>
            </a:endParaRPr>
          </a:p>
        </p:txBody>
      </p:sp>
    </p:spTree>
    <p:extLst>
      <p:ext uri="{BB962C8B-B14F-4D97-AF65-F5344CB8AC3E}">
        <p14:creationId xmlns:p14="http://schemas.microsoft.com/office/powerpoint/2010/main" xmlns="" val="3437212799"/>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622600" cy="1200329"/>
          </a:xfrm>
          <a:prstGeom prst="rect">
            <a:avLst/>
          </a:prstGeom>
        </p:spPr>
        <p:txBody>
          <a:bodyPr wrap="none">
            <a:spAutoFit/>
          </a:bodyPr>
          <a:lstStyle/>
          <a:p>
            <a:pPr algn="l"/>
            <a:r>
              <a:rPr lang="en-US" sz="7200" dirty="0" smtClean="0">
                <a:latin typeface="+mn-lt"/>
                <a:cs typeface="Courier New" panose="02070309020205020404" pitchFamily="49" charset="0"/>
              </a:rPr>
              <a:t>Custom </a:t>
            </a:r>
            <a:r>
              <a:rPr lang="en-US" sz="7200" dirty="0" err="1" smtClean="0">
                <a:latin typeface="+mn-lt"/>
                <a:cs typeface="Courier New" panose="02070309020205020404" pitchFamily="49" charset="0"/>
              </a:rPr>
              <a:t>Validator</a:t>
            </a:r>
            <a:endParaRPr lang="en-US" sz="7200" dirty="0">
              <a:latin typeface="+mn-lt"/>
              <a:cs typeface="Courier New" panose="02070309020205020404" pitchFamily="49" charset="0"/>
            </a:endParaRPr>
          </a:p>
        </p:txBody>
      </p:sp>
      <p:sp>
        <p:nvSpPr>
          <p:cNvPr id="4" name="Rectangle 3"/>
          <p:cNvSpPr/>
          <p:nvPr/>
        </p:nvSpPr>
        <p:spPr>
          <a:xfrm>
            <a:off x="4044462" y="5580728"/>
            <a:ext cx="20257476" cy="4832092"/>
          </a:xfrm>
          <a:prstGeom prst="rect">
            <a:avLst/>
          </a:prstGeom>
        </p:spPr>
        <p:txBody>
          <a:bodyPr wrap="square">
            <a:spAutoFit/>
          </a:bodyPr>
          <a:lstStyle/>
          <a:p>
            <a:pPr algn="l"/>
            <a:r>
              <a:rPr lang="en-US" sz="4400" dirty="0" smtClean="0">
                <a:solidFill>
                  <a:srgbClr val="0000FF"/>
                </a:solidFill>
                <a:latin typeface="Consolas"/>
              </a:rPr>
              <a:t>&lt;</a:t>
            </a:r>
            <a:r>
              <a:rPr lang="en-US" sz="4400" dirty="0" err="1" smtClean="0">
                <a:solidFill>
                  <a:srgbClr val="800000"/>
                </a:solidFill>
                <a:latin typeface="Consolas"/>
              </a:rPr>
              <a:t>asp</a:t>
            </a:r>
            <a:r>
              <a:rPr lang="en-US" sz="4400" dirty="0" err="1" smtClean="0">
                <a:solidFill>
                  <a:srgbClr val="0000FF"/>
                </a:solidFill>
                <a:latin typeface="Consolas"/>
              </a:rPr>
              <a:t>:</a:t>
            </a:r>
            <a:r>
              <a:rPr lang="en-US" sz="4400" dirty="0" err="1" smtClean="0">
                <a:solidFill>
                  <a:srgbClr val="800000"/>
                </a:solidFill>
                <a:latin typeface="Consolas"/>
              </a:rPr>
              <a:t>CustomValidator</a:t>
            </a:r>
            <a:r>
              <a:rPr lang="en-US" sz="4400" dirty="0" smtClean="0">
                <a:solidFill>
                  <a:srgbClr val="800000"/>
                </a:solidFill>
                <a:latin typeface="Consolas"/>
              </a:rPr>
              <a:t> </a:t>
            </a:r>
            <a:r>
              <a:rPr lang="en-US" sz="4400" dirty="0" smtClean="0">
                <a:solidFill>
                  <a:srgbClr val="FF0000"/>
                </a:solidFill>
                <a:latin typeface="Consolas"/>
              </a:rPr>
              <a:t>ID</a:t>
            </a:r>
            <a:r>
              <a:rPr lang="en-US" sz="4400" dirty="0" smtClean="0">
                <a:solidFill>
                  <a:srgbClr val="0000FF"/>
                </a:solidFill>
                <a:latin typeface="Consolas"/>
              </a:rPr>
              <a:t>="CustomValidator1" </a:t>
            </a:r>
            <a:r>
              <a:rPr lang="en-US" sz="4400" dirty="0" err="1" smtClean="0">
                <a:solidFill>
                  <a:srgbClr val="FF0000"/>
                </a:solidFill>
                <a:latin typeface="Consolas"/>
              </a:rPr>
              <a:t>runat</a:t>
            </a:r>
            <a:r>
              <a:rPr lang="en-US" sz="4400" dirty="0" smtClean="0">
                <a:solidFill>
                  <a:srgbClr val="0000FF"/>
                </a:solidFill>
                <a:latin typeface="Consolas"/>
              </a:rPr>
              <a:t>="server" </a:t>
            </a:r>
          </a:p>
          <a:p>
            <a:pPr algn="l"/>
            <a:r>
              <a:rPr lang="en-US" sz="4400" dirty="0" smtClean="0">
                <a:solidFill>
                  <a:srgbClr val="0000FF"/>
                </a:solidFill>
                <a:latin typeface="Consolas"/>
              </a:rPr>
              <a:t>                        </a:t>
            </a:r>
            <a:r>
              <a:rPr lang="en-US" sz="4400" dirty="0" err="1" smtClean="0">
                <a:solidFill>
                  <a:srgbClr val="FF0000"/>
                </a:solidFill>
                <a:latin typeface="Consolas"/>
              </a:rPr>
              <a:t>ForeColor</a:t>
            </a:r>
            <a:r>
              <a:rPr lang="en-US" sz="4400" dirty="0" smtClean="0">
                <a:solidFill>
                  <a:srgbClr val="0000FF"/>
                </a:solidFill>
                <a:latin typeface="Consolas"/>
              </a:rPr>
              <a:t>="Red"</a:t>
            </a:r>
          </a:p>
          <a:p>
            <a:pPr algn="l"/>
            <a:r>
              <a:rPr lang="en-US" sz="4400" dirty="0" smtClean="0">
                <a:solidFill>
                  <a:srgbClr val="0000FF"/>
                </a:solidFill>
                <a:latin typeface="Consolas"/>
              </a:rPr>
              <a:t>                        </a:t>
            </a:r>
            <a:r>
              <a:rPr lang="en-US" sz="4400" dirty="0" err="1" smtClean="0">
                <a:solidFill>
                  <a:srgbClr val="FF0000"/>
                </a:solidFill>
                <a:latin typeface="Consolas"/>
              </a:rPr>
              <a:t>ControlToValidate</a:t>
            </a:r>
            <a:r>
              <a:rPr lang="en-US" sz="4400" dirty="0" smtClean="0">
                <a:solidFill>
                  <a:srgbClr val="0000FF"/>
                </a:solidFill>
                <a:latin typeface="Consolas"/>
              </a:rPr>
              <a:t>="</a:t>
            </a:r>
            <a:r>
              <a:rPr lang="en-US" sz="4400" dirty="0" err="1" smtClean="0">
                <a:solidFill>
                  <a:srgbClr val="0000FF"/>
                </a:solidFill>
                <a:latin typeface="Consolas"/>
              </a:rPr>
              <a:t>txtDob</a:t>
            </a:r>
            <a:r>
              <a:rPr lang="en-US" sz="4400" dirty="0" smtClean="0">
                <a:solidFill>
                  <a:srgbClr val="0000FF"/>
                </a:solidFill>
                <a:latin typeface="Consolas"/>
              </a:rPr>
              <a:t>"</a:t>
            </a:r>
          </a:p>
          <a:p>
            <a:pPr algn="l"/>
            <a:r>
              <a:rPr lang="en-US" sz="4400" dirty="0" smtClean="0">
                <a:solidFill>
                  <a:srgbClr val="0000FF"/>
                </a:solidFill>
                <a:latin typeface="Consolas"/>
              </a:rPr>
              <a:t>                        </a:t>
            </a:r>
            <a:r>
              <a:rPr lang="en-US" sz="4400" dirty="0" err="1" smtClean="0">
                <a:solidFill>
                  <a:srgbClr val="FF0000"/>
                </a:solidFill>
                <a:latin typeface="Consolas"/>
              </a:rPr>
              <a:t>ErrorMessage</a:t>
            </a:r>
            <a:r>
              <a:rPr lang="en-US" sz="4400" dirty="0" smtClean="0">
                <a:solidFill>
                  <a:srgbClr val="0000FF"/>
                </a:solidFill>
                <a:latin typeface="Consolas"/>
              </a:rPr>
              <a:t>="</a:t>
            </a:r>
            <a:r>
              <a:rPr lang="en-US" sz="4400" dirty="0" err="1" smtClean="0">
                <a:solidFill>
                  <a:srgbClr val="0000FF"/>
                </a:solidFill>
                <a:latin typeface="Consolas"/>
              </a:rPr>
              <a:t>CustomValidator</a:t>
            </a:r>
            <a:r>
              <a:rPr lang="en-US" sz="4400" dirty="0" smtClean="0">
                <a:solidFill>
                  <a:srgbClr val="0000FF"/>
                </a:solidFill>
                <a:latin typeface="Consolas"/>
              </a:rPr>
              <a:t>" </a:t>
            </a:r>
            <a:r>
              <a:rPr lang="en-US" sz="4400" dirty="0" smtClean="0">
                <a:solidFill>
                  <a:srgbClr val="0000FF"/>
                </a:solidFill>
                <a:latin typeface="Consolas"/>
              </a:rPr>
              <a:t>													</a:t>
            </a:r>
            <a:r>
              <a:rPr lang="en-US" sz="4400" dirty="0" smtClean="0">
                <a:solidFill>
                  <a:srgbClr val="FF0000"/>
                </a:solidFill>
                <a:latin typeface="Consolas"/>
              </a:rPr>
              <a:t>Display</a:t>
            </a:r>
            <a:r>
              <a:rPr lang="en-US" sz="4400" dirty="0" smtClean="0">
                <a:solidFill>
                  <a:srgbClr val="0000FF"/>
                </a:solidFill>
                <a:latin typeface="Consolas"/>
              </a:rPr>
              <a:t>="Dynamic" </a:t>
            </a:r>
            <a:r>
              <a:rPr lang="en-US" sz="4400" dirty="0" smtClean="0">
                <a:solidFill>
                  <a:srgbClr val="0000FF"/>
                </a:solidFill>
                <a:latin typeface="Consolas"/>
              </a:rPr>
              <a:t>                        </a:t>
            </a:r>
            <a:r>
              <a:rPr lang="en-US" sz="4400" dirty="0" err="1" smtClean="0">
                <a:solidFill>
                  <a:srgbClr val="FF0000"/>
                </a:solidFill>
                <a:latin typeface="Consolas"/>
              </a:rPr>
              <a:t>onservervalidate</a:t>
            </a:r>
            <a:r>
              <a:rPr lang="en-US" sz="4400" dirty="0" smtClean="0">
                <a:solidFill>
                  <a:srgbClr val="0000FF"/>
                </a:solidFill>
                <a:latin typeface="Consolas"/>
              </a:rPr>
              <a:t>="CustomValidator1_ServerValidate</a:t>
            </a:r>
            <a:r>
              <a:rPr lang="en-US" sz="4400" dirty="0" smtClean="0">
                <a:solidFill>
                  <a:srgbClr val="0000FF"/>
                </a:solidFill>
                <a:latin typeface="Consolas"/>
              </a:rPr>
              <a:t>"&gt;</a:t>
            </a:r>
          </a:p>
          <a:p>
            <a:pPr algn="l"/>
            <a:r>
              <a:rPr lang="en-US" sz="4400" dirty="0" smtClean="0">
                <a:solidFill>
                  <a:srgbClr val="0000FF"/>
                </a:solidFill>
                <a:latin typeface="Consolas"/>
              </a:rPr>
              <a:t>&lt;/</a:t>
            </a:r>
            <a:r>
              <a:rPr lang="en-US" sz="4400" dirty="0" err="1" smtClean="0">
                <a:solidFill>
                  <a:srgbClr val="800000"/>
                </a:solidFill>
                <a:latin typeface="Consolas"/>
              </a:rPr>
              <a:t>asp</a:t>
            </a:r>
            <a:r>
              <a:rPr lang="en-US" sz="4400" dirty="0" err="1" smtClean="0">
                <a:solidFill>
                  <a:srgbClr val="0000FF"/>
                </a:solidFill>
                <a:latin typeface="Consolas"/>
              </a:rPr>
              <a:t>:</a:t>
            </a:r>
            <a:r>
              <a:rPr lang="en-US" sz="4400" dirty="0" err="1" smtClean="0">
                <a:solidFill>
                  <a:srgbClr val="800000"/>
                </a:solidFill>
                <a:latin typeface="Consolas"/>
              </a:rPr>
              <a:t>CustomValidator</a:t>
            </a:r>
            <a:r>
              <a:rPr lang="en-US" sz="4400" dirty="0" smtClean="0">
                <a:solidFill>
                  <a:srgbClr val="0000FF"/>
                </a:solidFill>
                <a:latin typeface="Consolas"/>
              </a:rPr>
              <a:t>&gt;</a:t>
            </a:r>
          </a:p>
        </p:txBody>
      </p:sp>
    </p:spTree>
    <p:extLst>
      <p:ext uri="{BB962C8B-B14F-4D97-AF65-F5344CB8AC3E}">
        <p14:creationId xmlns:p14="http://schemas.microsoft.com/office/powerpoint/2010/main" xmlns="" val="3437212799"/>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622600" cy="1200329"/>
          </a:xfrm>
          <a:prstGeom prst="rect">
            <a:avLst/>
          </a:prstGeom>
        </p:spPr>
        <p:txBody>
          <a:bodyPr wrap="none">
            <a:spAutoFit/>
          </a:bodyPr>
          <a:lstStyle/>
          <a:p>
            <a:pPr algn="l"/>
            <a:r>
              <a:rPr lang="en-US" sz="7200" dirty="0" smtClean="0">
                <a:latin typeface="+mn-lt"/>
                <a:cs typeface="Courier New" panose="02070309020205020404" pitchFamily="49" charset="0"/>
              </a:rPr>
              <a:t>Custom </a:t>
            </a:r>
            <a:r>
              <a:rPr lang="en-US" sz="7200" dirty="0" err="1" smtClean="0">
                <a:latin typeface="+mn-lt"/>
                <a:cs typeface="Courier New" panose="02070309020205020404" pitchFamily="49" charset="0"/>
              </a:rPr>
              <a:t>Validator</a:t>
            </a:r>
            <a:endParaRPr lang="en-US" sz="7200" dirty="0">
              <a:latin typeface="+mn-lt"/>
              <a:cs typeface="Courier New" panose="02070309020205020404" pitchFamily="49" charset="0"/>
            </a:endParaRPr>
          </a:p>
        </p:txBody>
      </p:sp>
      <p:sp>
        <p:nvSpPr>
          <p:cNvPr id="4" name="Rectangle 3"/>
          <p:cNvSpPr/>
          <p:nvPr/>
        </p:nvSpPr>
        <p:spPr>
          <a:xfrm>
            <a:off x="3382310" y="2533836"/>
            <a:ext cx="20257476" cy="11295400"/>
          </a:xfrm>
          <a:prstGeom prst="rect">
            <a:avLst/>
          </a:prstGeom>
        </p:spPr>
        <p:txBody>
          <a:bodyPr wrap="square">
            <a:spAutoFit/>
          </a:bodyPr>
          <a:lstStyle/>
          <a:p>
            <a:pPr algn="l"/>
            <a:r>
              <a:rPr lang="en-US" sz="2800" dirty="0" smtClean="0">
                <a:latin typeface="Consolas"/>
              </a:rPr>
              <a:t> </a:t>
            </a:r>
            <a:r>
              <a:rPr lang="en-US" sz="2800" dirty="0" smtClean="0">
                <a:solidFill>
                  <a:srgbClr val="0000FF"/>
                </a:solidFill>
                <a:latin typeface="Consolas"/>
              </a:rPr>
              <a:t>protected void CustomValidator1_ServerValidate(object source, </a:t>
            </a:r>
            <a:r>
              <a:rPr lang="en-US" sz="2800" dirty="0" err="1" smtClean="0">
                <a:solidFill>
                  <a:srgbClr val="2B91AF"/>
                </a:solidFill>
                <a:latin typeface="Consolas"/>
              </a:rPr>
              <a:t>ServerValidateEventArgs</a:t>
            </a:r>
            <a:r>
              <a:rPr lang="en-US" sz="2800" dirty="0" smtClean="0">
                <a:solidFill>
                  <a:srgbClr val="2B91AF"/>
                </a:solidFill>
                <a:latin typeface="Consolas"/>
              </a:rPr>
              <a:t> </a:t>
            </a:r>
            <a:r>
              <a:rPr lang="en-US" sz="2800" dirty="0" err="1" smtClean="0">
                <a:solidFill>
                  <a:srgbClr val="2B91AF"/>
                </a:solidFill>
                <a:latin typeface="Consolas"/>
              </a:rPr>
              <a:t>args</a:t>
            </a:r>
            <a:r>
              <a:rPr lang="en-US" sz="2800" dirty="0" smtClean="0">
                <a:solidFill>
                  <a:srgbClr val="2B91AF"/>
                </a:solidFill>
                <a:latin typeface="Consolas"/>
              </a:rPr>
              <a:t>)</a:t>
            </a:r>
          </a:p>
          <a:p>
            <a:pPr algn="l"/>
            <a:r>
              <a:rPr lang="en-US" sz="2800" dirty="0" smtClean="0">
                <a:solidFill>
                  <a:srgbClr val="2B91AF"/>
                </a:solidFill>
                <a:latin typeface="Consolas"/>
              </a:rPr>
              <a:t>        {</a:t>
            </a:r>
          </a:p>
          <a:p>
            <a:pPr algn="l"/>
            <a:r>
              <a:rPr lang="en-US" sz="2800" dirty="0" smtClean="0">
                <a:solidFill>
                  <a:srgbClr val="2B91AF"/>
                </a:solidFill>
                <a:latin typeface="Consolas"/>
              </a:rPr>
              <a:t>            </a:t>
            </a:r>
            <a:r>
              <a:rPr lang="en-US" sz="2800" dirty="0" err="1" smtClean="0">
                <a:solidFill>
                  <a:srgbClr val="0000FF"/>
                </a:solidFill>
                <a:latin typeface="Consolas"/>
              </a:rPr>
              <a:t>int</a:t>
            </a:r>
            <a:r>
              <a:rPr lang="en-US" sz="2800" dirty="0" smtClean="0">
                <a:solidFill>
                  <a:srgbClr val="0000FF"/>
                </a:solidFill>
                <a:latin typeface="Consolas"/>
              </a:rPr>
              <a:t> </a:t>
            </a:r>
            <a:r>
              <a:rPr lang="en-US" sz="2800" dirty="0" err="1" smtClean="0">
                <a:solidFill>
                  <a:srgbClr val="0000FF"/>
                </a:solidFill>
                <a:latin typeface="Consolas"/>
              </a:rPr>
              <a:t>i</a:t>
            </a:r>
            <a:r>
              <a:rPr lang="en-US" sz="2800" dirty="0" smtClean="0">
                <a:solidFill>
                  <a:srgbClr val="0000FF"/>
                </a:solidFill>
                <a:latin typeface="Consolas"/>
              </a:rPr>
              <a:t>;</a:t>
            </a:r>
          </a:p>
          <a:p>
            <a:pPr algn="l"/>
            <a:r>
              <a:rPr lang="en-US" sz="2800" dirty="0" smtClean="0">
                <a:solidFill>
                  <a:srgbClr val="0000FF"/>
                </a:solidFill>
                <a:latin typeface="Consolas"/>
              </a:rPr>
              <a:t>            </a:t>
            </a:r>
            <a:r>
              <a:rPr lang="en-US" sz="2800" dirty="0" smtClean="0">
                <a:solidFill>
                  <a:srgbClr val="2B91AF"/>
                </a:solidFill>
                <a:latin typeface="Consolas"/>
              </a:rPr>
              <a:t>Int32.TryParse(</a:t>
            </a:r>
            <a:r>
              <a:rPr lang="en-US" sz="2800" dirty="0" err="1" smtClean="0">
                <a:solidFill>
                  <a:srgbClr val="2B91AF"/>
                </a:solidFill>
                <a:latin typeface="Consolas"/>
              </a:rPr>
              <a:t>args.Value.ToString</a:t>
            </a:r>
            <a:r>
              <a:rPr lang="en-US" sz="2800" dirty="0" smtClean="0">
                <a:solidFill>
                  <a:srgbClr val="2B91AF"/>
                </a:solidFill>
                <a:latin typeface="Consolas"/>
              </a:rPr>
              <a:t>(), </a:t>
            </a:r>
            <a:r>
              <a:rPr lang="en-US" sz="2800" dirty="0" smtClean="0">
                <a:solidFill>
                  <a:srgbClr val="0000FF"/>
                </a:solidFill>
                <a:latin typeface="Consolas"/>
              </a:rPr>
              <a:t>out </a:t>
            </a:r>
            <a:r>
              <a:rPr lang="en-US" sz="2800" dirty="0" err="1" smtClean="0">
                <a:solidFill>
                  <a:srgbClr val="0000FF"/>
                </a:solidFill>
                <a:latin typeface="Consolas"/>
              </a:rPr>
              <a:t>i</a:t>
            </a:r>
            <a:r>
              <a:rPr lang="en-US" sz="2800" dirty="0" smtClean="0">
                <a:solidFill>
                  <a:srgbClr val="0000FF"/>
                </a:solidFill>
                <a:latin typeface="Consolas"/>
              </a:rPr>
              <a:t>);</a:t>
            </a:r>
          </a:p>
          <a:p>
            <a:pPr algn="l"/>
            <a:r>
              <a:rPr lang="en-US" sz="2800" dirty="0" smtClean="0">
                <a:solidFill>
                  <a:srgbClr val="0000FF"/>
                </a:solidFill>
                <a:latin typeface="Consolas"/>
              </a:rPr>
              <a:t>            if (</a:t>
            </a:r>
            <a:r>
              <a:rPr lang="en-US" sz="2800" dirty="0" err="1" smtClean="0">
                <a:solidFill>
                  <a:srgbClr val="0000FF"/>
                </a:solidFill>
                <a:latin typeface="Consolas"/>
              </a:rPr>
              <a:t>i</a:t>
            </a:r>
            <a:r>
              <a:rPr lang="en-US" sz="2800" dirty="0" smtClean="0">
                <a:solidFill>
                  <a:srgbClr val="0000FF"/>
                </a:solidFill>
                <a:latin typeface="Consolas"/>
              </a:rPr>
              <a:t> &gt; 0)</a:t>
            </a:r>
          </a:p>
          <a:p>
            <a:pPr algn="l"/>
            <a:r>
              <a:rPr lang="en-US" sz="2800" dirty="0" smtClean="0">
                <a:solidFill>
                  <a:srgbClr val="0000FF"/>
                </a:solidFill>
                <a:latin typeface="Consolas"/>
              </a:rPr>
              <a:t>            {</a:t>
            </a:r>
          </a:p>
          <a:p>
            <a:pPr algn="l"/>
            <a:r>
              <a:rPr lang="en-US" sz="2800" dirty="0" smtClean="0">
                <a:solidFill>
                  <a:srgbClr val="0000FF"/>
                </a:solidFill>
                <a:latin typeface="Consolas"/>
              </a:rPr>
              <a:t>                if (</a:t>
            </a:r>
            <a:r>
              <a:rPr lang="en-US" sz="2800" dirty="0" err="1" smtClean="0">
                <a:solidFill>
                  <a:srgbClr val="0000FF"/>
                </a:solidFill>
                <a:latin typeface="Consolas"/>
              </a:rPr>
              <a:t>args.Value.ToString</a:t>
            </a:r>
            <a:r>
              <a:rPr lang="en-US" sz="2800" dirty="0" smtClean="0">
                <a:solidFill>
                  <a:srgbClr val="0000FF"/>
                </a:solidFill>
                <a:latin typeface="Consolas"/>
              </a:rPr>
              <a:t>().Length != 0)</a:t>
            </a:r>
          </a:p>
          <a:p>
            <a:pPr algn="l"/>
            <a:r>
              <a:rPr lang="en-US" sz="2800" dirty="0" smtClean="0">
                <a:solidFill>
                  <a:srgbClr val="0000FF"/>
                </a:solidFill>
                <a:latin typeface="Consolas"/>
              </a:rPr>
              <a:t>                {</a:t>
            </a:r>
          </a:p>
          <a:p>
            <a:pPr algn="l"/>
            <a:r>
              <a:rPr lang="en-US" sz="2800" dirty="0" smtClean="0">
                <a:solidFill>
                  <a:srgbClr val="0000FF"/>
                </a:solidFill>
                <a:latin typeface="Consolas"/>
              </a:rPr>
              <a:t>                    if (</a:t>
            </a:r>
            <a:r>
              <a:rPr lang="en-US" sz="2800" dirty="0" smtClean="0">
                <a:solidFill>
                  <a:srgbClr val="2B91AF"/>
                </a:solidFill>
                <a:latin typeface="Consolas"/>
              </a:rPr>
              <a:t>Convert.ToInt16(</a:t>
            </a:r>
            <a:r>
              <a:rPr lang="en-US" sz="2800" dirty="0" err="1" smtClean="0">
                <a:solidFill>
                  <a:srgbClr val="2B91AF"/>
                </a:solidFill>
                <a:latin typeface="Consolas"/>
              </a:rPr>
              <a:t>args.Value</a:t>
            </a:r>
            <a:r>
              <a:rPr lang="en-US" sz="2800" dirty="0" smtClean="0">
                <a:solidFill>
                  <a:srgbClr val="2B91AF"/>
                </a:solidFill>
                <a:latin typeface="Consolas"/>
              </a:rPr>
              <a:t>) &gt; 5)</a:t>
            </a:r>
          </a:p>
          <a:p>
            <a:pPr algn="l"/>
            <a:r>
              <a:rPr lang="en-US" sz="2800" dirty="0" smtClean="0">
                <a:solidFill>
                  <a:srgbClr val="2B91AF"/>
                </a:solidFill>
                <a:latin typeface="Consolas"/>
              </a:rPr>
              <a:t>                    {</a:t>
            </a:r>
          </a:p>
          <a:p>
            <a:pPr algn="l"/>
            <a:r>
              <a:rPr lang="en-US" sz="2800" dirty="0" smtClean="0">
                <a:solidFill>
                  <a:srgbClr val="2B91AF"/>
                </a:solidFill>
                <a:latin typeface="Consolas"/>
              </a:rPr>
              <a:t>                        </a:t>
            </a:r>
            <a:r>
              <a:rPr lang="en-US" sz="2800" dirty="0" err="1" smtClean="0">
                <a:solidFill>
                  <a:srgbClr val="2B91AF"/>
                </a:solidFill>
                <a:latin typeface="Consolas"/>
              </a:rPr>
              <a:t>args.IsValid</a:t>
            </a:r>
            <a:r>
              <a:rPr lang="en-US" sz="2800" dirty="0" smtClean="0">
                <a:solidFill>
                  <a:srgbClr val="2B91AF"/>
                </a:solidFill>
                <a:latin typeface="Consolas"/>
              </a:rPr>
              <a:t> = </a:t>
            </a:r>
            <a:r>
              <a:rPr lang="en-US" sz="2800" dirty="0" smtClean="0">
                <a:solidFill>
                  <a:srgbClr val="0000FF"/>
                </a:solidFill>
                <a:latin typeface="Consolas"/>
              </a:rPr>
              <a:t>false;</a:t>
            </a:r>
          </a:p>
          <a:p>
            <a:pPr algn="l"/>
            <a:r>
              <a:rPr lang="en-US" sz="2800" dirty="0" smtClean="0">
                <a:solidFill>
                  <a:srgbClr val="0000FF"/>
                </a:solidFill>
                <a:latin typeface="Consolas"/>
              </a:rPr>
              <a:t>                        CustomValidator1.Text = </a:t>
            </a:r>
            <a:r>
              <a:rPr lang="en-US" sz="2800" dirty="0" smtClean="0">
                <a:solidFill>
                  <a:srgbClr val="A31515"/>
                </a:solidFill>
                <a:latin typeface="Consolas"/>
              </a:rPr>
              <a:t>"Value must be less than 6";</a:t>
            </a:r>
          </a:p>
          <a:p>
            <a:pPr algn="l"/>
            <a:r>
              <a:rPr lang="en-US" sz="2800" dirty="0" smtClean="0">
                <a:solidFill>
                  <a:srgbClr val="A31515"/>
                </a:solidFill>
                <a:latin typeface="Consolas"/>
              </a:rPr>
              <a:t>                    }</a:t>
            </a:r>
          </a:p>
          <a:p>
            <a:pPr algn="l"/>
            <a:r>
              <a:rPr lang="en-US" sz="2800" dirty="0" smtClean="0">
                <a:solidFill>
                  <a:srgbClr val="A31515"/>
                </a:solidFill>
                <a:latin typeface="Consolas"/>
              </a:rPr>
              <a:t>                }</a:t>
            </a:r>
          </a:p>
          <a:p>
            <a:pPr algn="l"/>
            <a:r>
              <a:rPr lang="en-US" sz="2800" dirty="0" smtClean="0">
                <a:solidFill>
                  <a:srgbClr val="A31515"/>
                </a:solidFill>
                <a:latin typeface="Consolas"/>
              </a:rPr>
              <a:t>                </a:t>
            </a:r>
            <a:r>
              <a:rPr lang="en-US" sz="2800" dirty="0" smtClean="0">
                <a:solidFill>
                  <a:srgbClr val="0000FF"/>
                </a:solidFill>
                <a:latin typeface="Consolas"/>
              </a:rPr>
              <a:t>else</a:t>
            </a:r>
          </a:p>
          <a:p>
            <a:pPr algn="l"/>
            <a:r>
              <a:rPr lang="en-US" sz="2800" dirty="0" smtClean="0">
                <a:solidFill>
                  <a:srgbClr val="0000FF"/>
                </a:solidFill>
                <a:latin typeface="Consolas"/>
              </a:rPr>
              <a:t>                {</a:t>
            </a:r>
          </a:p>
          <a:p>
            <a:pPr algn="l"/>
            <a:r>
              <a:rPr lang="en-US" sz="2800" dirty="0" smtClean="0">
                <a:solidFill>
                  <a:srgbClr val="0000FF"/>
                </a:solidFill>
                <a:latin typeface="Consolas"/>
              </a:rPr>
              <a:t>                    </a:t>
            </a:r>
            <a:r>
              <a:rPr lang="en-US" sz="2800" dirty="0" err="1" smtClean="0">
                <a:solidFill>
                  <a:srgbClr val="0000FF"/>
                </a:solidFill>
                <a:latin typeface="Consolas"/>
              </a:rPr>
              <a:t>args.IsValid</a:t>
            </a:r>
            <a:r>
              <a:rPr lang="en-US" sz="2800" dirty="0" smtClean="0">
                <a:solidFill>
                  <a:srgbClr val="0000FF"/>
                </a:solidFill>
                <a:latin typeface="Consolas"/>
              </a:rPr>
              <a:t> = false;</a:t>
            </a:r>
          </a:p>
          <a:p>
            <a:pPr algn="l"/>
            <a:r>
              <a:rPr lang="en-US" sz="2800" dirty="0" smtClean="0">
                <a:solidFill>
                  <a:srgbClr val="0000FF"/>
                </a:solidFill>
                <a:latin typeface="Consolas"/>
              </a:rPr>
              <a:t>                    CustomValidator1.Text = </a:t>
            </a:r>
            <a:r>
              <a:rPr lang="en-US" sz="2800" dirty="0" smtClean="0">
                <a:solidFill>
                  <a:srgbClr val="A31515"/>
                </a:solidFill>
                <a:latin typeface="Consolas"/>
              </a:rPr>
              <a:t>"Please Enter Value";</a:t>
            </a:r>
          </a:p>
          <a:p>
            <a:pPr algn="l"/>
            <a:r>
              <a:rPr lang="en-US" sz="2800" dirty="0" smtClean="0">
                <a:solidFill>
                  <a:srgbClr val="A31515"/>
                </a:solidFill>
                <a:latin typeface="Consolas"/>
              </a:rPr>
              <a:t>                }</a:t>
            </a:r>
          </a:p>
          <a:p>
            <a:pPr algn="l"/>
            <a:r>
              <a:rPr lang="en-US" sz="2800" dirty="0" smtClean="0">
                <a:solidFill>
                  <a:srgbClr val="A31515"/>
                </a:solidFill>
                <a:latin typeface="Consolas"/>
              </a:rPr>
              <a:t>            }</a:t>
            </a:r>
          </a:p>
          <a:p>
            <a:pPr algn="l"/>
            <a:r>
              <a:rPr lang="en-US" sz="2800" dirty="0" smtClean="0">
                <a:solidFill>
                  <a:srgbClr val="A31515"/>
                </a:solidFill>
                <a:latin typeface="Consolas"/>
              </a:rPr>
              <a:t>            </a:t>
            </a:r>
            <a:r>
              <a:rPr lang="en-US" sz="2800" dirty="0" smtClean="0">
                <a:solidFill>
                  <a:srgbClr val="0000FF"/>
                </a:solidFill>
                <a:latin typeface="Consolas"/>
              </a:rPr>
              <a:t>else</a:t>
            </a:r>
          </a:p>
          <a:p>
            <a:pPr algn="l"/>
            <a:r>
              <a:rPr lang="en-US" sz="2800" dirty="0" smtClean="0">
                <a:solidFill>
                  <a:srgbClr val="0000FF"/>
                </a:solidFill>
                <a:latin typeface="Consolas"/>
              </a:rPr>
              <a:t>            {</a:t>
            </a:r>
          </a:p>
          <a:p>
            <a:pPr algn="l"/>
            <a:r>
              <a:rPr lang="en-US" sz="2800" dirty="0" smtClean="0">
                <a:solidFill>
                  <a:srgbClr val="0000FF"/>
                </a:solidFill>
                <a:latin typeface="Consolas"/>
              </a:rPr>
              <a:t>                </a:t>
            </a:r>
            <a:r>
              <a:rPr lang="en-US" sz="2800" dirty="0" err="1" smtClean="0">
                <a:solidFill>
                  <a:srgbClr val="0000FF"/>
                </a:solidFill>
                <a:latin typeface="Consolas"/>
              </a:rPr>
              <a:t>args.IsValid</a:t>
            </a:r>
            <a:r>
              <a:rPr lang="en-US" sz="2800" dirty="0" smtClean="0">
                <a:solidFill>
                  <a:srgbClr val="0000FF"/>
                </a:solidFill>
                <a:latin typeface="Consolas"/>
              </a:rPr>
              <a:t> = false;</a:t>
            </a:r>
          </a:p>
          <a:p>
            <a:pPr algn="l"/>
            <a:r>
              <a:rPr lang="en-US" sz="2800" dirty="0" smtClean="0">
                <a:solidFill>
                  <a:srgbClr val="0000FF"/>
                </a:solidFill>
                <a:latin typeface="Consolas"/>
              </a:rPr>
              <a:t>                CustomValidator1.Text = </a:t>
            </a:r>
            <a:r>
              <a:rPr lang="en-US" sz="2800" dirty="0" smtClean="0">
                <a:solidFill>
                  <a:srgbClr val="A31515"/>
                </a:solidFill>
                <a:latin typeface="Consolas"/>
              </a:rPr>
              <a:t>"Please Enter Numeric Value";</a:t>
            </a:r>
          </a:p>
          <a:p>
            <a:pPr algn="l"/>
            <a:r>
              <a:rPr lang="en-US" sz="2800" dirty="0" smtClean="0">
                <a:solidFill>
                  <a:srgbClr val="A31515"/>
                </a:solidFill>
                <a:latin typeface="Consolas"/>
              </a:rPr>
              <a:t>            }</a:t>
            </a:r>
          </a:p>
          <a:p>
            <a:pPr algn="l"/>
            <a:r>
              <a:rPr lang="en-US" sz="2800" dirty="0" smtClean="0">
                <a:solidFill>
                  <a:srgbClr val="A31515"/>
                </a:solidFill>
                <a:latin typeface="Consolas"/>
              </a:rPr>
              <a:t>        }</a:t>
            </a:r>
            <a:endParaRPr lang="en-US" sz="2800" dirty="0" smtClean="0"/>
          </a:p>
        </p:txBody>
      </p:sp>
    </p:spTree>
    <p:extLst>
      <p:ext uri="{BB962C8B-B14F-4D97-AF65-F5344CB8AC3E}">
        <p14:creationId xmlns:p14="http://schemas.microsoft.com/office/powerpoint/2010/main" xmlns="" val="343721279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540757" y="6047202"/>
            <a:ext cx="1198084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Active Server Pages</a:t>
            </a:r>
            <a:endParaRPr lang="en-US" sz="9600" dirty="0">
              <a:solidFill>
                <a:schemeClr val="tx2"/>
              </a:solidFill>
            </a:endParaRPr>
          </a:p>
        </p:txBody>
      </p:sp>
      <p:sp>
        <p:nvSpPr>
          <p:cNvPr id="2" name="Rectangle 1"/>
          <p:cNvSpPr/>
          <p:nvPr/>
        </p:nvSpPr>
        <p:spPr>
          <a:xfrm>
            <a:off x="3510681" y="1042306"/>
            <a:ext cx="2082621" cy="1200329"/>
          </a:xfrm>
          <a:prstGeom prst="rect">
            <a:avLst/>
          </a:prstGeom>
        </p:spPr>
        <p:txBody>
          <a:bodyPr wrap="none">
            <a:spAutoFit/>
          </a:bodyPr>
          <a:lstStyle/>
          <a:p>
            <a:pPr algn="l"/>
            <a:r>
              <a:rPr lang="en-US" sz="7200" dirty="0" smtClean="0">
                <a:latin typeface="+mn-lt"/>
                <a:cs typeface="Courier New" panose="02070309020205020404" pitchFamily="49" charset="0"/>
              </a:rPr>
              <a:t>ASP</a:t>
            </a:r>
            <a:endParaRPr lang="en-US" sz="7200" dirty="0">
              <a:latin typeface="+mn-lt"/>
              <a:cs typeface="Courier New" panose="02070309020205020404" pitchFamily="49" charset="0"/>
            </a:endParaRPr>
          </a:p>
        </p:txBody>
      </p:sp>
      <p:sp>
        <p:nvSpPr>
          <p:cNvPr id="4" name="Rectangle 3"/>
          <p:cNvSpPr/>
          <p:nvPr/>
        </p:nvSpPr>
        <p:spPr>
          <a:xfrm>
            <a:off x="3886200" y="3898923"/>
            <a:ext cx="20497800" cy="6460230"/>
          </a:xfrm>
          <a:prstGeom prst="rect">
            <a:avLst/>
          </a:prstGeom>
        </p:spPr>
        <p:txBody>
          <a:bodyPr wrap="square">
            <a:spAutoFit/>
          </a:bodyPr>
          <a:lstStyle/>
          <a:p>
            <a:pPr marL="571500" indent="-571500" algn="l">
              <a:lnSpc>
                <a:spcPct val="150000"/>
              </a:lnSpc>
              <a:buFont typeface="Arial" panose="020B0604020202020204" pitchFamily="34" charset="0"/>
              <a:buChar char="•"/>
            </a:pPr>
            <a:r>
              <a:rPr lang="en-US" sz="4000" b="0" dirty="0">
                <a:latin typeface="Calibri" panose="020F0502020204030204" pitchFamily="34" charset="0"/>
                <a:cs typeface="Calibri" panose="020F0502020204030204" pitchFamily="34" charset="0"/>
              </a:rPr>
              <a:t>Active Server Pages or Classic ASP is Microsoft's first server side scripting engine that enables you to make dynamic and interactive web pages.</a:t>
            </a:r>
          </a:p>
          <a:p>
            <a:pPr marL="571500" indent="-571500" algn="l">
              <a:lnSpc>
                <a:spcPct val="150000"/>
              </a:lnSpc>
              <a:buFont typeface="Arial" panose="020B0604020202020204" pitchFamily="34" charset="0"/>
              <a:buChar char="•"/>
            </a:pPr>
            <a:r>
              <a:rPr lang="en-US" sz="4000" b="0" dirty="0">
                <a:latin typeface="Calibri" panose="020F0502020204030204" pitchFamily="34" charset="0"/>
                <a:cs typeface="Calibri" panose="020F0502020204030204" pitchFamily="34" charset="0"/>
              </a:rPr>
              <a:t>uses server-side scripting.</a:t>
            </a:r>
          </a:p>
          <a:p>
            <a:pPr marL="571500" indent="-571500" algn="l">
              <a:lnSpc>
                <a:spcPct val="150000"/>
              </a:lnSpc>
              <a:buFont typeface="Arial" panose="020B0604020202020204" pitchFamily="34" charset="0"/>
              <a:buChar char="•"/>
            </a:pPr>
            <a:r>
              <a:rPr lang="en-US" sz="4000" b="0" dirty="0">
                <a:latin typeface="Calibri" panose="020F0502020204030204" pitchFamily="34" charset="0"/>
                <a:cs typeface="Calibri" panose="020F0502020204030204" pitchFamily="34" charset="0"/>
              </a:rPr>
              <a:t>The default scripting language used for writing ASP is VBScript, although you can use other scripting languages like JScript (Microsoft's version of JavaScript).</a:t>
            </a:r>
          </a:p>
          <a:p>
            <a:pPr marL="571500" indent="-571500" algn="l">
              <a:lnSpc>
                <a:spcPct val="150000"/>
              </a:lnSpc>
              <a:buFont typeface="Arial" panose="020B0604020202020204" pitchFamily="34" charset="0"/>
              <a:buChar char="•"/>
            </a:pPr>
            <a:r>
              <a:rPr lang="en-US" sz="4000" b="0" dirty="0">
                <a:latin typeface="Calibri" panose="020F0502020204030204" pitchFamily="34" charset="0"/>
                <a:cs typeface="Calibri" panose="020F0502020204030204" pitchFamily="34" charset="0"/>
              </a:rPr>
              <a:t> extension .asp instead of .</a:t>
            </a:r>
            <a:r>
              <a:rPr lang="en-US" sz="4000" b="0" dirty="0" err="1">
                <a:latin typeface="Calibri" panose="020F0502020204030204" pitchFamily="34" charset="0"/>
                <a:cs typeface="Calibri" panose="020F0502020204030204" pitchFamily="34" charset="0"/>
              </a:rPr>
              <a:t>htm</a:t>
            </a:r>
            <a:endParaRPr lang="en-US" sz="4000" b="0" dirty="0">
              <a:latin typeface="Calibri" panose="020F0502020204030204" pitchFamily="34" charset="0"/>
              <a:cs typeface="Calibri" panose="020F0502020204030204" pitchFamily="34" charset="0"/>
            </a:endParaRPr>
          </a:p>
          <a:p>
            <a:pPr marL="571500" indent="-571500" algn="l">
              <a:lnSpc>
                <a:spcPct val="150000"/>
              </a:lnSpc>
              <a:buFont typeface="Arial" panose="020B0604020202020204" pitchFamily="34" charset="0"/>
              <a:buChar char="•"/>
            </a:pPr>
            <a:r>
              <a:rPr lang="en-US" sz="4000" b="0" dirty="0">
                <a:latin typeface="Calibri" panose="020F0502020204030204" pitchFamily="34" charset="0"/>
                <a:cs typeface="Calibri" panose="020F0502020204030204" pitchFamily="34" charset="0"/>
              </a:rPr>
              <a:t>The page must be requested through a web server that supports ASP.</a:t>
            </a:r>
          </a:p>
        </p:txBody>
      </p:sp>
    </p:spTree>
    <p:extLst>
      <p:ext uri="{BB962C8B-B14F-4D97-AF65-F5344CB8AC3E}">
        <p14:creationId xmlns:p14="http://schemas.microsoft.com/office/powerpoint/2010/main" xmlns="" val="4312109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956298" cy="1200329"/>
          </a:xfrm>
          <a:prstGeom prst="rect">
            <a:avLst/>
          </a:prstGeom>
        </p:spPr>
        <p:txBody>
          <a:bodyPr wrap="none">
            <a:spAutoFit/>
          </a:bodyPr>
          <a:lstStyle/>
          <a:p>
            <a:pPr algn="l"/>
            <a:r>
              <a:rPr lang="en-US" sz="7200" dirty="0" smtClean="0">
                <a:latin typeface="+mn-lt"/>
                <a:cs typeface="Courier New" panose="02070309020205020404" pitchFamily="49" charset="0"/>
              </a:rPr>
              <a:t>Difference with ASP</a:t>
            </a:r>
            <a:endParaRPr lang="en-US" sz="7200" dirty="0">
              <a:latin typeface="+mn-lt"/>
              <a:cs typeface="Courier New" panose="02070309020205020404" pitchFamily="49" charset="0"/>
            </a:endParaRPr>
          </a:p>
        </p:txBody>
      </p:sp>
      <p:sp>
        <p:nvSpPr>
          <p:cNvPr id="4" name="Rectangle 3"/>
          <p:cNvSpPr/>
          <p:nvPr/>
        </p:nvSpPr>
        <p:spPr>
          <a:xfrm>
            <a:off x="3886200" y="4517485"/>
            <a:ext cx="8580779" cy="6555641"/>
          </a:xfrm>
          <a:prstGeom prst="rect">
            <a:avLst/>
          </a:prstGeom>
        </p:spPr>
        <p:txBody>
          <a:bodyPr wrap="square">
            <a:spAutoFit/>
          </a:bodyPr>
          <a:lstStyle/>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Interpreted</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Uses ADO</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HTML and coding in same file</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No xml support</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written </a:t>
            </a:r>
            <a:r>
              <a:rPr lang="en-US" sz="4000" b="0" dirty="0">
                <a:latin typeface="Calibri" panose="020F0502020204030204" pitchFamily="34" charset="0"/>
                <a:cs typeface="Calibri" panose="020F0502020204030204" pitchFamily="34" charset="0"/>
              </a:rPr>
              <a:t>using VB Script and </a:t>
            </a:r>
            <a:r>
              <a:rPr lang="en-US" sz="4000" b="0" dirty="0" smtClean="0">
                <a:latin typeface="Calibri" panose="020F0502020204030204" pitchFamily="34" charset="0"/>
                <a:cs typeface="Calibri" panose="020F0502020204030204" pitchFamily="34" charset="0"/>
              </a:rPr>
              <a:t>HTML</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Doesn’t support cross languages.</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Not object oriented</a:t>
            </a:r>
            <a:endParaRPr lang="en-US" sz="4000" b="0" dirty="0">
              <a:latin typeface="Calibri" panose="020F0502020204030204" pitchFamily="34" charset="0"/>
              <a:cs typeface="Calibri" panose="020F0502020204030204" pitchFamily="34" charset="0"/>
            </a:endParaRPr>
          </a:p>
        </p:txBody>
      </p:sp>
      <p:sp>
        <p:nvSpPr>
          <p:cNvPr id="7" name="Rectangle 6"/>
          <p:cNvSpPr/>
          <p:nvPr/>
        </p:nvSpPr>
        <p:spPr>
          <a:xfrm>
            <a:off x="14697635" y="4517485"/>
            <a:ext cx="9686365" cy="6555641"/>
          </a:xfrm>
          <a:prstGeom prst="rect">
            <a:avLst/>
          </a:prstGeom>
        </p:spPr>
        <p:txBody>
          <a:bodyPr wrap="square">
            <a:spAutoFit/>
          </a:bodyPr>
          <a:lstStyle/>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Compiled</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Uses ADO.NET</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Different code behind file</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Supports xml</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a:t>
            </a:r>
            <a:r>
              <a:rPr lang="en-US" sz="4000" b="0" dirty="0">
                <a:latin typeface="Calibri" panose="020F0502020204030204" pitchFamily="34" charset="0"/>
                <a:cs typeface="Calibri" panose="020F0502020204030204" pitchFamily="34" charset="0"/>
              </a:rPr>
              <a:t>NET compliant languages </a:t>
            </a:r>
            <a:endParaRPr lang="en-US" sz="4000" b="0" dirty="0" smtClean="0">
              <a:latin typeface="Calibri" panose="020F0502020204030204" pitchFamily="34" charset="0"/>
              <a:cs typeface="Calibri" panose="020F0502020204030204" pitchFamily="34" charset="0"/>
            </a:endParaRP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Web services and Cross language support</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Object oriented</a:t>
            </a:r>
            <a:endParaRPr lang="en-US" sz="4000" b="0" dirty="0">
              <a:latin typeface="Calibri" panose="020F0502020204030204" pitchFamily="34" charset="0"/>
              <a:cs typeface="Calibri" panose="020F0502020204030204" pitchFamily="34" charset="0"/>
            </a:endParaRPr>
          </a:p>
        </p:txBody>
      </p:sp>
      <p:sp>
        <p:nvSpPr>
          <p:cNvPr id="9" name="Rectangle 8"/>
          <p:cNvSpPr/>
          <p:nvPr/>
        </p:nvSpPr>
        <p:spPr>
          <a:xfrm>
            <a:off x="3886200" y="2867435"/>
            <a:ext cx="8580779" cy="1334211"/>
          </a:xfrm>
          <a:prstGeom prst="rect">
            <a:avLst/>
          </a:prstGeom>
        </p:spPr>
        <p:txBody>
          <a:bodyPr wrap="square">
            <a:spAutoFit/>
          </a:bodyPr>
          <a:lstStyle/>
          <a:p>
            <a:pPr>
              <a:lnSpc>
                <a:spcPct val="150000"/>
              </a:lnSpc>
            </a:pPr>
            <a:r>
              <a:rPr lang="en-US" sz="6000" dirty="0" smtClean="0">
                <a:solidFill>
                  <a:schemeClr val="accent1">
                    <a:lumMod val="50000"/>
                  </a:schemeClr>
                </a:solidFill>
                <a:latin typeface="Calibri" panose="020F0502020204030204" pitchFamily="34" charset="0"/>
                <a:cs typeface="Calibri" panose="020F0502020204030204" pitchFamily="34" charset="0"/>
              </a:rPr>
              <a:t>ASP</a:t>
            </a:r>
            <a:endParaRPr lang="en-US" sz="6000" dirty="0">
              <a:solidFill>
                <a:schemeClr val="accent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4697635" y="2867434"/>
            <a:ext cx="8580779" cy="1334211"/>
          </a:xfrm>
          <a:prstGeom prst="rect">
            <a:avLst/>
          </a:prstGeom>
        </p:spPr>
        <p:txBody>
          <a:bodyPr wrap="square">
            <a:spAutoFit/>
          </a:bodyPr>
          <a:lstStyle/>
          <a:p>
            <a:pPr>
              <a:lnSpc>
                <a:spcPct val="150000"/>
              </a:lnSpc>
            </a:pPr>
            <a:r>
              <a:rPr lang="en-US" sz="6000" dirty="0" smtClean="0">
                <a:solidFill>
                  <a:schemeClr val="accent1">
                    <a:lumMod val="50000"/>
                  </a:schemeClr>
                </a:solidFill>
                <a:latin typeface="Calibri" panose="020F0502020204030204" pitchFamily="34" charset="0"/>
                <a:cs typeface="Calibri" panose="020F0502020204030204" pitchFamily="34" charset="0"/>
              </a:rPr>
              <a:t>ASP.NET</a:t>
            </a:r>
            <a:endParaRPr lang="en-US" sz="6000" dirty="0">
              <a:solidFill>
                <a:schemeClr val="accent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23535624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p14="http://schemas.microsoft.com/office/powerpoint/2010/main" xmlns="" val="1486288765"/>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63914441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p14="http://schemas.microsoft.com/office/powerpoint/2010/main" xmlns="" val="142627405"/>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6217153" y="3848146"/>
            <a:ext cx="7772400"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1" i="0" u="none" strike="noStrike" cap="none" spc="0" normalizeH="0" baseline="0" dirty="0" smtClean="0">
                <a:ln>
                  <a:noFill/>
                </a:ln>
                <a:solidFill>
                  <a:srgbClr val="000000"/>
                </a:solidFill>
                <a:effectLst/>
                <a:uFillTx/>
                <a:latin typeface="Helvetica Neue"/>
                <a:ea typeface="Helvetica Neue"/>
                <a:cs typeface="Helvetica Neue"/>
                <a:sym typeface="Helvetica Neue"/>
              </a:rPr>
              <a:t>1.Page Request</a:t>
            </a:r>
            <a:endParaRPr kumimoji="0" lang="en-US" sz="48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8" name="TextBox 17"/>
          <p:cNvSpPr txBox="1"/>
          <p:nvPr/>
        </p:nvSpPr>
        <p:spPr>
          <a:xfrm>
            <a:off x="16217153" y="5370795"/>
            <a:ext cx="7772400" cy="21755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400" b="0" dirty="0">
                <a:latin typeface="Calibri" panose="020F0502020204030204" pitchFamily="34" charset="0"/>
                <a:cs typeface="Calibri" panose="020F0502020204030204" pitchFamily="34" charset="0"/>
              </a:rPr>
              <a:t>When the page is requested by a </a:t>
            </a:r>
            <a:r>
              <a:rPr lang="en-US" sz="4400" b="0" dirty="0" smtClean="0">
                <a:latin typeface="Calibri" panose="020F0502020204030204" pitchFamily="34" charset="0"/>
                <a:cs typeface="Calibri" panose="020F0502020204030204" pitchFamily="34" charset="0"/>
              </a:rPr>
              <a:t>user. The </a:t>
            </a:r>
            <a:r>
              <a:rPr lang="en-US" sz="4400" b="0" dirty="0">
                <a:latin typeface="Calibri" panose="020F0502020204030204" pitchFamily="34" charset="0"/>
                <a:cs typeface="Calibri" panose="020F0502020204030204" pitchFamily="34" charset="0"/>
              </a:rPr>
              <a:t>page request occurs before the page life cycle begins. </a:t>
            </a:r>
            <a:endParaRPr kumimoji="0" lang="en-US" sz="44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xmlns="" val="229173745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p14="http://schemas.microsoft.com/office/powerpoint/2010/main" xmlns="" val="3843727253"/>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6217153" y="3848146"/>
            <a:ext cx="7772400"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1" i="0" u="none" strike="noStrike" cap="none" spc="0" normalizeH="0" baseline="0" dirty="0" smtClean="0">
                <a:ln>
                  <a:noFill/>
                </a:ln>
                <a:solidFill>
                  <a:srgbClr val="000000"/>
                </a:solidFill>
                <a:effectLst/>
                <a:uFillTx/>
                <a:latin typeface="Helvetica Neue"/>
                <a:ea typeface="Helvetica Neue"/>
                <a:cs typeface="Helvetica Neue"/>
                <a:sym typeface="Helvetica Neue"/>
              </a:rPr>
              <a:t>2.Start</a:t>
            </a:r>
            <a:endParaRPr kumimoji="0" lang="en-US" sz="48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8" name="TextBox 17"/>
          <p:cNvSpPr txBox="1"/>
          <p:nvPr/>
        </p:nvSpPr>
        <p:spPr>
          <a:xfrm>
            <a:off x="16217153" y="5155351"/>
            <a:ext cx="7772400" cy="4884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r>
              <a:rPr lang="en-US" sz="4400" b="0" dirty="0">
                <a:latin typeface="Calibri" panose="020F0502020204030204" pitchFamily="34" charset="0"/>
                <a:cs typeface="Calibri" panose="020F0502020204030204" pitchFamily="34" charset="0"/>
              </a:rPr>
              <a:t>In the start stage, page properties such as Request and Response are set. At this stage, the page also determines whether the request is a postback or a new request and sets the IsPostBack property.</a:t>
            </a:r>
            <a:endParaRPr kumimoji="0" lang="en-US" sz="4400" b="1" i="0"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xmlns="" val="3167555324"/>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7746</TotalTime>
  <Words>2168</Words>
  <Application>Microsoft Office PowerPoint</Application>
  <PresentationFormat>Custom</PresentationFormat>
  <Paragraphs>516</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White</vt:lpstr>
      <vt:lpstr>.NET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dc:title>
  <dc:creator>CRP</dc:creator>
  <cp:lastModifiedBy>crpatel</cp:lastModifiedBy>
  <cp:revision>602</cp:revision>
  <dcterms:modified xsi:type="dcterms:W3CDTF">2019-03-10T17:09:38Z</dcterms:modified>
</cp:coreProperties>
</file>