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10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4" d="100"/>
          <a:sy n="34"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155943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161030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smtClean="0"/>
              <a:t>Click to edit Master title style</a:t>
            </a:r>
            <a:endParaRPr lang="en-US"/>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515936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3651250"/>
            <a:ext cx="10363200" cy="87026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44400" y="3651250"/>
            <a:ext cx="10363200" cy="87026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39093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4211452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952891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11289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Edit Master text styles</a:t>
            </a:r>
          </a:p>
        </p:txBody>
      </p:sp>
      <p:sp>
        <p:nvSpPr>
          <p:cNvPr id="5" name="Date Placeholder 4"/>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4021540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Edit Master text styles</a:t>
            </a:r>
          </a:p>
        </p:txBody>
      </p:sp>
      <p:sp>
        <p:nvSpPr>
          <p:cNvPr id="5" name="Date Placeholder 4"/>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3863722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4078093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728163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048000" y="2244725"/>
            <a:ext cx="18288000" cy="4775202"/>
          </a:xfrm>
          <a:prstGeom prst="rect">
            <a:avLst/>
          </a:prstGeom>
        </p:spPr>
        <p:txBody>
          <a:bodyPr anchor="b"/>
          <a:lstStyle>
            <a:lvl1pPr algn="ctr">
              <a:defRPr sz="12000"/>
            </a:lvl1pPr>
          </a:lstStyle>
          <a:p>
            <a:r>
              <a:t>Title Text</a:t>
            </a:r>
          </a:p>
        </p:txBody>
      </p:sp>
      <p:sp>
        <p:nvSpPr>
          <p:cNvPr id="12" name="Body Level One…"/>
          <p:cNvSpPr txBox="1">
            <a:spLocks noGrp="1"/>
          </p:cNvSpPr>
          <p:nvPr>
            <p:ph type="body" sz="quarter" idx="1"/>
          </p:nvPr>
        </p:nvSpPr>
        <p:spPr>
          <a:xfrm>
            <a:off x="3048000" y="7204075"/>
            <a:ext cx="18288000" cy="3311526"/>
          </a:xfrm>
          <a:prstGeom prst="rect">
            <a:avLst/>
          </a:prstGeom>
        </p:spPr>
        <p:txBody>
          <a:bodyPr/>
          <a:lstStyle>
            <a:lvl1pPr marL="0" indent="0" algn="ctr">
              <a:buSzTx/>
              <a:buFontTx/>
              <a:buNone/>
              <a:defRPr sz="4800"/>
            </a:lvl1pPr>
            <a:lvl2pPr marL="0" indent="914400" algn="ctr">
              <a:buSzTx/>
              <a:buFontTx/>
              <a:buNone/>
              <a:defRPr sz="4800"/>
            </a:lvl2pPr>
            <a:lvl3pPr marL="0" indent="1828800" algn="ctr">
              <a:buSzTx/>
              <a:buFontTx/>
              <a:buNone/>
              <a:defRPr sz="4800"/>
            </a:lvl3pPr>
            <a:lvl4pPr marL="0" indent="2743200" algn="ctr">
              <a:buSzTx/>
              <a:buFontTx/>
              <a:buNone/>
              <a:defRPr sz="4800"/>
            </a:lvl4pPr>
            <a:lvl5pPr marL="0" indent="3657600" algn="ctr">
              <a:buSzTx/>
              <a:buFontTx/>
              <a:buNone/>
              <a:defRPr sz="4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57726521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192878643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663700" y="3419477"/>
            <a:ext cx="21031200" cy="5705474"/>
          </a:xfrm>
          <a:prstGeom prst="rect">
            <a:avLst/>
          </a:prstGeom>
        </p:spPr>
        <p:txBody>
          <a:bodyPr anchor="b"/>
          <a:lstStyle>
            <a:lvl1pPr>
              <a:defRPr sz="12000"/>
            </a:lvl1pPr>
          </a:lstStyle>
          <a:p>
            <a:r>
              <a:t>Title Text</a:t>
            </a:r>
          </a:p>
        </p:txBody>
      </p:sp>
      <p:sp>
        <p:nvSpPr>
          <p:cNvPr id="30" name="Body Level One…"/>
          <p:cNvSpPr txBox="1">
            <a:spLocks noGrp="1"/>
          </p:cNvSpPr>
          <p:nvPr>
            <p:ph type="body" sz="quarter" idx="1"/>
          </p:nvPr>
        </p:nvSpPr>
        <p:spPr>
          <a:xfrm>
            <a:off x="1663700" y="9178924"/>
            <a:ext cx="21031200" cy="3000376"/>
          </a:xfrm>
          <a:prstGeom prst="rect">
            <a:avLst/>
          </a:prstGeom>
        </p:spPr>
        <p:txBody>
          <a:bodyPr/>
          <a:lstStyle>
            <a:lvl1pPr marL="0" indent="0">
              <a:buSzTx/>
              <a:buFontTx/>
              <a:buNone/>
              <a:defRPr sz="4800">
                <a:solidFill>
                  <a:srgbClr val="888888"/>
                </a:solidFill>
              </a:defRPr>
            </a:lvl1pPr>
            <a:lvl2pPr marL="0" indent="914400">
              <a:buSzTx/>
              <a:buFontTx/>
              <a:buNone/>
              <a:defRPr sz="4800">
                <a:solidFill>
                  <a:srgbClr val="888888"/>
                </a:solidFill>
              </a:defRPr>
            </a:lvl2pPr>
            <a:lvl3pPr marL="0" indent="1828800">
              <a:buSzTx/>
              <a:buFontTx/>
              <a:buNone/>
              <a:defRPr sz="4800">
                <a:solidFill>
                  <a:srgbClr val="888888"/>
                </a:solidFill>
              </a:defRPr>
            </a:lvl3pPr>
            <a:lvl4pPr marL="0" indent="2743200">
              <a:buSzTx/>
              <a:buFontTx/>
              <a:buNone/>
              <a:defRPr sz="4800">
                <a:solidFill>
                  <a:srgbClr val="888888"/>
                </a:solidFill>
              </a:defRPr>
            </a:lvl4pPr>
            <a:lvl5pPr marL="0" indent="3657600">
              <a:buSzTx/>
              <a:buFontTx/>
              <a:buNone/>
              <a:defRPr sz="4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203304432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1676400" y="3651250"/>
            <a:ext cx="10363200" cy="87026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156341279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679575" y="730251"/>
            <a:ext cx="21031202" cy="2651126"/>
          </a:xfrm>
          <a:prstGeom prst="rect">
            <a:avLst/>
          </a:prstGeom>
        </p:spPr>
        <p:txBody>
          <a:bodyPr/>
          <a:lstStyle/>
          <a:p>
            <a:r>
              <a:t>Title Text</a:t>
            </a:r>
          </a:p>
        </p:txBody>
      </p:sp>
      <p:sp>
        <p:nvSpPr>
          <p:cNvPr id="48" name="Body Level One…"/>
          <p:cNvSpPr txBox="1">
            <a:spLocks noGrp="1"/>
          </p:cNvSpPr>
          <p:nvPr>
            <p:ph type="body" sz="quarter" idx="1"/>
          </p:nvPr>
        </p:nvSpPr>
        <p:spPr>
          <a:xfrm>
            <a:off x="1679575" y="3362327"/>
            <a:ext cx="10315578" cy="1647826"/>
          </a:xfrm>
          <a:prstGeom prst="rect">
            <a:avLst/>
          </a:prstGeom>
        </p:spPr>
        <p:txBody>
          <a:bodyPr anchor="b"/>
          <a:lstStyle>
            <a:lvl1pPr marL="0" indent="0">
              <a:buSzTx/>
              <a:buFontTx/>
              <a:buNone/>
              <a:defRPr sz="4800" b="1"/>
            </a:lvl1pPr>
            <a:lvl2pPr marL="0" indent="914400">
              <a:buSzTx/>
              <a:buFontTx/>
              <a:buNone/>
              <a:defRPr sz="4800" b="1"/>
            </a:lvl2pPr>
            <a:lvl3pPr marL="0" indent="1828800">
              <a:buSzTx/>
              <a:buFontTx/>
              <a:buNone/>
              <a:defRPr sz="4800" b="1"/>
            </a:lvl3pPr>
            <a:lvl4pPr marL="0" indent="2743200">
              <a:buSzTx/>
              <a:buFontTx/>
              <a:buNone/>
              <a:defRPr sz="4800" b="1"/>
            </a:lvl4pPr>
            <a:lvl5pPr marL="0" indent="3657600">
              <a:buSzTx/>
              <a:buFontTx/>
              <a:buNone/>
              <a:defRPr sz="4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12344400" y="3362327"/>
            <a:ext cx="10366376" cy="1647826"/>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335581182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358028171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2527082269"/>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1679575" y="914400"/>
            <a:ext cx="7864478" cy="3200400"/>
          </a:xfrm>
          <a:prstGeom prst="rect">
            <a:avLst/>
          </a:prstGeom>
        </p:spPr>
        <p:txBody>
          <a:bodyPr anchor="b"/>
          <a:lstStyle>
            <a:lvl1pPr>
              <a:defRPr sz="6400"/>
            </a:lvl1pPr>
          </a:lstStyle>
          <a:p>
            <a:r>
              <a:t>Title Text</a:t>
            </a:r>
          </a:p>
        </p:txBody>
      </p:sp>
      <p:sp>
        <p:nvSpPr>
          <p:cNvPr id="73" name="Body Level One…"/>
          <p:cNvSpPr txBox="1">
            <a:spLocks noGrp="1"/>
          </p:cNvSpPr>
          <p:nvPr>
            <p:ph type="body" sz="half" idx="1"/>
          </p:nvPr>
        </p:nvSpPr>
        <p:spPr>
          <a:xfrm>
            <a:off x="10366375" y="1974851"/>
            <a:ext cx="12344402" cy="9747250"/>
          </a:xfrm>
          <a:prstGeom prst="rect">
            <a:avLst/>
          </a:prstGeom>
        </p:spPr>
        <p:txBody>
          <a:bodyPr/>
          <a:lstStyle>
            <a:lvl1pPr>
              <a:defRPr sz="6400"/>
            </a:lvl1pPr>
            <a:lvl2pPr marL="1436914" indent="-522514">
              <a:defRPr sz="6400"/>
            </a:lvl2pPr>
            <a:lvl3pPr marL="2438400" indent="-609600">
              <a:defRPr sz="6400"/>
            </a:lvl3pPr>
            <a:lvl4pPr marL="3474720" indent="-731520">
              <a:defRPr sz="6400"/>
            </a:lvl4pPr>
            <a:lvl5pPr marL="4389120" indent="-731520">
              <a:defRPr sz="6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1679574" y="4114800"/>
            <a:ext cx="7864476" cy="7623176"/>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156691645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679575" y="914400"/>
            <a:ext cx="7864478" cy="3200400"/>
          </a:xfrm>
          <a:prstGeom prst="rect">
            <a:avLst/>
          </a:prstGeom>
        </p:spPr>
        <p:txBody>
          <a:bodyPr anchor="b"/>
          <a:lstStyle>
            <a:lvl1pPr>
              <a:defRPr sz="6400"/>
            </a:lvl1pPr>
          </a:lstStyle>
          <a:p>
            <a:r>
              <a:t>Title Text</a:t>
            </a:r>
          </a:p>
        </p:txBody>
      </p:sp>
      <p:sp>
        <p:nvSpPr>
          <p:cNvPr id="83" name="Picture Placeholder 2"/>
          <p:cNvSpPr>
            <a:spLocks noGrp="1"/>
          </p:cNvSpPr>
          <p:nvPr>
            <p:ph type="pic" sz="half" idx="13"/>
          </p:nvPr>
        </p:nvSpPr>
        <p:spPr>
          <a:xfrm>
            <a:off x="10366375" y="1974851"/>
            <a:ext cx="12344402" cy="974725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679575" y="4114800"/>
            <a:ext cx="7864478" cy="7623176"/>
          </a:xfrm>
          <a:prstGeom prst="rect">
            <a:avLst/>
          </a:prstGeom>
        </p:spPr>
        <p:txBody>
          <a:bodyPr/>
          <a:lstStyle>
            <a:lvl1pPr marL="0" indent="0">
              <a:buSzTx/>
              <a:buFontTx/>
              <a:buNone/>
              <a:defRPr sz="3200"/>
            </a:lvl1pPr>
            <a:lvl2pPr marL="0" indent="914400">
              <a:buSzTx/>
              <a:buFontTx/>
              <a:buNone/>
              <a:defRPr sz="3200"/>
            </a:lvl2pPr>
            <a:lvl3pPr marL="0" indent="1828800">
              <a:buSzTx/>
              <a:buFontTx/>
              <a:buNone/>
              <a:defRPr sz="3200"/>
            </a:lvl3pPr>
            <a:lvl4pPr marL="0" indent="2743200">
              <a:buSzTx/>
              <a:buFontTx/>
              <a:buNone/>
              <a:defRPr sz="3200"/>
            </a:lvl4pPr>
            <a:lvl5pPr marL="0" indent="3657600">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154943951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1805859574"/>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17449800" y="730250"/>
            <a:ext cx="5257800" cy="11623676"/>
          </a:xfrm>
          <a:prstGeom prst="rect">
            <a:avLst/>
          </a:prstGeom>
        </p:spPr>
        <p:txBody>
          <a:bodyPr/>
          <a:lstStyle/>
          <a:p>
            <a:r>
              <a:t>Title Text</a:t>
            </a:r>
          </a:p>
        </p:txBody>
      </p:sp>
      <p:sp>
        <p:nvSpPr>
          <p:cNvPr id="102" name="Body Level One…"/>
          <p:cNvSpPr txBox="1">
            <a:spLocks noGrp="1"/>
          </p:cNvSpPr>
          <p:nvPr>
            <p:ph type="body" idx="1"/>
          </p:nvPr>
        </p:nvSpPr>
        <p:spPr>
          <a:xfrm>
            <a:off x="1676400" y="730250"/>
            <a:ext cx="15468600" cy="116236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418521579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pPr defTabSz="1828800" hangingPunct="1"/>
            <a:fld id="{134E716E-A933-4382-BDAC-36B7947644F9}" type="datetimeFigureOut">
              <a:rPr lang="en-US" b="0" kern="1200" smtClean="0">
                <a:solidFill>
                  <a:prstClr val="black">
                    <a:tint val="75000"/>
                  </a:prstClr>
                </a:solidFill>
                <a:latin typeface="Calibri" panose="020F0502020204030204"/>
                <a:ea typeface="+mn-ea"/>
                <a:cs typeface="+mn-cs"/>
              </a:rPr>
              <a:pPr defTabSz="1828800" hangingPunct="1"/>
              <a:t>1/22/2019</a:t>
            </a:fld>
            <a:endParaRPr lang="en-US" b="0"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pPr defTabSz="1828800" hangingPunct="1"/>
            <a:endParaRPr lang="en-US" b="0" kern="120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pPr defTabSz="1828800" hangingPunct="1"/>
            <a:fld id="{324A5A4B-5F30-4C59-9094-5FCFD9A03C5D}" type="slidenum">
              <a:rPr lang="en-US" b="0" kern="1200" smtClean="0">
                <a:solidFill>
                  <a:prstClr val="black">
                    <a:tint val="75000"/>
                  </a:prstClr>
                </a:solidFill>
                <a:latin typeface="Calibri" panose="020F0502020204030204"/>
                <a:ea typeface="+mn-ea"/>
                <a:cs typeface="+mn-cs"/>
              </a:rPr>
              <a:pPr defTabSz="1828800" hangingPunct="1"/>
              <a:t>‹#›</a:t>
            </a:fld>
            <a:endParaRPr lang="en-US"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5651519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730251"/>
            <a:ext cx="21031200" cy="2651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1676400" y="3651250"/>
            <a:ext cx="21031200" cy="8702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52992" y="12846993"/>
            <a:ext cx="454610" cy="461665"/>
          </a:xfrm>
          <a:prstGeom prst="rect">
            <a:avLst/>
          </a:prstGeom>
          <a:ln w="12700">
            <a:miter lim="400000"/>
          </a:ln>
        </p:spPr>
        <p:txBody>
          <a:bodyPr wrap="none" lIns="45719" rIns="45719" anchor="ctr">
            <a:spAutoFit/>
          </a:bodyPr>
          <a:lstStyle>
            <a:lvl1pPr algn="r">
              <a:defRPr sz="2400">
                <a:solidFill>
                  <a:srgbClr val="888888"/>
                </a:solidFill>
              </a:defRPr>
            </a:lvl1pPr>
          </a:lstStyle>
          <a:p>
            <a:pPr defTabSz="1828800"/>
            <a:fld id="{86CB4B4D-7CA3-9044-876B-883B54F8677D}" type="slidenum">
              <a:rPr lang="en-US" b="0" smtClean="0">
                <a:latin typeface="Calibri"/>
                <a:cs typeface="Calibri"/>
                <a:sym typeface="Calibri"/>
              </a:rPr>
              <a:pPr defTabSz="1828800"/>
              <a:t>‹#›</a:t>
            </a:fld>
            <a:endParaRPr lang="en-US" b="0">
              <a:latin typeface="Calibri"/>
              <a:cs typeface="Calibri"/>
              <a:sym typeface="Calibri"/>
            </a:endParaRPr>
          </a:p>
        </p:txBody>
      </p:sp>
    </p:spTree>
    <p:extLst>
      <p:ext uri="{BB962C8B-B14F-4D97-AF65-F5344CB8AC3E}">
        <p14:creationId xmlns:p14="http://schemas.microsoft.com/office/powerpoint/2010/main" val="26617316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14478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2468878" marR="0" indent="-640078"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5283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6197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7112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8026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1pPr>
      <a:lvl2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2pPr>
      <a:lvl3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3pPr>
      <a:lvl4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4pPr>
      <a:lvl5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5pPr>
      <a:lvl6pPr marL="0" marR="0" indent="4572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6pPr>
      <a:lvl7pPr marL="0" marR="0" indent="5486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7pPr>
      <a:lvl8pPr marL="0" marR="0" indent="6400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8pPr>
      <a:lvl9pPr marL="0" marR="0" indent="7315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default-values-table"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et" TargetMode="External"/><Relationship Id="rId2" Type="http://schemas.openxmlformats.org/officeDocument/2006/relationships/hyperlink" Target="https://docs.microsoft.com/en-us/dotnet/csharp/language-reference/keywords/get" TargetMode="External"/><Relationship Id="rId1" Type="http://schemas.openxmlformats.org/officeDocument/2006/relationships/slideLayout" Target="../slideLayouts/slideLayout13.xml"/><Relationship Id="rId5" Type="http://schemas.openxmlformats.org/officeDocument/2006/relationships/hyperlink" Target="https://docs.microsoft.com/en-us/dotnet/csharp/programming-guide/classes-and-structs/auto-implemented-properties" TargetMode="External"/><Relationship Id="rId4" Type="http://schemas.openxmlformats.org/officeDocument/2006/relationships/hyperlink" Target="https://docs.microsoft.com/en-us/dotnet/csharp/language-reference/keywords/valu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delegate"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2" Type="http://schemas.openxmlformats.org/officeDocument/2006/relationships/hyperlink" Target="https://www.geeksforgeeks.org/c-multidimensional-indexers/" TargetMode="External"/><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t>Unit 2</a:t>
            </a:r>
          </a:p>
        </p:txBody>
      </p:sp>
      <p:sp>
        <p:nvSpPr>
          <p:cNvPr id="122" name="The Basics and…"/>
          <p:cNvSpPr txBox="1"/>
          <p:nvPr/>
        </p:nvSpPr>
        <p:spPr>
          <a:xfrm>
            <a:off x="0" y="7118956"/>
            <a:ext cx="24384000" cy="5972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defTabSz="457200">
              <a:lnSpc>
                <a:spcPts val="16200"/>
              </a:lnSpc>
              <a:spcBef>
                <a:spcPts val="1200"/>
              </a:spcBef>
              <a:defRPr sz="12100" b="0">
                <a:latin typeface="Times"/>
                <a:ea typeface="Times"/>
                <a:cs typeface="Times"/>
                <a:sym typeface="Times"/>
              </a:defRPr>
            </a:pPr>
            <a:r>
              <a:t>The Basics and </a:t>
            </a:r>
          </a:p>
          <a:p>
            <a:pPr defTabSz="457200">
              <a:lnSpc>
                <a:spcPts val="16200"/>
              </a:lnSpc>
              <a:spcBef>
                <a:spcPts val="1200"/>
              </a:spcBef>
              <a:defRPr sz="12100" b="0">
                <a:latin typeface="Times"/>
                <a:ea typeface="Times"/>
                <a:cs typeface="Times"/>
                <a:sym typeface="Times"/>
              </a:defRPr>
            </a:pPr>
            <a:r>
              <a:t>Console Applications in C# </a:t>
            </a:r>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177"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8" name="Implementation Inheritance…"/>
          <p:cNvSpPr txBox="1"/>
          <p:nvPr/>
        </p:nvSpPr>
        <p:spPr>
          <a:xfrm>
            <a:off x="3487409" y="3098800"/>
            <a:ext cx="20908864" cy="1666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marL="495300" indent="-406400" algn="just" defTabSz="457200">
              <a:lnSpc>
                <a:spcPts val="5900"/>
              </a:lnSpc>
              <a:spcBef>
                <a:spcPts val="1800"/>
              </a:spcBef>
              <a:buSzPct val="100000"/>
              <a:buChar char="•"/>
              <a:defRPr sz="3700" b="0">
                <a:solidFill>
                  <a:schemeClr val="accent1">
                    <a:hueOff val="114395"/>
                    <a:lumOff val="-24975"/>
                  </a:schemeClr>
                </a:solidFill>
                <a:latin typeface="Avenir Next"/>
                <a:ea typeface="Avenir Next"/>
                <a:cs typeface="Avenir Next"/>
                <a:sym typeface="Avenir Next"/>
              </a:defRPr>
            </a:pPr>
            <a:r>
              <a:t>Implementation Inheritance</a:t>
            </a:r>
          </a:p>
          <a:p>
            <a:pPr marL="495300" indent="-406400" algn="just" defTabSz="457200">
              <a:lnSpc>
                <a:spcPts val="5900"/>
              </a:lnSpc>
              <a:spcBef>
                <a:spcPts val="1800"/>
              </a:spcBef>
              <a:buSzPct val="100000"/>
              <a:buChar char="•"/>
              <a:defRPr sz="3700" b="0">
                <a:solidFill>
                  <a:schemeClr val="accent1">
                    <a:hueOff val="114395"/>
                    <a:lumOff val="-24975"/>
                  </a:schemeClr>
                </a:solidFill>
                <a:latin typeface="Avenir Next"/>
                <a:ea typeface="Avenir Next"/>
                <a:cs typeface="Avenir Next"/>
                <a:sym typeface="Avenir Next"/>
              </a:defRPr>
            </a:pPr>
            <a:r>
              <a:t>Interface Inheritance</a:t>
            </a:r>
          </a:p>
        </p:txBody>
      </p:sp>
      <p:sp>
        <p:nvSpPr>
          <p:cNvPr id="179" name="Types of Inheritance"/>
          <p:cNvSpPr txBox="1"/>
          <p:nvPr/>
        </p:nvSpPr>
        <p:spPr>
          <a:xfrm>
            <a:off x="3487409" y="1826604"/>
            <a:ext cx="4755427"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Types of Inheritance</a:t>
            </a:r>
          </a:p>
        </p:txBody>
      </p:sp>
      <p:sp>
        <p:nvSpPr>
          <p:cNvPr id="180" name="Line"/>
          <p:cNvSpPr/>
          <p:nvPr/>
        </p:nvSpPr>
        <p:spPr>
          <a:xfrm>
            <a:off x="3487409" y="2667000"/>
            <a:ext cx="20908864"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2" name="Rectangle 4"/>
          <p:cNvGrpSpPr/>
          <p:nvPr/>
        </p:nvGrpSpPr>
        <p:grpSpPr>
          <a:xfrm>
            <a:off x="0" y="1"/>
            <a:ext cx="24384000" cy="2085978"/>
            <a:chOff x="0" y="0"/>
            <a:chExt cx="12192000" cy="1042988"/>
          </a:xfrm>
        </p:grpSpPr>
        <p:sp>
          <p:nvSpPr>
            <p:cNvPr id="370"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71" name="What is inheritance? Create C# console application to define Car class and derive Maruti and Mahindra from it to demonstrate inheritance."/>
            <p:cNvSpPr txBox="1"/>
            <p:nvPr/>
          </p:nvSpPr>
          <p:spPr>
            <a:xfrm>
              <a:off x="0" y="18573"/>
              <a:ext cx="12192000" cy="892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3000">
                  <a:solidFill>
                    <a:srgbClr val="44546A"/>
                  </a:solidFill>
                  <a:latin typeface="Bahnschrift"/>
                  <a:ea typeface="Bahnschrift"/>
                  <a:cs typeface="Bahnschrift"/>
                  <a:sym typeface="Bahnschrift"/>
                </a:defRPr>
              </a:lvl1pPr>
            </a:lstStyle>
            <a:p>
              <a:pPr algn="l" defTabSz="1828800"/>
              <a:r>
                <a:rPr sz="5200" b="0"/>
                <a:t>What is inheritance? </a:t>
              </a:r>
              <a:r>
                <a:rPr sz="5200" b="0">
                  <a:solidFill>
                    <a:srgbClr val="E7E6E6"/>
                  </a:solidFill>
                </a:rPr>
                <a:t>Create C# console application to define Car class and derive Maruti and Mahindra from it to demonstrate inheritance.</a:t>
              </a:r>
            </a:p>
          </p:txBody>
        </p:sp>
      </p:grpSp>
      <p:sp>
        <p:nvSpPr>
          <p:cNvPr id="373" name="Base Class"/>
          <p:cNvSpPr/>
          <p:nvPr/>
        </p:nvSpPr>
        <p:spPr>
          <a:xfrm>
            <a:off x="9055100" y="6299200"/>
            <a:ext cx="2540000" cy="1140620"/>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Base Class</a:t>
            </a:r>
          </a:p>
        </p:txBody>
      </p:sp>
      <p:sp>
        <p:nvSpPr>
          <p:cNvPr id="374" name="Derived Class"/>
          <p:cNvSpPr/>
          <p:nvPr/>
        </p:nvSpPr>
        <p:spPr>
          <a:xfrm>
            <a:off x="10960100" y="8582708"/>
            <a:ext cx="2540000" cy="1353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Derived Class</a:t>
            </a:r>
          </a:p>
        </p:txBody>
      </p:sp>
      <p:sp>
        <p:nvSpPr>
          <p:cNvPr id="375" name="Line"/>
          <p:cNvSpPr/>
          <p:nvPr/>
        </p:nvSpPr>
        <p:spPr>
          <a:xfrm>
            <a:off x="10208915" y="7434163"/>
            <a:ext cx="1845966" cy="1134106"/>
          </a:xfrm>
          <a:prstGeom prst="line">
            <a:avLst/>
          </a:prstGeom>
          <a:ln w="38100">
            <a:solidFill>
              <a:schemeClr val="accent1"/>
            </a:solidFill>
            <a:miter/>
            <a:tailEnd type="triangle"/>
          </a:ln>
        </p:spPr>
        <p:txBody>
          <a:bodyPr lIns="91438" rIns="91438"/>
          <a:lstStyle/>
          <a:p>
            <a:pPr algn="l" defTabSz="1828800"/>
            <a:endParaRPr sz="3600" b="0">
              <a:latin typeface="Calibri"/>
              <a:cs typeface="Calibri"/>
              <a:sym typeface="Calibri"/>
            </a:endParaRPr>
          </a:p>
        </p:txBody>
      </p:sp>
      <p:sp>
        <p:nvSpPr>
          <p:cNvPr id="376" name="Multiple Inheritance"/>
          <p:cNvSpPr txBox="1"/>
          <p:nvPr/>
        </p:nvSpPr>
        <p:spPr>
          <a:xfrm>
            <a:off x="10061638" y="4461935"/>
            <a:ext cx="400622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sz="3600" b="0">
                <a:latin typeface="Calibri"/>
                <a:cs typeface="Calibri"/>
                <a:sym typeface="Calibri"/>
              </a:rPr>
              <a:t>Multiple Inheritance</a:t>
            </a:r>
          </a:p>
        </p:txBody>
      </p:sp>
      <p:sp>
        <p:nvSpPr>
          <p:cNvPr id="377" name="Interface"/>
          <p:cNvSpPr/>
          <p:nvPr/>
        </p:nvSpPr>
        <p:spPr>
          <a:xfrm>
            <a:off x="12788900" y="6299200"/>
            <a:ext cx="2540000" cy="1140620"/>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Interface</a:t>
            </a:r>
          </a:p>
        </p:txBody>
      </p:sp>
      <p:sp>
        <p:nvSpPr>
          <p:cNvPr id="378" name="Line"/>
          <p:cNvSpPr/>
          <p:nvPr/>
        </p:nvSpPr>
        <p:spPr>
          <a:xfrm flipH="1">
            <a:off x="12485887" y="7483114"/>
            <a:ext cx="1522314" cy="1135224"/>
          </a:xfrm>
          <a:prstGeom prst="line">
            <a:avLst/>
          </a:prstGeom>
          <a:ln w="38100">
            <a:solidFill>
              <a:schemeClr val="accent1"/>
            </a:solidFill>
            <a:miter/>
            <a:tailEnd type="triangle"/>
          </a:ln>
        </p:spPr>
        <p:txBody>
          <a:bodyPr lIns="91438" rIns="91438"/>
          <a:lstStyle/>
          <a:p>
            <a:pPr algn="l" defTabSz="1828800"/>
            <a:endParaRPr sz="3600" b="0">
              <a:latin typeface="Calibri"/>
              <a:cs typeface="Calibri"/>
              <a:sym typeface="Calibri"/>
            </a:endParaRPr>
          </a:p>
        </p:txBody>
      </p:sp>
      <p:sp>
        <p:nvSpPr>
          <p:cNvPr id="379"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https://www.geeksforgeeks.org/c-inheritance/</a:t>
            </a:r>
          </a:p>
        </p:txBody>
      </p:sp>
    </p:spTree>
    <p:extLst>
      <p:ext uri="{BB962C8B-B14F-4D97-AF65-F5344CB8AC3E}">
        <p14:creationId xmlns:p14="http://schemas.microsoft.com/office/powerpoint/2010/main" val="2872006744"/>
      </p:ext>
    </p:extLst>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Rectangle 4"/>
          <p:cNvGrpSpPr/>
          <p:nvPr/>
        </p:nvGrpSpPr>
        <p:grpSpPr>
          <a:xfrm>
            <a:off x="0" y="1"/>
            <a:ext cx="24384000" cy="2085978"/>
            <a:chOff x="0" y="0"/>
            <a:chExt cx="12192000" cy="1042988"/>
          </a:xfrm>
        </p:grpSpPr>
        <p:sp>
          <p:nvSpPr>
            <p:cNvPr id="370"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71" name="What is inheritance? Create C# console application to define Car class and derive Maruti and Mahindra from it to demonstrate inheritance."/>
            <p:cNvSpPr txBox="1"/>
            <p:nvPr/>
          </p:nvSpPr>
          <p:spPr>
            <a:xfrm>
              <a:off x="0" y="18573"/>
              <a:ext cx="12192000" cy="892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3000">
                  <a:solidFill>
                    <a:srgbClr val="44546A"/>
                  </a:solidFill>
                  <a:latin typeface="Bahnschrift"/>
                  <a:ea typeface="Bahnschrift"/>
                  <a:cs typeface="Bahnschrift"/>
                  <a:sym typeface="Bahnschrift"/>
                </a:defRPr>
              </a:lvl1pPr>
            </a:lstStyle>
            <a:p>
              <a:pPr algn="l" defTabSz="1828800"/>
              <a:r>
                <a:rPr sz="5200" b="0">
                  <a:solidFill>
                    <a:srgbClr val="E7E6E6"/>
                  </a:solidFill>
                </a:rPr>
                <a:t>What is inheritance? </a:t>
              </a:r>
              <a:r>
                <a:rPr sz="5200" b="0"/>
                <a:t>Create C# console application to define Car class and derive Maruti and Mahindra from it to demonstrate inheritance.</a:t>
              </a:r>
            </a:p>
          </p:txBody>
        </p:sp>
      </p:grpSp>
      <p:sp>
        <p:nvSpPr>
          <p:cNvPr id="12" name="Rectangle 11"/>
          <p:cNvSpPr/>
          <p:nvPr/>
        </p:nvSpPr>
        <p:spPr>
          <a:xfrm>
            <a:off x="0" y="5486400"/>
            <a:ext cx="8382000" cy="4524315"/>
          </a:xfrm>
          <a:prstGeom prst="rect">
            <a:avLst/>
          </a:prstGeom>
        </p:spPr>
        <p:txBody>
          <a:bodyPr wrap="square">
            <a:spAutoFit/>
          </a:bodyPr>
          <a:lstStyle/>
          <a:p>
            <a:pPr algn="l" defTabSz="1828800"/>
            <a:r>
              <a:rPr lang="en-US" sz="3600" b="0" dirty="0">
                <a:latin typeface="Consolas" pitchFamily="49" charset="0"/>
                <a:cs typeface="Consolas" pitchFamily="49" charset="0"/>
                <a:sym typeface="Calibri"/>
              </a:rPr>
              <a:t>public class Car</a:t>
            </a:r>
          </a:p>
          <a:p>
            <a:pPr algn="l" defTabSz="1828800"/>
            <a:r>
              <a:rPr lang="en-US" sz="3600" b="0" dirty="0">
                <a:latin typeface="Consolas" pitchFamily="49" charset="0"/>
                <a:cs typeface="Consolas" pitchFamily="49" charset="0"/>
                <a:sym typeface="Calibri"/>
              </a:rPr>
              <a:t>{</a:t>
            </a:r>
          </a:p>
          <a:p>
            <a:pPr algn="l" defTabSz="1828800"/>
            <a:r>
              <a:rPr lang="en-US" sz="3600" b="0" dirty="0">
                <a:latin typeface="Consolas" pitchFamily="49" charset="0"/>
                <a:cs typeface="Consolas" pitchFamily="49" charset="0"/>
                <a:sym typeface="Calibri"/>
              </a:rPr>
              <a:t>	protected string name;</a:t>
            </a:r>
          </a:p>
          <a:p>
            <a:pPr algn="l" defTabSz="1828800"/>
            <a:r>
              <a:rPr lang="en-US" sz="3600" b="0" dirty="0">
                <a:latin typeface="Consolas" pitchFamily="49" charset="0"/>
                <a:cs typeface="Consolas" pitchFamily="49" charset="0"/>
                <a:sym typeface="Calibri"/>
              </a:rPr>
              <a:t>	public Car(string 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this.name = 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a:t>
            </a:r>
            <a:endParaRPr lang="en-US" sz="3600" b="0" dirty="0">
              <a:latin typeface="Consolas" pitchFamily="49" charset="0"/>
              <a:cs typeface="Consolas" pitchFamily="49" charset="0"/>
              <a:sym typeface="Calibri"/>
            </a:endParaRPr>
          </a:p>
        </p:txBody>
      </p:sp>
      <p:sp>
        <p:nvSpPr>
          <p:cNvPr id="13" name="Multiple Inheritance"/>
          <p:cNvSpPr txBox="1"/>
          <p:nvPr/>
        </p:nvSpPr>
        <p:spPr>
          <a:xfrm>
            <a:off x="0" y="4419601"/>
            <a:ext cx="214513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lang="en-US" sz="3600" dirty="0">
                <a:latin typeface="Calibri"/>
                <a:cs typeface="Calibri"/>
                <a:sym typeface="Calibri"/>
              </a:rPr>
              <a:t>Base Class</a:t>
            </a:r>
            <a:endParaRPr sz="3600">
              <a:latin typeface="Calibri"/>
              <a:cs typeface="Calibri"/>
              <a:sym typeface="Calibri"/>
            </a:endParaRPr>
          </a:p>
        </p:txBody>
      </p:sp>
      <p:sp>
        <p:nvSpPr>
          <p:cNvPr id="14" name="Rectangle 13"/>
          <p:cNvSpPr/>
          <p:nvPr/>
        </p:nvSpPr>
        <p:spPr>
          <a:xfrm>
            <a:off x="10363200" y="4114801"/>
            <a:ext cx="12192000" cy="6740307"/>
          </a:xfrm>
          <a:prstGeom prst="rect">
            <a:avLst/>
          </a:prstGeom>
        </p:spPr>
        <p:txBody>
          <a:bodyPr>
            <a:spAutoFit/>
          </a:bodyPr>
          <a:lstStyle/>
          <a:p>
            <a:pPr algn="l" defTabSz="1828800"/>
            <a:r>
              <a:rPr lang="en-US" sz="3600" b="0" dirty="0">
                <a:latin typeface="Consolas" pitchFamily="49" charset="0"/>
                <a:cs typeface="Consolas" pitchFamily="49" charset="0"/>
                <a:sym typeface="Calibri"/>
              </a:rPr>
              <a:t>public class </a:t>
            </a:r>
            <a:r>
              <a:rPr lang="en-US" sz="3600" b="0" dirty="0" err="1">
                <a:latin typeface="Consolas" pitchFamily="49" charset="0"/>
                <a:cs typeface="Consolas" pitchFamily="49" charset="0"/>
                <a:sym typeface="Calibri"/>
              </a:rPr>
              <a:t>Maruti</a:t>
            </a:r>
            <a:r>
              <a:rPr lang="en-US" sz="3600" b="0" dirty="0">
                <a:latin typeface="Consolas" pitchFamily="49" charset="0"/>
                <a:cs typeface="Consolas" pitchFamily="49" charset="0"/>
                <a:sym typeface="Calibri"/>
              </a:rPr>
              <a:t> : Car</a:t>
            </a:r>
          </a:p>
          <a:p>
            <a:pPr algn="l" defTabSz="1828800"/>
            <a:r>
              <a:rPr lang="en-US" sz="3600" b="0" dirty="0">
                <a:latin typeface="Consolas" pitchFamily="49" charset="0"/>
                <a:cs typeface="Consolas" pitchFamily="49" charset="0"/>
                <a:sym typeface="Calibri"/>
              </a:rPr>
              <a:t>{</a:t>
            </a:r>
          </a:p>
          <a:p>
            <a:pPr algn="l" defTabSz="1828800"/>
            <a:r>
              <a:rPr lang="en-US" sz="3600" b="0" dirty="0">
                <a:latin typeface="Consolas" pitchFamily="49" charset="0"/>
                <a:cs typeface="Consolas" pitchFamily="49" charset="0"/>
                <a:sym typeface="Calibri"/>
              </a:rPr>
              <a:t>	public </a:t>
            </a:r>
            <a:r>
              <a:rPr lang="en-US" sz="3600" b="0" dirty="0" err="1">
                <a:latin typeface="Consolas" pitchFamily="49" charset="0"/>
                <a:cs typeface="Consolas" pitchFamily="49" charset="0"/>
                <a:sym typeface="Calibri"/>
              </a:rPr>
              <a:t>Maruti</a:t>
            </a:r>
            <a:r>
              <a:rPr lang="en-US" sz="3600" b="0" dirty="0">
                <a:latin typeface="Consolas" pitchFamily="49" charset="0"/>
                <a:cs typeface="Consolas" pitchFamily="49" charset="0"/>
                <a:sym typeface="Calibri"/>
              </a:rPr>
              <a:t>(string name) : base(name)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public string  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get{return name;}</a:t>
            </a:r>
          </a:p>
          <a:p>
            <a:pPr algn="l" defTabSz="1828800"/>
            <a:r>
              <a:rPr lang="en-US" sz="3600" b="0" dirty="0">
                <a:latin typeface="Consolas" pitchFamily="49" charset="0"/>
                <a:cs typeface="Consolas" pitchFamily="49" charset="0"/>
                <a:sym typeface="Calibri"/>
              </a:rPr>
              <a:t>			set{name = value;}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public </a:t>
            </a:r>
            <a:r>
              <a:rPr lang="en-US" sz="3600" b="0" dirty="0" err="1">
                <a:latin typeface="Consolas" pitchFamily="49" charset="0"/>
                <a:cs typeface="Consolas" pitchFamily="49" charset="0"/>
                <a:sym typeface="Calibri"/>
              </a:rPr>
              <a:t>bool</a:t>
            </a:r>
            <a:r>
              <a:rPr lang="en-US" sz="3600" b="0" dirty="0">
                <a:latin typeface="Consolas" pitchFamily="49" charset="0"/>
                <a:cs typeface="Consolas" pitchFamily="49" charset="0"/>
                <a:sym typeface="Calibri"/>
              </a:rPr>
              <a:t> </a:t>
            </a:r>
            <a:r>
              <a:rPr lang="en-US" sz="3600" b="0" dirty="0" err="1">
                <a:latin typeface="Consolas" pitchFamily="49" charset="0"/>
                <a:cs typeface="Consolas" pitchFamily="49" charset="0"/>
                <a:sym typeface="Calibri"/>
              </a:rPr>
              <a:t>haveAGS</a:t>
            </a:r>
            <a:r>
              <a:rPr lang="en-US" sz="3600" b="0" dirty="0">
                <a:latin typeface="Consolas" pitchFamily="49" charset="0"/>
                <a:cs typeface="Consolas" pitchFamily="49" charset="0"/>
                <a:sym typeface="Calibri"/>
              </a:rPr>
              <a:t>;</a:t>
            </a:r>
          </a:p>
          <a:p>
            <a:pPr algn="l" defTabSz="1828800"/>
            <a:r>
              <a:rPr lang="en-US" sz="3600" b="0" dirty="0">
                <a:latin typeface="Consolas" pitchFamily="49" charset="0"/>
                <a:cs typeface="Consolas" pitchFamily="49" charset="0"/>
                <a:sym typeface="Calibri"/>
              </a:rPr>
              <a:t>}</a:t>
            </a:r>
            <a:endParaRPr lang="en-US" sz="3600" b="0" dirty="0">
              <a:latin typeface="Consolas" pitchFamily="49" charset="0"/>
              <a:cs typeface="Consolas" pitchFamily="49" charset="0"/>
              <a:sym typeface="Calibri"/>
            </a:endParaRPr>
          </a:p>
        </p:txBody>
      </p:sp>
      <p:sp>
        <p:nvSpPr>
          <p:cNvPr id="15" name="Multiple Inheritance"/>
          <p:cNvSpPr txBox="1"/>
          <p:nvPr/>
        </p:nvSpPr>
        <p:spPr>
          <a:xfrm>
            <a:off x="10515600" y="3352801"/>
            <a:ext cx="308128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lang="en-US" sz="3600" dirty="0">
                <a:latin typeface="Calibri"/>
                <a:cs typeface="Calibri"/>
                <a:sym typeface="Calibri"/>
              </a:rPr>
              <a:t>Derived Class 1</a:t>
            </a:r>
            <a:endParaRPr sz="3600">
              <a:latin typeface="Calibri"/>
              <a:cs typeface="Calibri"/>
              <a:sym typeface="Calibri"/>
            </a:endParaRPr>
          </a:p>
        </p:txBody>
      </p:sp>
    </p:spTree>
    <p:extLst>
      <p:ext uri="{BB962C8B-B14F-4D97-AF65-F5344CB8AC3E}">
        <p14:creationId xmlns:p14="http://schemas.microsoft.com/office/powerpoint/2010/main" val="2401944511"/>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Rectangle 4"/>
          <p:cNvGrpSpPr/>
          <p:nvPr/>
        </p:nvGrpSpPr>
        <p:grpSpPr>
          <a:xfrm>
            <a:off x="0" y="1"/>
            <a:ext cx="24384000" cy="2085978"/>
            <a:chOff x="0" y="0"/>
            <a:chExt cx="12192000" cy="1042988"/>
          </a:xfrm>
        </p:grpSpPr>
        <p:sp>
          <p:nvSpPr>
            <p:cNvPr id="370"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71" name="What is inheritance? Create C# console application to define Car class and derive Maruti and Mahindra from it to demonstrate inheritance."/>
            <p:cNvSpPr txBox="1"/>
            <p:nvPr/>
          </p:nvSpPr>
          <p:spPr>
            <a:xfrm>
              <a:off x="0" y="18573"/>
              <a:ext cx="12192000" cy="892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3000">
                  <a:solidFill>
                    <a:srgbClr val="44546A"/>
                  </a:solidFill>
                  <a:latin typeface="Bahnschrift"/>
                  <a:ea typeface="Bahnschrift"/>
                  <a:cs typeface="Bahnschrift"/>
                  <a:sym typeface="Bahnschrift"/>
                </a:defRPr>
              </a:lvl1pPr>
            </a:lstStyle>
            <a:p>
              <a:pPr algn="l" defTabSz="1828800"/>
              <a:r>
                <a:rPr sz="5200" b="0">
                  <a:solidFill>
                    <a:srgbClr val="E7E6E6"/>
                  </a:solidFill>
                </a:rPr>
                <a:t>What is inheritance? </a:t>
              </a:r>
              <a:r>
                <a:rPr sz="5200" b="0"/>
                <a:t>Create C# console application to define Car class and derive Maruti and Mahindra from it to demonstrate inheritance.</a:t>
              </a:r>
            </a:p>
          </p:txBody>
        </p:sp>
      </p:grpSp>
      <p:sp>
        <p:nvSpPr>
          <p:cNvPr id="12" name="Rectangle 11"/>
          <p:cNvSpPr/>
          <p:nvPr/>
        </p:nvSpPr>
        <p:spPr>
          <a:xfrm>
            <a:off x="0" y="5486400"/>
            <a:ext cx="8382000" cy="4524315"/>
          </a:xfrm>
          <a:prstGeom prst="rect">
            <a:avLst/>
          </a:prstGeom>
        </p:spPr>
        <p:txBody>
          <a:bodyPr wrap="square">
            <a:spAutoFit/>
          </a:bodyPr>
          <a:lstStyle/>
          <a:p>
            <a:pPr algn="l" defTabSz="1828800"/>
            <a:r>
              <a:rPr lang="en-US" sz="3600" b="0" dirty="0">
                <a:latin typeface="Consolas" pitchFamily="49" charset="0"/>
                <a:cs typeface="Consolas" pitchFamily="49" charset="0"/>
                <a:sym typeface="Calibri"/>
              </a:rPr>
              <a:t>public class Car</a:t>
            </a:r>
          </a:p>
          <a:p>
            <a:pPr algn="l" defTabSz="1828800"/>
            <a:r>
              <a:rPr lang="en-US" sz="3600" b="0" dirty="0">
                <a:latin typeface="Consolas" pitchFamily="49" charset="0"/>
                <a:cs typeface="Consolas" pitchFamily="49" charset="0"/>
                <a:sym typeface="Calibri"/>
              </a:rPr>
              <a:t>{</a:t>
            </a:r>
          </a:p>
          <a:p>
            <a:pPr algn="l" defTabSz="1828800"/>
            <a:r>
              <a:rPr lang="en-US" sz="3600" b="0" dirty="0">
                <a:latin typeface="Consolas" pitchFamily="49" charset="0"/>
                <a:cs typeface="Consolas" pitchFamily="49" charset="0"/>
                <a:sym typeface="Calibri"/>
              </a:rPr>
              <a:t>	protected string name;</a:t>
            </a:r>
          </a:p>
          <a:p>
            <a:pPr algn="l" defTabSz="1828800"/>
            <a:r>
              <a:rPr lang="en-US" sz="3600" b="0" dirty="0">
                <a:latin typeface="Consolas" pitchFamily="49" charset="0"/>
                <a:cs typeface="Consolas" pitchFamily="49" charset="0"/>
                <a:sym typeface="Calibri"/>
              </a:rPr>
              <a:t>	public Car(string 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this.name = 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a:t>
            </a:r>
            <a:endParaRPr lang="en-US" sz="3600" b="0" dirty="0">
              <a:latin typeface="Consolas" pitchFamily="49" charset="0"/>
              <a:cs typeface="Consolas" pitchFamily="49" charset="0"/>
              <a:sym typeface="Calibri"/>
            </a:endParaRPr>
          </a:p>
        </p:txBody>
      </p:sp>
      <p:sp>
        <p:nvSpPr>
          <p:cNvPr id="13" name="Multiple Inheritance"/>
          <p:cNvSpPr txBox="1"/>
          <p:nvPr/>
        </p:nvSpPr>
        <p:spPr>
          <a:xfrm>
            <a:off x="0" y="4419601"/>
            <a:ext cx="214513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lang="en-US" sz="3600" dirty="0">
                <a:latin typeface="Calibri"/>
                <a:cs typeface="Calibri"/>
                <a:sym typeface="Calibri"/>
              </a:rPr>
              <a:t>Base Class</a:t>
            </a:r>
            <a:endParaRPr sz="3600">
              <a:latin typeface="Calibri"/>
              <a:cs typeface="Calibri"/>
              <a:sym typeface="Calibri"/>
            </a:endParaRPr>
          </a:p>
        </p:txBody>
      </p:sp>
      <p:sp>
        <p:nvSpPr>
          <p:cNvPr id="14" name="Rectangle 13"/>
          <p:cNvSpPr/>
          <p:nvPr/>
        </p:nvSpPr>
        <p:spPr>
          <a:xfrm>
            <a:off x="10363200" y="4114800"/>
            <a:ext cx="14020800" cy="6740307"/>
          </a:xfrm>
          <a:prstGeom prst="rect">
            <a:avLst/>
          </a:prstGeom>
        </p:spPr>
        <p:txBody>
          <a:bodyPr wrap="square">
            <a:spAutoFit/>
          </a:bodyPr>
          <a:lstStyle/>
          <a:p>
            <a:pPr algn="l" defTabSz="1828800"/>
            <a:r>
              <a:rPr lang="en-US" sz="3600" b="0" dirty="0">
                <a:latin typeface="Consolas" pitchFamily="49" charset="0"/>
                <a:cs typeface="Consolas" pitchFamily="49" charset="0"/>
                <a:sym typeface="Calibri"/>
              </a:rPr>
              <a:t>public class Mahindra : Car</a:t>
            </a:r>
          </a:p>
          <a:p>
            <a:pPr algn="l" defTabSz="1828800"/>
            <a:r>
              <a:rPr lang="en-US" sz="3600" b="0" dirty="0">
                <a:latin typeface="Consolas" pitchFamily="49" charset="0"/>
                <a:cs typeface="Consolas" pitchFamily="49" charset="0"/>
                <a:sym typeface="Calibri"/>
              </a:rPr>
              <a:t>{</a:t>
            </a:r>
          </a:p>
          <a:p>
            <a:pPr algn="l" defTabSz="1828800"/>
            <a:r>
              <a:rPr lang="en-US" sz="3600" b="0" dirty="0">
                <a:latin typeface="Consolas" pitchFamily="49" charset="0"/>
                <a:cs typeface="Consolas" pitchFamily="49" charset="0"/>
                <a:sym typeface="Calibri"/>
              </a:rPr>
              <a:t>	public Mahindra(string name) : base(name)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public string  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get{return name;}</a:t>
            </a:r>
          </a:p>
          <a:p>
            <a:pPr algn="l" defTabSz="1828800"/>
            <a:r>
              <a:rPr lang="en-US" sz="3600" b="0" dirty="0">
                <a:latin typeface="Consolas" pitchFamily="49" charset="0"/>
                <a:cs typeface="Consolas" pitchFamily="49" charset="0"/>
                <a:sym typeface="Calibri"/>
              </a:rPr>
              <a:t>			set{name = value;}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a:t>
            </a:r>
            <a:endParaRPr lang="en-US" sz="3600" b="0" dirty="0">
              <a:latin typeface="Consolas" pitchFamily="49" charset="0"/>
              <a:cs typeface="Consolas" pitchFamily="49" charset="0"/>
              <a:sym typeface="Calibri"/>
            </a:endParaRPr>
          </a:p>
        </p:txBody>
      </p:sp>
      <p:sp>
        <p:nvSpPr>
          <p:cNvPr id="15" name="Multiple Inheritance"/>
          <p:cNvSpPr txBox="1"/>
          <p:nvPr/>
        </p:nvSpPr>
        <p:spPr>
          <a:xfrm>
            <a:off x="10515600" y="3352801"/>
            <a:ext cx="308128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lang="en-US" sz="3600" dirty="0">
                <a:latin typeface="Calibri"/>
                <a:cs typeface="Calibri"/>
                <a:sym typeface="Calibri"/>
              </a:rPr>
              <a:t>Derived Class 2</a:t>
            </a:r>
            <a:endParaRPr sz="3600">
              <a:latin typeface="Calibri"/>
              <a:cs typeface="Calibri"/>
              <a:sym typeface="Calibri"/>
            </a:endParaRPr>
          </a:p>
        </p:txBody>
      </p:sp>
    </p:spTree>
    <p:extLst>
      <p:ext uri="{BB962C8B-B14F-4D97-AF65-F5344CB8AC3E}">
        <p14:creationId xmlns:p14="http://schemas.microsoft.com/office/powerpoint/2010/main" val="2214694268"/>
      </p:ext>
    </p:extLst>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Rectangle 4"/>
          <p:cNvGrpSpPr/>
          <p:nvPr/>
        </p:nvGrpSpPr>
        <p:grpSpPr>
          <a:xfrm>
            <a:off x="0" y="1"/>
            <a:ext cx="24384000" cy="2085978"/>
            <a:chOff x="0" y="0"/>
            <a:chExt cx="12192000" cy="1042988"/>
          </a:xfrm>
        </p:grpSpPr>
        <p:sp>
          <p:nvSpPr>
            <p:cNvPr id="370"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71" name="What is inheritance? Create C# console application to define Car class and derive Maruti and Mahindra from it to demonstrate inheritance."/>
            <p:cNvSpPr txBox="1"/>
            <p:nvPr/>
          </p:nvSpPr>
          <p:spPr>
            <a:xfrm>
              <a:off x="0" y="18573"/>
              <a:ext cx="12192000" cy="892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3000">
                  <a:solidFill>
                    <a:srgbClr val="44546A"/>
                  </a:solidFill>
                  <a:latin typeface="Bahnschrift"/>
                  <a:ea typeface="Bahnschrift"/>
                  <a:cs typeface="Bahnschrift"/>
                  <a:sym typeface="Bahnschrift"/>
                </a:defRPr>
              </a:lvl1pPr>
            </a:lstStyle>
            <a:p>
              <a:pPr algn="l" defTabSz="1828800"/>
              <a:r>
                <a:rPr sz="5200" b="0">
                  <a:solidFill>
                    <a:srgbClr val="E7E6E6"/>
                  </a:solidFill>
                </a:rPr>
                <a:t>What is inheritance? </a:t>
              </a:r>
              <a:r>
                <a:rPr sz="5200" b="0"/>
                <a:t>Create C# console application to define Car class and derive Maruti and Mahindra from it to demonstrate inheritance.</a:t>
              </a:r>
            </a:p>
          </p:txBody>
        </p:sp>
      </p:grpSp>
      <p:sp>
        <p:nvSpPr>
          <p:cNvPr id="12" name="Rectangle 11"/>
          <p:cNvSpPr/>
          <p:nvPr/>
        </p:nvSpPr>
        <p:spPr>
          <a:xfrm>
            <a:off x="0" y="3240166"/>
            <a:ext cx="24384000" cy="6740307"/>
          </a:xfrm>
          <a:prstGeom prst="rect">
            <a:avLst/>
          </a:prstGeom>
        </p:spPr>
        <p:txBody>
          <a:bodyPr wrap="square">
            <a:spAutoFit/>
          </a:bodyPr>
          <a:lstStyle/>
          <a:p>
            <a:pPr algn="l" defTabSz="1828800"/>
            <a:r>
              <a:rPr lang="en-US" sz="3600" b="0" dirty="0">
                <a:latin typeface="Consolas" pitchFamily="49" charset="0"/>
                <a:cs typeface="Consolas" pitchFamily="49" charset="0"/>
                <a:sym typeface="Calibri"/>
              </a:rPr>
              <a:t>public class Program</a:t>
            </a:r>
          </a:p>
          <a:p>
            <a:pPr algn="l" defTabSz="1828800"/>
            <a:r>
              <a:rPr lang="en-US" sz="3600" b="0" dirty="0">
                <a:latin typeface="Consolas" pitchFamily="49" charset="0"/>
                <a:cs typeface="Consolas" pitchFamily="49" charset="0"/>
                <a:sym typeface="Calibri"/>
              </a:rPr>
              <a:t>{</a:t>
            </a:r>
          </a:p>
          <a:p>
            <a:pPr algn="l" defTabSz="1828800"/>
            <a:r>
              <a:rPr lang="en-US" sz="3600" b="0" dirty="0">
                <a:latin typeface="Consolas" pitchFamily="49" charset="0"/>
                <a:cs typeface="Consolas" pitchFamily="49" charset="0"/>
                <a:sym typeface="Calibri"/>
              </a:rPr>
              <a:t>	public static void Main()</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		</a:t>
            </a:r>
            <a:r>
              <a:rPr lang="en-US" sz="3600" b="0" dirty="0" err="1">
                <a:latin typeface="Consolas" pitchFamily="49" charset="0"/>
                <a:cs typeface="Consolas" pitchFamily="49" charset="0"/>
                <a:sym typeface="Calibri"/>
              </a:rPr>
              <a:t>Maruti</a:t>
            </a:r>
            <a:r>
              <a:rPr lang="en-US" sz="3600" b="0" dirty="0">
                <a:latin typeface="Consolas" pitchFamily="49" charset="0"/>
                <a:cs typeface="Consolas" pitchFamily="49" charset="0"/>
                <a:sym typeface="Calibri"/>
              </a:rPr>
              <a:t> car1 = new </a:t>
            </a:r>
            <a:r>
              <a:rPr lang="en-US" sz="3600" b="0" dirty="0" err="1">
                <a:latin typeface="Consolas" pitchFamily="49" charset="0"/>
                <a:cs typeface="Consolas" pitchFamily="49" charset="0"/>
                <a:sym typeface="Calibri"/>
              </a:rPr>
              <a:t>Maruti</a:t>
            </a:r>
            <a:r>
              <a:rPr lang="en-US" sz="3600" b="0" dirty="0">
                <a:latin typeface="Consolas" pitchFamily="49" charset="0"/>
                <a:cs typeface="Consolas" pitchFamily="49" charset="0"/>
                <a:sym typeface="Calibri"/>
              </a:rPr>
              <a:t>("Swift");</a:t>
            </a:r>
          </a:p>
          <a:p>
            <a:pPr algn="l" defTabSz="1828800"/>
            <a:r>
              <a:rPr lang="en-US" sz="3600" b="0" dirty="0">
                <a:latin typeface="Consolas" pitchFamily="49" charset="0"/>
                <a:cs typeface="Consolas" pitchFamily="49" charset="0"/>
                <a:sym typeface="Calibri"/>
              </a:rPr>
              <a:t>		car1.haveAGS = true;</a:t>
            </a:r>
          </a:p>
          <a:p>
            <a:pPr algn="l" defTabSz="1828800"/>
            <a:r>
              <a:rPr lang="en-US" sz="3600" b="0" dirty="0">
                <a:latin typeface="Consolas" pitchFamily="49" charset="0"/>
                <a:cs typeface="Consolas" pitchFamily="49" charset="0"/>
                <a:sym typeface="Calibri"/>
              </a:rPr>
              <a:t>		</a:t>
            </a:r>
            <a:r>
              <a:rPr lang="en-US" sz="3600" b="0" dirty="0" err="1">
                <a:latin typeface="Consolas" pitchFamily="49" charset="0"/>
                <a:cs typeface="Consolas" pitchFamily="49" charset="0"/>
                <a:sym typeface="Calibri"/>
              </a:rPr>
              <a:t>Console.WriteLine</a:t>
            </a:r>
            <a:r>
              <a:rPr lang="en-US" sz="3600" b="0" dirty="0">
                <a:latin typeface="Consolas" pitchFamily="49" charset="0"/>
                <a:cs typeface="Consolas" pitchFamily="49" charset="0"/>
                <a:sym typeface="Calibri"/>
              </a:rPr>
              <a:t>("Car 1: {0} and {1}",car1.Name,car1.haveAGS==true?"Have 						AGS":"not Have AGS");</a:t>
            </a:r>
          </a:p>
          <a:p>
            <a:pPr algn="l" defTabSz="1828800"/>
            <a:r>
              <a:rPr lang="en-US" sz="3600" b="0" dirty="0">
                <a:latin typeface="Consolas" pitchFamily="49" charset="0"/>
                <a:cs typeface="Consolas" pitchFamily="49" charset="0"/>
                <a:sym typeface="Calibri"/>
              </a:rPr>
              <a:t>		Mahindra car2 = new Mahindra("XUV");</a:t>
            </a:r>
          </a:p>
          <a:p>
            <a:pPr algn="l" defTabSz="1828800"/>
            <a:r>
              <a:rPr lang="en-US" sz="3600" b="0" dirty="0">
                <a:latin typeface="Consolas" pitchFamily="49" charset="0"/>
                <a:cs typeface="Consolas" pitchFamily="49" charset="0"/>
                <a:sym typeface="Calibri"/>
              </a:rPr>
              <a:t>		</a:t>
            </a:r>
            <a:r>
              <a:rPr lang="en-US" sz="3600" b="0" dirty="0" err="1">
                <a:latin typeface="Consolas" pitchFamily="49" charset="0"/>
                <a:cs typeface="Consolas" pitchFamily="49" charset="0"/>
                <a:sym typeface="Calibri"/>
              </a:rPr>
              <a:t>Console.WriteLine</a:t>
            </a:r>
            <a:r>
              <a:rPr lang="en-US" sz="3600" b="0" dirty="0">
                <a:latin typeface="Consolas" pitchFamily="49" charset="0"/>
                <a:cs typeface="Consolas" pitchFamily="49" charset="0"/>
                <a:sym typeface="Calibri"/>
              </a:rPr>
              <a:t>("Car 2: {0}",car2.Name);</a:t>
            </a:r>
          </a:p>
          <a:p>
            <a:pPr algn="l" defTabSz="1828800"/>
            <a:r>
              <a:rPr lang="en-US" sz="3600" b="0" dirty="0">
                <a:latin typeface="Consolas" pitchFamily="49" charset="0"/>
                <a:cs typeface="Consolas" pitchFamily="49" charset="0"/>
                <a:sym typeface="Calibri"/>
              </a:rPr>
              <a:t>	}</a:t>
            </a:r>
          </a:p>
          <a:p>
            <a:pPr algn="l" defTabSz="1828800"/>
            <a:r>
              <a:rPr lang="en-US" sz="3600" b="0" dirty="0">
                <a:latin typeface="Consolas" pitchFamily="49" charset="0"/>
                <a:cs typeface="Consolas" pitchFamily="49" charset="0"/>
                <a:sym typeface="Calibri"/>
              </a:rPr>
              <a:t>}</a:t>
            </a:r>
            <a:endParaRPr lang="en-US" sz="3600" b="0" dirty="0">
              <a:latin typeface="Consolas" pitchFamily="49" charset="0"/>
              <a:cs typeface="Consolas" pitchFamily="49" charset="0"/>
              <a:sym typeface="Calibri"/>
            </a:endParaRPr>
          </a:p>
        </p:txBody>
      </p:sp>
      <p:sp>
        <p:nvSpPr>
          <p:cNvPr id="13" name="Multiple Inheritance"/>
          <p:cNvSpPr txBox="1"/>
          <p:nvPr/>
        </p:nvSpPr>
        <p:spPr>
          <a:xfrm>
            <a:off x="0" y="2590801"/>
            <a:ext cx="210185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lang="en-US" sz="3600" dirty="0">
                <a:latin typeface="Calibri"/>
                <a:cs typeface="Calibri"/>
                <a:sym typeface="Calibri"/>
              </a:rPr>
              <a:t>Mail Class</a:t>
            </a:r>
            <a:endParaRPr sz="3600">
              <a:latin typeface="Calibri"/>
              <a:cs typeface="Calibri"/>
              <a:sym typeface="Calibri"/>
            </a:endParaRPr>
          </a:p>
        </p:txBody>
      </p:sp>
      <p:sp>
        <p:nvSpPr>
          <p:cNvPr id="10" name="Out Put…"/>
          <p:cNvSpPr txBox="1"/>
          <p:nvPr/>
        </p:nvSpPr>
        <p:spPr>
          <a:xfrm>
            <a:off x="1" y="9906001"/>
            <a:ext cx="8642590" cy="3421382"/>
          </a:xfrm>
          <a:prstGeom prst="rect">
            <a:avLst/>
          </a:prstGeom>
          <a:solidFill>
            <a:schemeClr val="accent3"/>
          </a:solidFill>
          <a:ln w="19050">
            <a:solidFill>
              <a:srgbClr val="FFFFFF"/>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lstStyle/>
          <a:p>
            <a:pPr algn="l" defTabSz="1828800">
              <a:defRPr>
                <a:solidFill>
                  <a:srgbClr val="FFFFFF"/>
                </a:solidFill>
              </a:defRPr>
            </a:pPr>
            <a:r>
              <a:rPr sz="3600" b="0">
                <a:latin typeface="Calibri"/>
                <a:cs typeface="Calibri"/>
                <a:sym typeface="Calibri"/>
              </a:rPr>
              <a:t>Out Put</a:t>
            </a:r>
          </a:p>
          <a:p>
            <a:pPr algn="l" defTabSz="1828800">
              <a:defRPr>
                <a:solidFill>
                  <a:srgbClr val="FFFFFF"/>
                </a:solidFill>
              </a:defRPr>
            </a:pPr>
            <a:endParaRPr sz="3600" b="0">
              <a:solidFill>
                <a:srgbClr val="FFFFFF"/>
              </a:solidFill>
              <a:latin typeface="Calibri"/>
              <a:cs typeface="Calibri"/>
              <a:sym typeface="Calibri"/>
            </a:endParaRPr>
          </a:p>
          <a:p>
            <a:pPr algn="l" defTabSz="1828800"/>
            <a:r>
              <a:rPr lang="en-US" sz="3600" b="0" dirty="0">
                <a:latin typeface="Calibri"/>
                <a:cs typeface="Calibri"/>
                <a:sym typeface="Calibri"/>
              </a:rPr>
              <a:t>Car 1: Swift and Have AGS</a:t>
            </a:r>
            <a:br>
              <a:rPr lang="en-US" sz="3600" b="0" dirty="0">
                <a:latin typeface="Calibri"/>
                <a:cs typeface="Calibri"/>
                <a:sym typeface="Calibri"/>
              </a:rPr>
            </a:br>
            <a:r>
              <a:rPr lang="en-US" sz="3600" b="0" dirty="0">
                <a:latin typeface="Calibri"/>
                <a:cs typeface="Calibri"/>
                <a:sym typeface="Calibri"/>
              </a:rPr>
              <a:t>Car 2: XUV</a:t>
            </a:r>
            <a:endParaRPr lang="en-US" sz="3600" b="0" dirty="0">
              <a:latin typeface="Calibri"/>
              <a:cs typeface="Calibri"/>
              <a:sym typeface="Calibri"/>
            </a:endParaRPr>
          </a:p>
        </p:txBody>
      </p:sp>
    </p:spTree>
    <p:extLst>
      <p:ext uri="{BB962C8B-B14F-4D97-AF65-F5344CB8AC3E}">
        <p14:creationId xmlns:p14="http://schemas.microsoft.com/office/powerpoint/2010/main" val="41705984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183"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4" name="Implementation Inheritance"/>
          <p:cNvSpPr txBox="1"/>
          <p:nvPr/>
        </p:nvSpPr>
        <p:spPr>
          <a:xfrm>
            <a:off x="3487409" y="3098800"/>
            <a:ext cx="20908864" cy="1666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marL="495300" indent="-406400" algn="just" defTabSz="457200">
              <a:lnSpc>
                <a:spcPts val="5900"/>
              </a:lnSpc>
              <a:spcBef>
                <a:spcPts val="1800"/>
              </a:spcBef>
              <a:buSzPct val="100000"/>
              <a:buChar char="•"/>
              <a:defRPr sz="3700">
                <a:solidFill>
                  <a:schemeClr val="accent1">
                    <a:hueOff val="114395"/>
                    <a:lumOff val="-24975"/>
                  </a:schemeClr>
                </a:solidFill>
                <a:latin typeface="Avenir Next"/>
                <a:ea typeface="Avenir Next"/>
                <a:cs typeface="Avenir Next"/>
                <a:sym typeface="Avenir Next"/>
              </a:defRPr>
            </a:lvl1pPr>
          </a:lstStyle>
          <a:p>
            <a:r>
              <a:t>Implementation Inheritance</a:t>
            </a:r>
          </a:p>
        </p:txBody>
      </p:sp>
      <p:sp>
        <p:nvSpPr>
          <p:cNvPr id="185" name="Types of Inheritance"/>
          <p:cNvSpPr txBox="1"/>
          <p:nvPr/>
        </p:nvSpPr>
        <p:spPr>
          <a:xfrm>
            <a:off x="3487409" y="1826604"/>
            <a:ext cx="4755427"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Types of Inheritance</a:t>
            </a:r>
          </a:p>
        </p:txBody>
      </p:sp>
      <p:sp>
        <p:nvSpPr>
          <p:cNvPr id="186"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Type derived from base class, taking all the base type’s member fields and functions.…"/>
          <p:cNvSpPr txBox="1"/>
          <p:nvPr/>
        </p:nvSpPr>
        <p:spPr>
          <a:xfrm>
            <a:off x="3487409" y="4292600"/>
            <a:ext cx="20908864" cy="4067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Type derived from base class, taking all the base type’s member fields and functions.</a:t>
            </a:r>
          </a:p>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A derived type adopts the base type’s implementation of each function (unless it is indicated in the definition of the derived type that a function implementation is to be overridden)</a:t>
            </a:r>
          </a:p>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Useful when we need to add functionality to an existing type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190"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1" name="Interface Inheritance"/>
          <p:cNvSpPr txBox="1"/>
          <p:nvPr/>
        </p:nvSpPr>
        <p:spPr>
          <a:xfrm>
            <a:off x="3487409" y="3098800"/>
            <a:ext cx="20908864" cy="790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marL="495300" indent="-406400" algn="just" defTabSz="457200">
              <a:lnSpc>
                <a:spcPts val="5900"/>
              </a:lnSpc>
              <a:spcBef>
                <a:spcPts val="1800"/>
              </a:spcBef>
              <a:buSzPct val="100000"/>
              <a:buChar char="•"/>
              <a:defRPr sz="3700">
                <a:solidFill>
                  <a:schemeClr val="accent1">
                    <a:hueOff val="114395"/>
                    <a:lumOff val="-24975"/>
                  </a:schemeClr>
                </a:solidFill>
                <a:latin typeface="Avenir Next"/>
                <a:ea typeface="Avenir Next"/>
                <a:cs typeface="Avenir Next"/>
                <a:sym typeface="Avenir Next"/>
              </a:defRPr>
            </a:lvl1pPr>
          </a:lstStyle>
          <a:p>
            <a:r>
              <a:t>Interface Inheritance</a:t>
            </a:r>
          </a:p>
        </p:txBody>
      </p:sp>
      <p:sp>
        <p:nvSpPr>
          <p:cNvPr id="192" name="Types of Inheritance"/>
          <p:cNvSpPr txBox="1"/>
          <p:nvPr/>
        </p:nvSpPr>
        <p:spPr>
          <a:xfrm>
            <a:off x="3487409" y="1826604"/>
            <a:ext cx="4755427"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Types of Inheritance</a:t>
            </a:r>
          </a:p>
        </p:txBody>
      </p:sp>
      <p:sp>
        <p:nvSpPr>
          <p:cNvPr id="193" name="Line"/>
          <p:cNvSpPr/>
          <p:nvPr/>
        </p:nvSpPr>
        <p:spPr>
          <a:xfrm>
            <a:off x="3487409" y="2667000"/>
            <a:ext cx="20908864"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4" name="A type inherits only the signatures of the functions and does not inherit any implementation.…"/>
          <p:cNvSpPr txBox="1"/>
          <p:nvPr/>
        </p:nvSpPr>
        <p:spPr>
          <a:xfrm>
            <a:off x="3487409" y="4292600"/>
            <a:ext cx="20908864" cy="2543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A type inherits only the signatures of the functions and does not inherit any implementation.</a:t>
            </a:r>
          </a:p>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Useful when we want to specify that a type makes certain features available.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197"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8" name="Multiple Inheritance"/>
          <p:cNvSpPr txBox="1"/>
          <p:nvPr/>
        </p:nvSpPr>
        <p:spPr>
          <a:xfrm>
            <a:off x="3487409" y="3098800"/>
            <a:ext cx="20908864" cy="790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indent="88900" algn="just" defTabSz="457200">
              <a:lnSpc>
                <a:spcPts val="5900"/>
              </a:lnSpc>
              <a:spcBef>
                <a:spcPts val="1800"/>
              </a:spcBef>
              <a:defRPr sz="3700">
                <a:solidFill>
                  <a:schemeClr val="accent1">
                    <a:hueOff val="114395"/>
                    <a:lumOff val="-24975"/>
                  </a:schemeClr>
                </a:solidFill>
                <a:latin typeface="Avenir Next"/>
                <a:ea typeface="Avenir Next"/>
                <a:cs typeface="Avenir Next"/>
                <a:sym typeface="Avenir Next"/>
              </a:defRPr>
            </a:lvl1pPr>
          </a:lstStyle>
          <a:p>
            <a:r>
              <a:t>Multiple Inheritance</a:t>
            </a:r>
          </a:p>
        </p:txBody>
      </p:sp>
      <p:sp>
        <p:nvSpPr>
          <p:cNvPr id="199" name="Types of Inheritance"/>
          <p:cNvSpPr txBox="1"/>
          <p:nvPr/>
        </p:nvSpPr>
        <p:spPr>
          <a:xfrm>
            <a:off x="3487409" y="1826604"/>
            <a:ext cx="4755427"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Types of Inheritance</a:t>
            </a:r>
          </a:p>
        </p:txBody>
      </p:sp>
      <p:sp>
        <p:nvSpPr>
          <p:cNvPr id="200" name="Line"/>
          <p:cNvSpPr/>
          <p:nvPr/>
        </p:nvSpPr>
        <p:spPr>
          <a:xfrm>
            <a:off x="3487409" y="2667000"/>
            <a:ext cx="20908864"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1" name="c# does not support multiple implementation inheritance, however, allows types to derived from multiple interface."/>
          <p:cNvSpPr txBox="1"/>
          <p:nvPr/>
        </p:nvSpPr>
        <p:spPr>
          <a:xfrm>
            <a:off x="3487409" y="4308475"/>
            <a:ext cx="20908864" cy="2314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lvl1pPr>
          </a:lstStyle>
          <a:p>
            <a:r>
              <a:t>c# does not support multiple implementation inheritance, however, allows types to derived from multiple interface.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04"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5" name="Structs and Classes"/>
          <p:cNvSpPr txBox="1"/>
          <p:nvPr/>
        </p:nvSpPr>
        <p:spPr>
          <a:xfrm>
            <a:off x="3487409" y="3098800"/>
            <a:ext cx="20908864" cy="790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indent="88900" algn="just" defTabSz="457200">
              <a:lnSpc>
                <a:spcPts val="5900"/>
              </a:lnSpc>
              <a:spcBef>
                <a:spcPts val="1800"/>
              </a:spcBef>
              <a:defRPr sz="3700">
                <a:solidFill>
                  <a:schemeClr val="accent1">
                    <a:hueOff val="114395"/>
                    <a:lumOff val="-24975"/>
                  </a:schemeClr>
                </a:solidFill>
                <a:latin typeface="Avenir Next"/>
                <a:ea typeface="Avenir Next"/>
                <a:cs typeface="Avenir Next"/>
                <a:sym typeface="Avenir Next"/>
              </a:defRPr>
            </a:lvl1pPr>
          </a:lstStyle>
          <a:p>
            <a:r>
              <a:t>Structs and Classes</a:t>
            </a:r>
          </a:p>
        </p:txBody>
      </p:sp>
      <p:sp>
        <p:nvSpPr>
          <p:cNvPr id="206" name="Types of Inheritance"/>
          <p:cNvSpPr txBox="1"/>
          <p:nvPr/>
        </p:nvSpPr>
        <p:spPr>
          <a:xfrm>
            <a:off x="3487409" y="1826604"/>
            <a:ext cx="4755427"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Types of Inheritance</a:t>
            </a:r>
          </a:p>
        </p:txBody>
      </p:sp>
      <p:sp>
        <p:nvSpPr>
          <p:cNvPr id="207"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8" name="Struct do not support interface, beyond the fact that every struct is automatically derived from System.ValueType.…"/>
          <p:cNvSpPr txBox="1"/>
          <p:nvPr/>
        </p:nvSpPr>
        <p:spPr>
          <a:xfrm>
            <a:off x="3487409" y="4308475"/>
            <a:ext cx="20908864" cy="6238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Struct do not support interface, beyond the fact that every struct is automatically derived from </a:t>
            </a:r>
            <a:r>
              <a:rPr b="1"/>
              <a:t>System.ValueType.</a:t>
            </a:r>
          </a:p>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Struct don’t support implementation inheritance, but they do support interface inheritance</a:t>
            </a:r>
          </a:p>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endParaRPr/>
          </a:p>
          <a:p>
            <a:pPr indent="88900"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rPr b="1"/>
              <a:t>Structs: </a:t>
            </a:r>
            <a:r>
              <a:t>always derived from System.ValueType. They can also be derived from any number of interfaces.</a:t>
            </a:r>
          </a:p>
          <a:p>
            <a:pPr indent="88900" algn="just" defTabSz="457200">
              <a:lnSpc>
                <a:spcPts val="5900"/>
              </a:lnSpc>
              <a:spcBef>
                <a:spcPts val="1800"/>
              </a:spcBef>
              <a:defRPr sz="3700">
                <a:solidFill>
                  <a:schemeClr val="accent1">
                    <a:hueOff val="114395"/>
                    <a:lumOff val="-24975"/>
                  </a:schemeClr>
                </a:solidFill>
                <a:latin typeface="Avenir Next"/>
                <a:ea typeface="Avenir Next"/>
                <a:cs typeface="Avenir Next"/>
                <a:sym typeface="Avenir Next"/>
              </a:defRPr>
            </a:pPr>
            <a:r>
              <a:t>Classes: </a:t>
            </a:r>
            <a:r>
              <a:rPr b="0"/>
              <a:t>always derived from one other class of your choosing. They can also be derived from any number of interfaces.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11"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2" name="Implementation Inheritance"/>
          <p:cNvSpPr txBox="1"/>
          <p:nvPr/>
        </p:nvSpPr>
        <p:spPr>
          <a:xfrm>
            <a:off x="3487409" y="1826604"/>
            <a:ext cx="650627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Implementation Inheritance</a:t>
            </a:r>
          </a:p>
        </p:txBody>
      </p:sp>
      <p:sp>
        <p:nvSpPr>
          <p:cNvPr id="213"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4" name="To declare that a class derives from another class, use the following syntax:"/>
          <p:cNvSpPr txBox="1"/>
          <p:nvPr/>
        </p:nvSpPr>
        <p:spPr>
          <a:xfrm>
            <a:off x="3487409" y="3073400"/>
            <a:ext cx="16158491" cy="790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To declare that a class derives from another class, use the following syntax: </a:t>
            </a:r>
          </a:p>
        </p:txBody>
      </p:sp>
      <p:sp>
        <p:nvSpPr>
          <p:cNvPr id="215" name="class MyDerivedClass : MyBaseClass…"/>
          <p:cNvSpPr txBox="1"/>
          <p:nvPr/>
        </p:nvSpPr>
        <p:spPr>
          <a:xfrm>
            <a:off x="3028452" y="5414962"/>
            <a:ext cx="18327096" cy="2886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class MyDerivedClass : MyBaseClass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br/>
            <a:r>
              <a:t>     // functions and data members here </a:t>
            </a:r>
            <a:br/>
            <a:r>
              <a:t>}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18"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9" name="Implementation Inheritance"/>
          <p:cNvSpPr txBox="1"/>
          <p:nvPr/>
        </p:nvSpPr>
        <p:spPr>
          <a:xfrm>
            <a:off x="3487409" y="1826604"/>
            <a:ext cx="650627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Implementation Inheritance</a:t>
            </a:r>
          </a:p>
        </p:txBody>
      </p:sp>
      <p:sp>
        <p:nvSpPr>
          <p:cNvPr id="220"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1" name="If a class also derives from interfaces, then the list of base class and interfaces is separated by commas:"/>
          <p:cNvSpPr txBox="1"/>
          <p:nvPr/>
        </p:nvSpPr>
        <p:spPr>
          <a:xfrm>
            <a:off x="3487409" y="3073400"/>
            <a:ext cx="20908867" cy="143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If a class also derives from interfaces, then the list of base class and interfaces is separated by commas: </a:t>
            </a:r>
          </a:p>
        </p:txBody>
      </p:sp>
      <p:sp>
        <p:nvSpPr>
          <p:cNvPr id="222" name="class MyDerivedClass : MyBaseClass, Interface1, Interface2…"/>
          <p:cNvSpPr txBox="1"/>
          <p:nvPr/>
        </p:nvSpPr>
        <p:spPr>
          <a:xfrm>
            <a:off x="3028452" y="5414962"/>
            <a:ext cx="21245318" cy="2886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class MyDerivedClass : MyBaseClass, Interface1, Interface2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br/>
            <a:r>
              <a:t>     // functions and data members here </a:t>
            </a:r>
            <a:br/>
            <a:r>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25"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6" name="Virtual Methods"/>
          <p:cNvSpPr txBox="1"/>
          <p:nvPr/>
        </p:nvSpPr>
        <p:spPr>
          <a:xfrm>
            <a:off x="3487409" y="1826604"/>
            <a:ext cx="3795422"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Virtual Methods</a:t>
            </a:r>
          </a:p>
        </p:txBody>
      </p:sp>
      <p:sp>
        <p:nvSpPr>
          <p:cNvPr id="227"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8" name="By declaring a base class function as virtual, we allow the function to be overridden in any derived classes:"/>
          <p:cNvSpPr txBox="1"/>
          <p:nvPr/>
        </p:nvSpPr>
        <p:spPr>
          <a:xfrm>
            <a:off x="3487409" y="3073400"/>
            <a:ext cx="20908867" cy="143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By declaring a base class function as virtual, we allow the function to be overridden in any derived classes: </a:t>
            </a:r>
          </a:p>
        </p:txBody>
      </p:sp>
      <p:sp>
        <p:nvSpPr>
          <p:cNvPr id="229" name="class MyBaseClass…"/>
          <p:cNvSpPr txBox="1"/>
          <p:nvPr/>
        </p:nvSpPr>
        <p:spPr>
          <a:xfrm>
            <a:off x="3028452" y="5615595"/>
            <a:ext cx="21245318" cy="6238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class MyBaseClass</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a:t>
            </a:r>
          </a:p>
          <a:p>
            <a:pPr lvl="6" indent="977900" algn="l" defTabSz="457200">
              <a:lnSpc>
                <a:spcPts val="6700"/>
              </a:lnSpc>
              <a:spcBef>
                <a:spcPts val="1200"/>
              </a:spcBef>
              <a:buClr>
                <a:srgbClr val="000000"/>
              </a:buClr>
              <a:buFont typeface="Times"/>
              <a:defRPr sz="4500" b="0">
                <a:latin typeface="Courier New"/>
                <a:ea typeface="Courier New"/>
                <a:cs typeface="Courier New"/>
                <a:sym typeface="Courier New"/>
              </a:defRPr>
            </a:pPr>
            <a:r>
              <a:t>public virtual string VirtualMethod()</a:t>
            </a:r>
          </a:p>
          <a:p>
            <a:pPr lvl="6" indent="977900" algn="l" defTabSz="457200">
              <a:lnSpc>
                <a:spcPts val="6700"/>
              </a:lnSpc>
              <a:spcBef>
                <a:spcPts val="1200"/>
              </a:spcBef>
              <a:buClr>
                <a:srgbClr val="000000"/>
              </a:buClr>
              <a:buFont typeface="Times"/>
              <a:defRPr sz="4500" b="0">
                <a:latin typeface="Courier New"/>
                <a:ea typeface="Courier New"/>
                <a:cs typeface="Courier New"/>
                <a:sym typeface="Courier New"/>
              </a:defRPr>
            </a:pPr>
            <a:r>
              <a:t>{</a:t>
            </a:r>
          </a:p>
          <a:p>
            <a:pPr marL="4012110" lvl="8" indent="-2425700" algn="l" defTabSz="457200">
              <a:lnSpc>
                <a:spcPts val="6700"/>
              </a:lnSpc>
              <a:spcBef>
                <a:spcPts val="1200"/>
              </a:spcBef>
              <a:buClr>
                <a:srgbClr val="000000"/>
              </a:buClr>
              <a:buFont typeface="Times"/>
              <a:defRPr sz="4500" b="0">
                <a:latin typeface="Courier New"/>
                <a:ea typeface="Courier New"/>
                <a:cs typeface="Courier New"/>
                <a:sym typeface="Courier New"/>
              </a:defRPr>
            </a:pPr>
            <a:r>
              <a:t>   return “This method is virtual and defined in MyBaseClass” </a:t>
            </a:r>
          </a:p>
          <a:p>
            <a:pPr lvl="6" indent="9779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32"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3" name="Virtual Methods"/>
          <p:cNvSpPr txBox="1"/>
          <p:nvPr/>
        </p:nvSpPr>
        <p:spPr>
          <a:xfrm>
            <a:off x="3487409" y="1826604"/>
            <a:ext cx="3795422"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Virtual Methods</a:t>
            </a:r>
          </a:p>
        </p:txBody>
      </p:sp>
      <p:sp>
        <p:nvSpPr>
          <p:cNvPr id="234"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5" name="By declaring a base class function as virtual, we allow the function to be overridden in any derived classes:"/>
          <p:cNvSpPr txBox="1"/>
          <p:nvPr/>
        </p:nvSpPr>
        <p:spPr>
          <a:xfrm>
            <a:off x="3487409" y="3073400"/>
            <a:ext cx="20908867" cy="143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By declaring a base class function as virtual, we allow the function to be overridden in any derived classes: </a:t>
            </a:r>
          </a:p>
        </p:txBody>
      </p:sp>
      <p:sp>
        <p:nvSpPr>
          <p:cNvPr id="236" name="class MyDerivedClass : MyBaseClass…"/>
          <p:cNvSpPr txBox="1"/>
          <p:nvPr/>
        </p:nvSpPr>
        <p:spPr>
          <a:xfrm>
            <a:off x="3028452" y="5615595"/>
            <a:ext cx="21245318" cy="6238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class MyDerivedClass : MyBaseClass</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a:t>
            </a:r>
          </a:p>
          <a:p>
            <a:pPr lvl="6" indent="977900" algn="l" defTabSz="457200">
              <a:lnSpc>
                <a:spcPts val="6700"/>
              </a:lnSpc>
              <a:spcBef>
                <a:spcPts val="1200"/>
              </a:spcBef>
              <a:buClr>
                <a:srgbClr val="000000"/>
              </a:buClr>
              <a:buFont typeface="Times"/>
              <a:defRPr sz="4500" b="0">
                <a:latin typeface="Courier New"/>
                <a:ea typeface="Courier New"/>
                <a:cs typeface="Courier New"/>
                <a:sym typeface="Courier New"/>
              </a:defRPr>
            </a:pPr>
            <a:r>
              <a:t>public override string VirtualMethod()</a:t>
            </a:r>
          </a:p>
          <a:p>
            <a:pPr lvl="6" indent="977900" algn="l" defTabSz="457200">
              <a:lnSpc>
                <a:spcPts val="6700"/>
              </a:lnSpc>
              <a:spcBef>
                <a:spcPts val="1200"/>
              </a:spcBef>
              <a:buClr>
                <a:srgbClr val="000000"/>
              </a:buClr>
              <a:buFont typeface="Times"/>
              <a:defRPr sz="4500" b="0">
                <a:latin typeface="Courier New"/>
                <a:ea typeface="Courier New"/>
                <a:cs typeface="Courier New"/>
                <a:sym typeface="Courier New"/>
              </a:defRPr>
            </a:pPr>
            <a:r>
              <a:t>{</a:t>
            </a:r>
          </a:p>
          <a:p>
            <a:pPr marL="4012110" lvl="8" indent="-2425700" algn="l" defTabSz="457200">
              <a:lnSpc>
                <a:spcPts val="6700"/>
              </a:lnSpc>
              <a:spcBef>
                <a:spcPts val="1200"/>
              </a:spcBef>
              <a:buClr>
                <a:srgbClr val="000000"/>
              </a:buClr>
              <a:buFont typeface="Times"/>
              <a:defRPr sz="4500" b="0">
                <a:latin typeface="Courier New"/>
                <a:ea typeface="Courier New"/>
                <a:cs typeface="Courier New"/>
                <a:sym typeface="Courier New"/>
              </a:defRPr>
            </a:pPr>
            <a:r>
              <a:t>   return “This method is an override defined in MyDerivedClass” </a:t>
            </a:r>
          </a:p>
          <a:p>
            <a:pPr lvl="6" indent="9779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39"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0" name="Calling Base Versions of Functions"/>
          <p:cNvSpPr txBox="1"/>
          <p:nvPr/>
        </p:nvSpPr>
        <p:spPr>
          <a:xfrm>
            <a:off x="3487409" y="1826604"/>
            <a:ext cx="7902348"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Calling Base Versions of Functions</a:t>
            </a:r>
          </a:p>
        </p:txBody>
      </p:sp>
      <p:sp>
        <p:nvSpPr>
          <p:cNvPr id="241"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2" name="if we want a method in a derived class to return 90 percent of the value returned by the base class method, you can use the following syntax:"/>
          <p:cNvSpPr txBox="1"/>
          <p:nvPr/>
        </p:nvSpPr>
        <p:spPr>
          <a:xfrm>
            <a:off x="3487409" y="3073400"/>
            <a:ext cx="20908867" cy="143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if we want a method in a derived class to return 90 percent of the value returned by the base class method, you can use the following syntax: </a:t>
            </a:r>
          </a:p>
        </p:txBody>
      </p:sp>
      <p:sp>
        <p:nvSpPr>
          <p:cNvPr id="243" name="class CustomerAccount {…"/>
          <p:cNvSpPr txBox="1"/>
          <p:nvPr/>
        </p:nvSpPr>
        <p:spPr>
          <a:xfrm>
            <a:off x="2885566" y="4905375"/>
            <a:ext cx="21245318" cy="9439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class CustomerAccount {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public virtual decimal CalculatePrice() { </a:t>
            </a:r>
          </a:p>
          <a:p>
            <a:pPr lvl="8" indent="1257300" algn="l" defTabSz="457200">
              <a:lnSpc>
                <a:spcPts val="6700"/>
              </a:lnSpc>
              <a:spcBef>
                <a:spcPts val="1200"/>
              </a:spcBef>
              <a:buClr>
                <a:srgbClr val="000000"/>
              </a:buClr>
              <a:buFont typeface="Times"/>
              <a:defRPr sz="4500" b="0">
                <a:latin typeface="Courier New"/>
                <a:ea typeface="Courier New"/>
                <a:cs typeface="Courier New"/>
                <a:sym typeface="Courier New"/>
              </a:defRPr>
            </a:pPr>
            <a:r>
              <a:t>   // implementation </a:t>
            </a:r>
          </a:p>
          <a:p>
            <a:pPr lvl="8" indent="1257300" algn="l" defTabSz="457200">
              <a:lnSpc>
                <a:spcPts val="6700"/>
              </a:lnSpc>
              <a:spcBef>
                <a:spcPts val="1200"/>
              </a:spcBef>
              <a:buClr>
                <a:srgbClr val="000000"/>
              </a:buClr>
              <a:buFont typeface="Times"/>
              <a:defRPr sz="4500" b="0">
                <a:latin typeface="Courier New"/>
                <a:ea typeface="Courier New"/>
                <a:cs typeface="Courier New"/>
                <a:sym typeface="Courier New"/>
              </a:defRPr>
            </a:pPr>
            <a:r>
              <a:t>   return 0.0M;     </a:t>
            </a:r>
          </a:p>
          <a:p>
            <a:pPr lvl="8" indent="12573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a:t>
            </a:r>
            <a:br/>
            <a:r>
              <a:t>class GoldAccount : CustomerAccount {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public override decimal CalculatePrice() {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return base.CalculatePrice() * 0.9M; </a:t>
            </a:r>
          </a:p>
          <a:p>
            <a:pPr lvl="2" indent="419100" algn="l" defTabSz="457200">
              <a:lnSpc>
                <a:spcPts val="6700"/>
              </a:lnSpc>
              <a:spcBef>
                <a:spcPts val="1200"/>
              </a:spcBef>
              <a:buClr>
                <a:srgbClr val="000000"/>
              </a:buClr>
              <a:buFont typeface="Times"/>
              <a:defRPr sz="4500" b="0">
                <a:latin typeface="Courier New"/>
                <a:ea typeface="Courier New"/>
                <a:cs typeface="Courier New"/>
                <a:sym typeface="Courier New"/>
              </a:defRPr>
            </a:pPr>
            <a:r>
              <a:t>  }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nvGraphicFramePr>
        <p:xfrm>
          <a:off x="2757807" y="2845792"/>
          <a:ext cx="21792012" cy="9237048"/>
        </p:xfrm>
        <a:graphic>
          <a:graphicData uri="http://schemas.openxmlformats.org/drawingml/2006/table">
            <a:tbl>
              <a:tblPr bandRow="1">
                <a:tableStyleId>{4C3C2611-4C71-4FC5-86AE-919BDF0F9419}</a:tableStyleId>
              </a:tblPr>
              <a:tblGrid>
                <a:gridCol w="1601300">
                  <a:extLst>
                    <a:ext uri="{9D8B030D-6E8A-4147-A177-3AD203B41FA5}">
                      <a16:colId xmlns:a16="http://schemas.microsoft.com/office/drawing/2014/main" val="20000"/>
                    </a:ext>
                  </a:extLst>
                </a:gridCol>
                <a:gridCol w="13918236">
                  <a:extLst>
                    <a:ext uri="{9D8B030D-6E8A-4147-A177-3AD203B41FA5}">
                      <a16:colId xmlns:a16="http://schemas.microsoft.com/office/drawing/2014/main" val="20001"/>
                    </a:ext>
                  </a:extLst>
                </a:gridCol>
                <a:gridCol w="1452276">
                  <a:extLst>
                    <a:ext uri="{9D8B030D-6E8A-4147-A177-3AD203B41FA5}">
                      <a16:colId xmlns:a16="http://schemas.microsoft.com/office/drawing/2014/main" val="20002"/>
                    </a:ext>
                  </a:extLst>
                </a:gridCol>
              </a:tblGrid>
              <a:tr h="493441">
                <a:tc>
                  <a:txBody>
                    <a:bodyPr/>
                    <a:lstStyle/>
                    <a:p>
                      <a:pPr defTabSz="457200">
                        <a:lnSpc>
                          <a:spcPts val="6700"/>
                        </a:lnSpc>
                        <a:defRPr sz="1800"/>
                      </a:pPr>
                      <a:r>
                        <a:rPr sz="2500">
                          <a:latin typeface="Times"/>
                          <a:ea typeface="Times"/>
                          <a:cs typeface="Times"/>
                          <a:sym typeface="Times"/>
                        </a:rPr>
                        <a:t>1</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What is method overloading? Explain it in brief with suitable example in C#.</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tc>
                <a:extLst>
                  <a:ext uri="{0D108BD9-81ED-4DB2-BD59-A6C34878D82A}">
                    <a16:rowId xmlns:a16="http://schemas.microsoft.com/office/drawing/2014/main" val="10000"/>
                  </a:ext>
                </a:extLst>
              </a:tr>
              <a:tr h="1619160">
                <a:tc>
                  <a:txBody>
                    <a:bodyPr/>
                    <a:lstStyle/>
                    <a:p>
                      <a:pPr defTabSz="457200">
                        <a:lnSpc>
                          <a:spcPts val="6700"/>
                        </a:lnSpc>
                        <a:defRPr sz="1800"/>
                      </a:pPr>
                      <a:r>
                        <a:rPr sz="2500">
                          <a:latin typeface="Times"/>
                          <a:ea typeface="Times"/>
                          <a:cs typeface="Times"/>
                          <a:sym typeface="Times"/>
                        </a:rPr>
                        <a:t>2</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B5DDE8">
                        <a:alpha val="27458"/>
                      </a:srgbClr>
                    </a:solidFill>
                  </a:tcPr>
                </a:tc>
                <a:tc>
                  <a:txBody>
                    <a:bodyPr/>
                    <a:lstStyle/>
                    <a:p>
                      <a:pPr algn="l" defTabSz="457200">
                        <a:defRPr sz="1800"/>
                      </a:pPr>
                      <a:r>
                        <a:rPr sz="1600">
                          <a:latin typeface="Helvetica"/>
                          <a:ea typeface="Helvetica"/>
                          <a:cs typeface="Helvetica"/>
                          <a:sym typeface="Helvetica"/>
                        </a:rPr>
                        <a:t>Write console based program in code behind language VB or C# to print following pattern. 
@ @ @ @ @
 @ @ @ @ 
@ @ @ 
@ @
@</a:t>
                      </a:r>
                    </a:p>
                  </a:txBody>
                  <a:tcPr marL="63500" marR="63500" marT="0" marB="0" anchor="ctr" horzOverflow="overflow">
                    <a:lnL w="12700">
                      <a:solidFill>
                        <a:srgbClr val="FFFFFF"/>
                      </a:solidFill>
                      <a:miter lim="400000"/>
                    </a:lnL>
                    <a:solidFill>
                      <a:srgbClr val="B5DDE8">
                        <a:alpha val="27458"/>
                      </a:srgbClr>
                    </a:solidFil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solidFill>
                      <a:srgbClr val="B5DDE8">
                        <a:alpha val="27458"/>
                      </a:srgbClr>
                    </a:solidFill>
                  </a:tcPr>
                </a:tc>
                <a:extLst>
                  <a:ext uri="{0D108BD9-81ED-4DB2-BD59-A6C34878D82A}">
                    <a16:rowId xmlns:a16="http://schemas.microsoft.com/office/drawing/2014/main" val="10001"/>
                  </a:ext>
                </a:extLst>
              </a:tr>
              <a:tr h="1619160">
                <a:tc>
                  <a:txBody>
                    <a:bodyPr/>
                    <a:lstStyle/>
                    <a:p>
                      <a:pPr defTabSz="457200">
                        <a:lnSpc>
                          <a:spcPts val="6700"/>
                        </a:lnSpc>
                        <a:defRPr sz="1800"/>
                      </a:pPr>
                      <a:r>
                        <a:rPr sz="2500">
                          <a:latin typeface="Times"/>
                          <a:ea typeface="Times"/>
                          <a:cs typeface="Times"/>
                          <a:sym typeface="Times"/>
                        </a:rPr>
                        <a:t>3</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Write console based program in code behind language VB or C# to print following pattern. 
1 
1 2 
1 2 3 
1 2 3 4</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tc>
                <a:extLst>
                  <a:ext uri="{0D108BD9-81ED-4DB2-BD59-A6C34878D82A}">
                    <a16:rowId xmlns:a16="http://schemas.microsoft.com/office/drawing/2014/main" val="10002"/>
                  </a:ext>
                </a:extLst>
              </a:tr>
              <a:tr h="1619160">
                <a:tc>
                  <a:txBody>
                    <a:bodyPr/>
                    <a:lstStyle/>
                    <a:p>
                      <a:pPr defTabSz="457200">
                        <a:lnSpc>
                          <a:spcPts val="6700"/>
                        </a:lnSpc>
                        <a:defRPr sz="1800"/>
                      </a:pPr>
                      <a:r>
                        <a:rPr sz="2500">
                          <a:latin typeface="Times"/>
                          <a:ea typeface="Times"/>
                          <a:cs typeface="Times"/>
                          <a:sym typeface="Times"/>
                        </a:rPr>
                        <a:t>4</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B5DDE8">
                        <a:alpha val="27458"/>
                      </a:srgbClr>
                    </a:solidFill>
                  </a:tcPr>
                </a:tc>
                <a:tc>
                  <a:txBody>
                    <a:bodyPr/>
                    <a:lstStyle/>
                    <a:p>
                      <a:pPr algn="l" defTabSz="457200">
                        <a:defRPr sz="1800"/>
                      </a:pPr>
                      <a:r>
                        <a:rPr sz="1600">
                          <a:latin typeface="Helvetica"/>
                          <a:ea typeface="Helvetica"/>
                          <a:cs typeface="Helvetica"/>
                          <a:sym typeface="Helvetica"/>
                        </a:rPr>
                        <a:t>Predict the output of the following code segment: 
int x = 42; int y = 12; int w; 
object o; 
o = x; 
w = y * (int)o; 
Console.WriteLine(w);</a:t>
                      </a:r>
                    </a:p>
                  </a:txBody>
                  <a:tcPr marL="63500" marR="63500" marT="0" marB="0" anchor="ctr" horzOverflow="overflow">
                    <a:lnL w="12700">
                      <a:solidFill>
                        <a:srgbClr val="FFFFFF"/>
                      </a:solidFill>
                      <a:miter lim="400000"/>
                    </a:lnL>
                    <a:solidFill>
                      <a:srgbClr val="B5DDE8">
                        <a:alpha val="27458"/>
                      </a:srgbClr>
                    </a:solidFill>
                  </a:tcPr>
                </a:tc>
                <a:tc>
                  <a:txBody>
                    <a:bodyPr/>
                    <a:lstStyle/>
                    <a:p>
                      <a:pPr defTabSz="457200">
                        <a:defRPr sz="1800"/>
                      </a:pPr>
                      <a:r>
                        <a:rPr sz="2000">
                          <a:latin typeface="Helvetica"/>
                          <a:ea typeface="Helvetica"/>
                          <a:cs typeface="Helvetica"/>
                          <a:sym typeface="Helvetica"/>
                        </a:rPr>
                        <a:t>1</a:t>
                      </a:r>
                    </a:p>
                  </a:txBody>
                  <a:tcPr marL="63500" marR="63500" marT="0" marB="0" anchor="ctr" horzOverflow="overflow">
                    <a:solidFill>
                      <a:srgbClr val="B5DDE8">
                        <a:alpha val="27458"/>
                      </a:srgbClr>
                    </a:solidFill>
                  </a:tcPr>
                </a:tc>
                <a:extLst>
                  <a:ext uri="{0D108BD9-81ED-4DB2-BD59-A6C34878D82A}">
                    <a16:rowId xmlns:a16="http://schemas.microsoft.com/office/drawing/2014/main" val="10003"/>
                  </a:ext>
                </a:extLst>
              </a:tr>
              <a:tr h="486795">
                <a:tc>
                  <a:txBody>
                    <a:bodyPr/>
                    <a:lstStyle/>
                    <a:p>
                      <a:pPr defTabSz="457200">
                        <a:lnSpc>
                          <a:spcPts val="6700"/>
                        </a:lnSpc>
                        <a:defRPr sz="1800"/>
                      </a:pPr>
                      <a:r>
                        <a:rPr sz="2500">
                          <a:latin typeface="Times"/>
                          <a:ea typeface="Times"/>
                          <a:cs typeface="Times"/>
                          <a:sym typeface="Times"/>
                        </a:rPr>
                        <a:t>5</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Can we overload the assignment operator in C#? Justify it.</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1</a:t>
                      </a:r>
                    </a:p>
                  </a:txBody>
                  <a:tcPr marL="63500" marR="63500" marT="0" marB="0" anchor="ctr" horzOverflow="overflow"/>
                </a:tc>
                <a:extLst>
                  <a:ext uri="{0D108BD9-81ED-4DB2-BD59-A6C34878D82A}">
                    <a16:rowId xmlns:a16="http://schemas.microsoft.com/office/drawing/2014/main" val="10004"/>
                  </a:ext>
                </a:extLst>
              </a:tr>
              <a:tr h="486795">
                <a:tc>
                  <a:txBody>
                    <a:bodyPr/>
                    <a:lstStyle/>
                    <a:p>
                      <a:pPr defTabSz="457200">
                        <a:lnSpc>
                          <a:spcPts val="6700"/>
                        </a:lnSpc>
                        <a:defRPr sz="1800"/>
                      </a:pPr>
                      <a:r>
                        <a:rPr sz="2500">
                          <a:latin typeface="Times"/>
                          <a:ea typeface="Times"/>
                          <a:cs typeface="Times"/>
                          <a:sym typeface="Times"/>
                        </a:rPr>
                        <a:t>6</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B5DDE8">
                        <a:alpha val="27458"/>
                      </a:srgbClr>
                    </a:solidFill>
                  </a:tcPr>
                </a:tc>
                <a:tc>
                  <a:txBody>
                    <a:bodyPr/>
                    <a:lstStyle/>
                    <a:p>
                      <a:pPr algn="l" defTabSz="457200">
                        <a:defRPr sz="1800"/>
                      </a:pPr>
                      <a:r>
                        <a:rPr sz="1600">
                          <a:latin typeface="Helvetica"/>
                          <a:ea typeface="Helvetica"/>
                          <a:cs typeface="Helvetica"/>
                          <a:sym typeface="Helvetica"/>
                        </a:rPr>
                        <a:t>In C#, Constructor can return the value. Justify.</a:t>
                      </a:r>
                    </a:p>
                  </a:txBody>
                  <a:tcPr marL="63500" marR="63500" marT="0" marB="0" anchor="ctr" horzOverflow="overflow">
                    <a:lnL w="12700">
                      <a:solidFill>
                        <a:srgbClr val="FFFFFF"/>
                      </a:solidFill>
                      <a:miter lim="400000"/>
                    </a:lnL>
                    <a:solidFill>
                      <a:srgbClr val="B5DDE8">
                        <a:alpha val="27458"/>
                      </a:srgbClr>
                    </a:solidFill>
                  </a:tcPr>
                </a:tc>
                <a:tc>
                  <a:txBody>
                    <a:bodyPr/>
                    <a:lstStyle/>
                    <a:p>
                      <a:pPr defTabSz="457200">
                        <a:defRPr sz="1800"/>
                      </a:pPr>
                      <a:r>
                        <a:rPr sz="2000">
                          <a:latin typeface="Helvetica"/>
                          <a:ea typeface="Helvetica"/>
                          <a:cs typeface="Helvetica"/>
                          <a:sym typeface="Helvetica"/>
                        </a:rPr>
                        <a:t>1</a:t>
                      </a:r>
                    </a:p>
                  </a:txBody>
                  <a:tcPr marL="63500" marR="63500" marT="0" marB="0" anchor="ctr" horzOverflow="overflow">
                    <a:solidFill>
                      <a:srgbClr val="B5DDE8">
                        <a:alpha val="27458"/>
                      </a:srgbClr>
                    </a:solidFill>
                  </a:tcPr>
                </a:tc>
                <a:extLst>
                  <a:ext uri="{0D108BD9-81ED-4DB2-BD59-A6C34878D82A}">
                    <a16:rowId xmlns:a16="http://schemas.microsoft.com/office/drawing/2014/main" val="10005"/>
                  </a:ext>
                </a:extLst>
              </a:tr>
              <a:tr h="486795">
                <a:tc>
                  <a:txBody>
                    <a:bodyPr/>
                    <a:lstStyle/>
                    <a:p>
                      <a:pPr defTabSz="457200">
                        <a:lnSpc>
                          <a:spcPts val="6700"/>
                        </a:lnSpc>
                        <a:defRPr sz="1800"/>
                      </a:pPr>
                      <a:r>
                        <a:rPr sz="2500">
                          <a:latin typeface="Times"/>
                          <a:ea typeface="Times"/>
                          <a:cs typeface="Times"/>
                          <a:sym typeface="Times"/>
                        </a:rPr>
                        <a:t>7</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Explain the significance of Property and Indexers with example.</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tc>
                <a:extLst>
                  <a:ext uri="{0D108BD9-81ED-4DB2-BD59-A6C34878D82A}">
                    <a16:rowId xmlns:a16="http://schemas.microsoft.com/office/drawing/2014/main" val="10006"/>
                  </a:ext>
                </a:extLst>
              </a:tr>
              <a:tr h="486795">
                <a:tc>
                  <a:txBody>
                    <a:bodyPr/>
                    <a:lstStyle/>
                    <a:p>
                      <a:pPr defTabSz="457200">
                        <a:lnSpc>
                          <a:spcPts val="6700"/>
                        </a:lnSpc>
                        <a:defRPr sz="1800"/>
                      </a:pPr>
                      <a:r>
                        <a:rPr sz="2500">
                          <a:latin typeface="Times"/>
                          <a:ea typeface="Times"/>
                          <a:cs typeface="Times"/>
                          <a:sym typeface="Times"/>
                        </a:rPr>
                        <a:t>8</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B5DDE8">
                        <a:alpha val="27458"/>
                      </a:srgbClr>
                    </a:solidFill>
                  </a:tcPr>
                </a:tc>
                <a:tc>
                  <a:txBody>
                    <a:bodyPr/>
                    <a:lstStyle/>
                    <a:p>
                      <a:pPr algn="l" defTabSz="457200">
                        <a:defRPr sz="1800"/>
                      </a:pPr>
                      <a:r>
                        <a:rPr sz="1600">
                          <a:latin typeface="Helvetica"/>
                          <a:ea typeface="Helvetica"/>
                          <a:cs typeface="Helvetica"/>
                          <a:sym typeface="Helvetica"/>
                        </a:rPr>
                        <a:t>Can you explain Constructor and Function Overloading with example?</a:t>
                      </a:r>
                    </a:p>
                  </a:txBody>
                  <a:tcPr marL="63500" marR="63500" marT="0" marB="0" anchor="ctr" horzOverflow="overflow">
                    <a:lnL w="12700">
                      <a:solidFill>
                        <a:srgbClr val="FFFFFF"/>
                      </a:solidFill>
                      <a:miter lim="400000"/>
                    </a:lnL>
                    <a:solidFill>
                      <a:srgbClr val="B5DDE8">
                        <a:alpha val="27458"/>
                      </a:srgbClr>
                    </a:solidFil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solidFill>
                      <a:srgbClr val="B5DDE8">
                        <a:alpha val="27458"/>
                      </a:srgbClr>
                    </a:solidFill>
                  </a:tcPr>
                </a:tc>
                <a:extLst>
                  <a:ext uri="{0D108BD9-81ED-4DB2-BD59-A6C34878D82A}">
                    <a16:rowId xmlns:a16="http://schemas.microsoft.com/office/drawing/2014/main" val="10007"/>
                  </a:ext>
                </a:extLst>
              </a:tr>
              <a:tr h="592969">
                <a:tc>
                  <a:txBody>
                    <a:bodyPr/>
                    <a:lstStyle/>
                    <a:p>
                      <a:pPr defTabSz="457200">
                        <a:lnSpc>
                          <a:spcPts val="6700"/>
                        </a:lnSpc>
                        <a:defRPr sz="1800"/>
                      </a:pPr>
                      <a:r>
                        <a:rPr sz="2500">
                          <a:latin typeface="Times"/>
                          <a:ea typeface="Times"/>
                          <a:cs typeface="Times"/>
                          <a:sym typeface="Times"/>
                        </a:rPr>
                        <a:t>9</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Write C# code to prompt a user to input his/her name and country name and then the output will be shown as an example below: 
Hello Ram from country India</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4</a:t>
                      </a:r>
                    </a:p>
                  </a:txBody>
                  <a:tcPr marL="63500" marR="63500" marT="0" marB="0" anchor="ctr" horzOverflow="overflow"/>
                </a:tc>
                <a:extLst>
                  <a:ext uri="{0D108BD9-81ED-4DB2-BD59-A6C34878D82A}">
                    <a16:rowId xmlns:a16="http://schemas.microsoft.com/office/drawing/2014/main" val="10008"/>
                  </a:ext>
                </a:extLst>
              </a:tr>
              <a:tr h="486795">
                <a:tc>
                  <a:txBody>
                    <a:bodyPr/>
                    <a:lstStyle/>
                    <a:p>
                      <a:pPr defTabSz="457200">
                        <a:lnSpc>
                          <a:spcPts val="6700"/>
                        </a:lnSpc>
                        <a:defRPr sz="1800"/>
                      </a:pPr>
                      <a:r>
                        <a:rPr sz="2500">
                          <a:latin typeface="Times"/>
                          <a:ea typeface="Times"/>
                          <a:cs typeface="Times"/>
                          <a:sym typeface="Times"/>
                        </a:rPr>
                        <a:t>10</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B5DDE8">
                        <a:alpha val="27458"/>
                      </a:srgbClr>
                    </a:solidFill>
                  </a:tcPr>
                </a:tc>
                <a:tc>
                  <a:txBody>
                    <a:bodyPr/>
                    <a:lstStyle/>
                    <a:p>
                      <a:pPr algn="l" defTabSz="457200">
                        <a:defRPr sz="1800"/>
                      </a:pPr>
                      <a:r>
                        <a:rPr sz="1600">
                          <a:latin typeface="Helvetica"/>
                          <a:ea typeface="Helvetica"/>
                          <a:cs typeface="Helvetica"/>
                          <a:sym typeface="Helvetica"/>
                        </a:rPr>
                        <a:t>Explain the significance of Property and Indexers with example.</a:t>
                      </a:r>
                    </a:p>
                  </a:txBody>
                  <a:tcPr marL="63500" marR="63500" marT="0" marB="0" anchor="ctr" horzOverflow="overflow">
                    <a:lnL w="12700">
                      <a:solidFill>
                        <a:srgbClr val="FFFFFF"/>
                      </a:solidFill>
                      <a:miter lim="400000"/>
                    </a:lnL>
                    <a:solidFill>
                      <a:srgbClr val="B5DDE8">
                        <a:alpha val="27458"/>
                      </a:srgbClr>
                    </a:solidFil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solidFill>
                      <a:srgbClr val="B5DDE8">
                        <a:alpha val="27458"/>
                      </a:srgbClr>
                    </a:solidFill>
                  </a:tcPr>
                </a:tc>
                <a:extLst>
                  <a:ext uri="{0D108BD9-81ED-4DB2-BD59-A6C34878D82A}">
                    <a16:rowId xmlns:a16="http://schemas.microsoft.com/office/drawing/2014/main" val="10009"/>
                  </a:ext>
                </a:extLst>
              </a:tr>
              <a:tr h="486795">
                <a:tc>
                  <a:txBody>
                    <a:bodyPr/>
                    <a:lstStyle/>
                    <a:p>
                      <a:pPr defTabSz="457200">
                        <a:lnSpc>
                          <a:spcPts val="6700"/>
                        </a:lnSpc>
                        <a:defRPr sz="1800"/>
                      </a:pPr>
                      <a:r>
                        <a:rPr sz="2500">
                          <a:latin typeface="Times"/>
                          <a:ea typeface="Times"/>
                          <a:cs typeface="Times"/>
                          <a:sym typeface="Times"/>
                        </a:rPr>
                        <a:t>12</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Write C# code for both the Constructor and Destructor.</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3</a:t>
                      </a:r>
                    </a:p>
                  </a:txBody>
                  <a:tcPr marL="63500" marR="63500" marT="0" marB="0" anchor="ctr" horzOverflow="overflow"/>
                </a:tc>
                <a:extLst>
                  <a:ext uri="{0D108BD9-81ED-4DB2-BD59-A6C34878D82A}">
                    <a16:rowId xmlns:a16="http://schemas.microsoft.com/office/drawing/2014/main" val="10010"/>
                  </a:ext>
                </a:extLst>
              </a:tr>
              <a:tr h="486795">
                <a:tc>
                  <a:txBody>
                    <a:bodyPr/>
                    <a:lstStyle/>
                    <a:p>
                      <a:pPr defTabSz="457200">
                        <a:lnSpc>
                          <a:spcPts val="6700"/>
                        </a:lnSpc>
                        <a:defRPr sz="1800"/>
                      </a:pPr>
                      <a:r>
                        <a:rPr sz="2500">
                          <a:latin typeface="Times"/>
                          <a:ea typeface="Times"/>
                          <a:cs typeface="Times"/>
                          <a:sym typeface="Times"/>
                        </a:rPr>
                        <a:t>13</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B5DDE8">
                        <a:alpha val="27458"/>
                      </a:srgbClr>
                    </a:solidFill>
                  </a:tcPr>
                </a:tc>
                <a:tc>
                  <a:txBody>
                    <a:bodyPr/>
                    <a:lstStyle/>
                    <a:p>
                      <a:pPr algn="l" defTabSz="457200">
                        <a:defRPr sz="1800"/>
                      </a:pPr>
                      <a:r>
                        <a:rPr sz="1600">
                          <a:latin typeface="Helvetica"/>
                          <a:ea typeface="Helvetica"/>
                          <a:cs typeface="Helvetica"/>
                          <a:sym typeface="Helvetica"/>
                        </a:rPr>
                        <a:t>Discuss C# Reflection API using an Example.</a:t>
                      </a:r>
                    </a:p>
                  </a:txBody>
                  <a:tcPr marL="63500" marR="63500" marT="0" marB="0" anchor="ctr" horzOverflow="overflow">
                    <a:lnL w="12700">
                      <a:solidFill>
                        <a:srgbClr val="FFFFFF"/>
                      </a:solidFill>
                      <a:miter lim="400000"/>
                    </a:lnL>
                    <a:solidFill>
                      <a:srgbClr val="B5DDE8">
                        <a:alpha val="27458"/>
                      </a:srgbClr>
                    </a:solidFill>
                  </a:tcPr>
                </a:tc>
                <a:tc>
                  <a:txBody>
                    <a:bodyPr/>
                    <a:lstStyle/>
                    <a:p>
                      <a:pPr defTabSz="457200">
                        <a:defRPr sz="1800"/>
                      </a:pPr>
                      <a:r>
                        <a:rPr sz="2000">
                          <a:latin typeface="Helvetica"/>
                          <a:ea typeface="Helvetica"/>
                          <a:cs typeface="Helvetica"/>
                          <a:sym typeface="Helvetica"/>
                        </a:rPr>
                        <a:t>4</a:t>
                      </a:r>
                    </a:p>
                  </a:txBody>
                  <a:tcPr marL="63500" marR="63500" marT="0" marB="0" anchor="ctr" horzOverflow="overflow">
                    <a:solidFill>
                      <a:srgbClr val="B5DDE8">
                        <a:alpha val="27458"/>
                      </a:srgbClr>
                    </a:solidFill>
                  </a:tcPr>
                </a:tc>
                <a:extLst>
                  <a:ext uri="{0D108BD9-81ED-4DB2-BD59-A6C34878D82A}">
                    <a16:rowId xmlns:a16="http://schemas.microsoft.com/office/drawing/2014/main" val="10011"/>
                  </a:ext>
                </a:extLst>
              </a:tr>
              <a:tr h="486795">
                <a:tc>
                  <a:txBody>
                    <a:bodyPr/>
                    <a:lstStyle/>
                    <a:p>
                      <a:pPr defTabSz="457200">
                        <a:lnSpc>
                          <a:spcPts val="6700"/>
                        </a:lnSpc>
                        <a:defRPr sz="1800"/>
                      </a:pPr>
                      <a:r>
                        <a:rPr sz="2500">
                          <a:latin typeface="Times"/>
                          <a:ea typeface="Times"/>
                          <a:cs typeface="Times"/>
                          <a:sym typeface="Times"/>
                        </a:rPr>
                        <a:t>14</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Write a C# program to demonstrate method overloading.</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4</a:t>
                      </a:r>
                    </a:p>
                  </a:txBody>
                  <a:tcPr marL="63500" marR="63500" marT="0" marB="0" anchor="ctr" horzOverflow="overflow"/>
                </a:tc>
                <a:extLst>
                  <a:ext uri="{0D108BD9-81ED-4DB2-BD59-A6C34878D82A}">
                    <a16:rowId xmlns:a16="http://schemas.microsoft.com/office/drawing/2014/main" val="10012"/>
                  </a:ext>
                </a:extLst>
              </a:tr>
              <a:tr h="486795">
                <a:tc>
                  <a:txBody>
                    <a:bodyPr/>
                    <a:lstStyle/>
                    <a:p>
                      <a:pPr defTabSz="457200">
                        <a:lnSpc>
                          <a:spcPts val="6700"/>
                        </a:lnSpc>
                        <a:defRPr sz="1800"/>
                      </a:pPr>
                      <a:r>
                        <a:rPr sz="2500">
                          <a:latin typeface="Times"/>
                          <a:ea typeface="Times"/>
                          <a:cs typeface="Times"/>
                          <a:sym typeface="Times"/>
                        </a:rPr>
                        <a:t>15</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B5DDE8">
                        <a:alpha val="27458"/>
                      </a:srgbClr>
                    </a:solidFill>
                  </a:tcPr>
                </a:tc>
                <a:tc>
                  <a:txBody>
                    <a:bodyPr/>
                    <a:lstStyle/>
                    <a:p>
                      <a:pPr algn="l" defTabSz="457200">
                        <a:defRPr sz="1800"/>
                      </a:pPr>
                      <a:r>
                        <a:rPr sz="1600">
                          <a:latin typeface="Helvetica"/>
                          <a:ea typeface="Helvetica"/>
                          <a:cs typeface="Helvetica"/>
                          <a:sym typeface="Helvetica"/>
                        </a:rPr>
                        <a:t>What is inheritance? Create C# console application to define Car class and derive Maruti and Mahindra from it to demonstrate inheritance.</a:t>
                      </a:r>
                    </a:p>
                  </a:txBody>
                  <a:tcPr marL="63500" marR="63500" marT="0" marB="0" anchor="ctr" horzOverflow="overflow">
                    <a:lnL w="12700">
                      <a:solidFill>
                        <a:srgbClr val="FFFFFF"/>
                      </a:solidFill>
                      <a:miter lim="400000"/>
                    </a:lnL>
                    <a:solidFill>
                      <a:srgbClr val="B5DDE8">
                        <a:alpha val="27458"/>
                      </a:srgbClr>
                    </a:solidFil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solidFill>
                      <a:srgbClr val="B5DDE8">
                        <a:alpha val="27458"/>
                      </a:srgbClr>
                    </a:solidFill>
                  </a:tcPr>
                </a:tc>
                <a:extLst>
                  <a:ext uri="{0D108BD9-81ED-4DB2-BD59-A6C34878D82A}">
                    <a16:rowId xmlns:a16="http://schemas.microsoft.com/office/drawing/2014/main" val="10013"/>
                  </a:ext>
                </a:extLst>
              </a:tr>
              <a:tr h="486795">
                <a:tc>
                  <a:txBody>
                    <a:bodyPr/>
                    <a:lstStyle/>
                    <a:p>
                      <a:pPr defTabSz="457200">
                        <a:lnSpc>
                          <a:spcPts val="6700"/>
                        </a:lnSpc>
                        <a:defRPr sz="1800"/>
                      </a:pPr>
                      <a:r>
                        <a:rPr sz="2500">
                          <a:latin typeface="Times"/>
                          <a:ea typeface="Times"/>
                          <a:cs typeface="Times"/>
                          <a:sym typeface="Times"/>
                        </a:rPr>
                        <a:t>16</a:t>
                      </a:r>
                    </a:p>
                  </a:txBody>
                  <a:tcPr marL="8128" marR="8128" marT="8128" marB="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600">
                          <a:latin typeface="Helvetica"/>
                          <a:ea typeface="Helvetica"/>
                          <a:cs typeface="Helvetica"/>
                          <a:sym typeface="Helvetica"/>
                        </a:rPr>
                        <a:t>Explain getter and setter method of property with suitable example.</a:t>
                      </a:r>
                    </a:p>
                  </a:txBody>
                  <a:tcPr marL="63500" marR="63500" marT="0" marB="0" anchor="ctr" horzOverflow="overflow">
                    <a:lnL w="12700">
                      <a:solidFill>
                        <a:srgbClr val="FFFFFF"/>
                      </a:solidFill>
                      <a:miter lim="400000"/>
                    </a:lnL>
                  </a:tcPr>
                </a:tc>
                <a:tc>
                  <a:txBody>
                    <a:bodyPr/>
                    <a:lstStyle/>
                    <a:p>
                      <a:pPr defTabSz="457200">
                        <a:defRPr sz="1800"/>
                      </a:pPr>
                      <a:r>
                        <a:rPr sz="2000">
                          <a:latin typeface="Helvetica"/>
                          <a:ea typeface="Helvetica"/>
                          <a:cs typeface="Helvetica"/>
                          <a:sym typeface="Helvetica"/>
                        </a:rPr>
                        <a:t>7</a:t>
                      </a:r>
                    </a:p>
                  </a:txBody>
                  <a:tcPr marL="63500" marR="63500" marT="0" marB="0" anchor="ctr" horzOverflow="overflow"/>
                </a:tc>
                <a:extLst>
                  <a:ext uri="{0D108BD9-81ED-4DB2-BD59-A6C34878D82A}">
                    <a16:rowId xmlns:a16="http://schemas.microsoft.com/office/drawing/2014/main" val="10014"/>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46"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7" name="Abstract Classes and Functions"/>
          <p:cNvSpPr txBox="1"/>
          <p:nvPr/>
        </p:nvSpPr>
        <p:spPr>
          <a:xfrm>
            <a:off x="3487409" y="1826604"/>
            <a:ext cx="7142989"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Abstract Classes and Functions</a:t>
            </a:r>
          </a:p>
        </p:txBody>
      </p:sp>
      <p:sp>
        <p:nvSpPr>
          <p:cNvPr id="248"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9" name="C# allows both classes and functions to be declared as abstract.…"/>
          <p:cNvSpPr txBox="1"/>
          <p:nvPr/>
        </p:nvSpPr>
        <p:spPr>
          <a:xfrm>
            <a:off x="3487409" y="3073400"/>
            <a:ext cx="20908867" cy="2733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C# allows both classes and functions to be declared as abstract.</a:t>
            </a:r>
          </a:p>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An abstract class cannot be instantiated.</a:t>
            </a:r>
          </a:p>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An abstract function does not have an implementation, and must be overridden in any non- abstract derived class.(an abstract function is automatically virtual)</a:t>
            </a:r>
          </a:p>
        </p:txBody>
      </p:sp>
      <p:sp>
        <p:nvSpPr>
          <p:cNvPr id="250" name="abstract class Building…"/>
          <p:cNvSpPr txBox="1"/>
          <p:nvPr/>
        </p:nvSpPr>
        <p:spPr>
          <a:xfrm>
            <a:off x="3487409" y="6837362"/>
            <a:ext cx="20794688" cy="4791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abstract class Building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a:p>
            <a:pPr marL="2283152" indent="-1511300" algn="l" defTabSz="457200">
              <a:lnSpc>
                <a:spcPts val="6700"/>
              </a:lnSpc>
              <a:spcBef>
                <a:spcPts val="1200"/>
              </a:spcBef>
              <a:buClr>
                <a:srgbClr val="000000"/>
              </a:buClr>
              <a:buFont typeface="Times"/>
              <a:defRPr sz="4500" b="0">
                <a:latin typeface="Courier New"/>
                <a:ea typeface="Courier New"/>
                <a:cs typeface="Courier New"/>
                <a:sym typeface="Courier New"/>
              </a:defRPr>
            </a:pPr>
            <a:r>
              <a:t>     public abstract decimal CalculateHeatingCost(); </a:t>
            </a:r>
          </a:p>
          <a:p>
            <a:pPr marL="2283152" indent="-1511300" algn="l" defTabSz="457200">
              <a:lnSpc>
                <a:spcPts val="6700"/>
              </a:lnSpc>
              <a:spcBef>
                <a:spcPts val="1200"/>
              </a:spcBef>
              <a:buClr>
                <a:srgbClr val="000000"/>
              </a:buClr>
              <a:buFont typeface="Times"/>
              <a:defRPr sz="4500" b="0">
                <a:latin typeface="Courier New"/>
                <a:ea typeface="Courier New"/>
                <a:cs typeface="Courier New"/>
                <a:sym typeface="Courier New"/>
              </a:defRPr>
            </a:pPr>
            <a:r>
              <a:t>     // abstract method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53"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4" name="Sealed Classes and Methods"/>
          <p:cNvSpPr txBox="1"/>
          <p:nvPr/>
        </p:nvSpPr>
        <p:spPr>
          <a:xfrm>
            <a:off x="3487409" y="1826604"/>
            <a:ext cx="6622810"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Sealed Classes and Methods</a:t>
            </a:r>
          </a:p>
        </p:txBody>
      </p:sp>
      <p:sp>
        <p:nvSpPr>
          <p:cNvPr id="255"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6" name="C# allows classes and methods to be declared as sealed.…"/>
          <p:cNvSpPr txBox="1"/>
          <p:nvPr/>
        </p:nvSpPr>
        <p:spPr>
          <a:xfrm>
            <a:off x="3487409" y="3073400"/>
            <a:ext cx="20908867" cy="2085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C# allows classes and methods to be declared as </a:t>
            </a:r>
            <a:r>
              <a:rPr>
                <a:latin typeface="Times"/>
                <a:ea typeface="Times"/>
                <a:cs typeface="Times"/>
                <a:sym typeface="Times"/>
              </a:rPr>
              <a:t>sealed</a:t>
            </a:r>
            <a:r>
              <a:t>. </a:t>
            </a:r>
          </a:p>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In the case of a class, this means that you can’t inherit from that class. </a:t>
            </a:r>
          </a:p>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In the case of a method, this means that you can’t override that method. </a:t>
            </a:r>
          </a:p>
        </p:txBody>
      </p:sp>
      <p:sp>
        <p:nvSpPr>
          <p:cNvPr id="257" name="sealed class FinalClass…"/>
          <p:cNvSpPr txBox="1"/>
          <p:nvPr/>
        </p:nvSpPr>
        <p:spPr>
          <a:xfrm>
            <a:off x="3487409" y="6837362"/>
            <a:ext cx="20794688" cy="672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sealed class FinalClass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endParaRPr sz="1200"/>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rPr sz="1200"/>
              <a:t>             </a:t>
            </a:r>
            <a:r>
              <a:t>// etc </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endParaRPr sz="1200"/>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class DerivedClass : FinalClass //will give error</a:t>
            </a:r>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endParaRPr sz="1200"/>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rPr sz="1200"/>
              <a:t>              </a:t>
            </a:r>
            <a:r>
              <a:t>// etc </a:t>
            </a:r>
            <a:endParaRPr sz="1200"/>
          </a:p>
          <a:p>
            <a:pPr indent="139700" algn="l" defTabSz="457200">
              <a:lnSpc>
                <a:spcPts val="6700"/>
              </a:lnSpc>
              <a:spcBef>
                <a:spcPts val="1200"/>
              </a:spcBef>
              <a:buClr>
                <a:srgbClr val="000000"/>
              </a:buClr>
              <a:buFont typeface="Times"/>
              <a:defRPr sz="4500" b="0">
                <a:latin typeface="Courier New"/>
                <a:ea typeface="Courier New"/>
                <a:cs typeface="Courier New"/>
                <a:sym typeface="Courier New"/>
              </a:defRPr>
            </a:pPr>
            <a:r>
              <a:t>} </a:t>
            </a:r>
            <a:endParaRPr sz="120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Inheritance"/>
          <p:cNvSpPr txBox="1"/>
          <p:nvPr/>
        </p:nvSpPr>
        <p:spPr>
          <a:xfrm rot="16200000">
            <a:off x="-2037448" y="6023931"/>
            <a:ext cx="697420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Inheritance</a:t>
            </a:r>
          </a:p>
        </p:txBody>
      </p:sp>
      <p:sp>
        <p:nvSpPr>
          <p:cNvPr id="260"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1" name="Constructor of Derived Classes"/>
          <p:cNvSpPr txBox="1"/>
          <p:nvPr/>
        </p:nvSpPr>
        <p:spPr>
          <a:xfrm>
            <a:off x="3487409" y="1826604"/>
            <a:ext cx="716366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Constructor of Derived Classes</a:t>
            </a:r>
          </a:p>
        </p:txBody>
      </p:sp>
      <p:sp>
        <p:nvSpPr>
          <p:cNvPr id="262"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263" name="Image" descr="Image"/>
          <p:cNvPicPr>
            <a:picLocks noChangeAspect="1"/>
          </p:cNvPicPr>
          <p:nvPr/>
        </p:nvPicPr>
        <p:blipFill>
          <a:blip r:embed="rId2">
            <a:extLst/>
          </a:blip>
          <a:stretch>
            <a:fillRect/>
          </a:stretch>
        </p:blipFill>
        <p:spPr>
          <a:xfrm>
            <a:off x="6027759" y="5715000"/>
            <a:ext cx="13327041" cy="5026199"/>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Modifiers"/>
          <p:cNvSpPr txBox="1"/>
          <p:nvPr/>
        </p:nvSpPr>
        <p:spPr>
          <a:xfrm rot="16200000">
            <a:off x="-1484363" y="6023931"/>
            <a:ext cx="586803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Modifiers</a:t>
            </a:r>
          </a:p>
        </p:txBody>
      </p:sp>
      <p:sp>
        <p:nvSpPr>
          <p:cNvPr id="266"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7" name="Visibility Modifiers"/>
          <p:cNvSpPr txBox="1"/>
          <p:nvPr/>
        </p:nvSpPr>
        <p:spPr>
          <a:xfrm>
            <a:off x="3487409" y="1826604"/>
            <a:ext cx="4566058"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Visibility Modifiers </a:t>
            </a:r>
          </a:p>
        </p:txBody>
      </p:sp>
      <p:sp>
        <p:nvSpPr>
          <p:cNvPr id="268"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9" name="These modifiers indicate which other code items can view an item."/>
          <p:cNvSpPr txBox="1"/>
          <p:nvPr/>
        </p:nvSpPr>
        <p:spPr>
          <a:xfrm>
            <a:off x="3487409" y="3073400"/>
            <a:ext cx="20908867" cy="790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These modifiers indicate which other code items can view an item. </a:t>
            </a:r>
          </a:p>
        </p:txBody>
      </p:sp>
      <p:pic>
        <p:nvPicPr>
          <p:cNvPr id="270" name="Screenshot 2019-01-02 at 1.37.47 AM.jpg" descr="Screenshot 2019-01-02 at 1.37.47 AM.jpg"/>
          <p:cNvPicPr>
            <a:picLocks noChangeAspect="1"/>
          </p:cNvPicPr>
          <p:nvPr/>
        </p:nvPicPr>
        <p:blipFill>
          <a:blip r:embed="rId2">
            <a:extLst/>
          </a:blip>
          <a:stretch>
            <a:fillRect/>
          </a:stretch>
        </p:blipFill>
        <p:spPr>
          <a:xfrm>
            <a:off x="3487409" y="4257675"/>
            <a:ext cx="19405601" cy="760730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Modifiers"/>
          <p:cNvSpPr txBox="1"/>
          <p:nvPr/>
        </p:nvSpPr>
        <p:spPr>
          <a:xfrm rot="16200000">
            <a:off x="-1484363" y="6023931"/>
            <a:ext cx="586803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Modifiers</a:t>
            </a:r>
          </a:p>
        </p:txBody>
      </p:sp>
      <p:sp>
        <p:nvSpPr>
          <p:cNvPr id="273"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4" name="Other Modifiers"/>
          <p:cNvSpPr txBox="1"/>
          <p:nvPr/>
        </p:nvSpPr>
        <p:spPr>
          <a:xfrm>
            <a:off x="3487409" y="1826604"/>
            <a:ext cx="3915716"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Other Modifiers </a:t>
            </a:r>
          </a:p>
        </p:txBody>
      </p:sp>
      <p:sp>
        <p:nvSpPr>
          <p:cNvPr id="275" name="Line"/>
          <p:cNvSpPr/>
          <p:nvPr/>
        </p:nvSpPr>
        <p:spPr>
          <a:xfrm>
            <a:off x="3487409" y="2667000"/>
            <a:ext cx="2090886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6" name="These modifiers indicate which other code items can view an item."/>
          <p:cNvSpPr txBox="1"/>
          <p:nvPr/>
        </p:nvSpPr>
        <p:spPr>
          <a:xfrm>
            <a:off x="3487409" y="3073400"/>
            <a:ext cx="20908867" cy="790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These modifiers indicate which other code items can view an item. </a:t>
            </a:r>
          </a:p>
        </p:txBody>
      </p:sp>
      <p:pic>
        <p:nvPicPr>
          <p:cNvPr id="277" name="Screenshot 2019-01-02 at 1.43.06 AM.jpg" descr="Screenshot 2019-01-02 at 1.43.06 AM.jpg"/>
          <p:cNvPicPr>
            <a:picLocks noChangeAspect="1"/>
          </p:cNvPicPr>
          <p:nvPr/>
        </p:nvPicPr>
        <p:blipFill>
          <a:blip r:embed="rId2">
            <a:extLst/>
          </a:blip>
          <a:stretch>
            <a:fillRect/>
          </a:stretch>
        </p:blipFill>
        <p:spPr>
          <a:xfrm>
            <a:off x="3487409" y="4065723"/>
            <a:ext cx="16631400" cy="9472477"/>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Operators</a:t>
            </a:r>
            <a:endParaRPr lang="en-US" sz="8000" b="0" kern="1200" dirty="0">
              <a:ln w="0"/>
              <a:solidFill>
                <a:srgbClr val="5B9BD5"/>
              </a:solidFill>
              <a:latin typeface="Berlin Sans FB Demi" panose="020E0802020502020306" pitchFamily="34" charset="0"/>
              <a:ea typeface="+mn-ea"/>
              <a:cs typeface="+mn-cs"/>
            </a:endParaRPr>
          </a:p>
        </p:txBody>
      </p:sp>
      <p:pic>
        <p:nvPicPr>
          <p:cNvPr id="5" name="Picture 4"/>
          <p:cNvPicPr>
            <a:picLocks noChangeAspect="1"/>
          </p:cNvPicPr>
          <p:nvPr/>
        </p:nvPicPr>
        <p:blipFill>
          <a:blip r:embed="rId2"/>
          <a:stretch>
            <a:fillRect/>
          </a:stretch>
        </p:blipFill>
        <p:spPr>
          <a:xfrm>
            <a:off x="0" y="1462124"/>
            <a:ext cx="18535088" cy="12253876"/>
          </a:xfrm>
          <a:prstGeom prst="rect">
            <a:avLst/>
          </a:prstGeom>
        </p:spPr>
      </p:pic>
    </p:spTree>
    <p:extLst>
      <p:ext uri="{BB962C8B-B14F-4D97-AF65-F5344CB8AC3E}">
        <p14:creationId xmlns:p14="http://schemas.microsoft.com/office/powerpoint/2010/main" val="2090266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Operators Shortcuts</a:t>
            </a:r>
            <a:endParaRPr lang="en-US" sz="8000" b="0" kern="1200" dirty="0">
              <a:ln w="0"/>
              <a:solidFill>
                <a:srgbClr val="5B9BD5"/>
              </a:solidFill>
              <a:latin typeface="Berlin Sans FB Demi" panose="020E0802020502020306" pitchFamily="34" charset="0"/>
              <a:ea typeface="+mn-ea"/>
              <a:cs typeface="+mn-cs"/>
            </a:endParaRPr>
          </a:p>
        </p:txBody>
      </p:sp>
      <p:pic>
        <p:nvPicPr>
          <p:cNvPr id="2" name="Picture 1"/>
          <p:cNvPicPr>
            <a:picLocks noChangeAspect="1"/>
          </p:cNvPicPr>
          <p:nvPr/>
        </p:nvPicPr>
        <p:blipFill>
          <a:blip r:embed="rId2"/>
          <a:stretch>
            <a:fillRect/>
          </a:stretch>
        </p:blipFill>
        <p:spPr>
          <a:xfrm>
            <a:off x="-1" y="1415772"/>
            <a:ext cx="22658314" cy="12300228"/>
          </a:xfrm>
          <a:prstGeom prst="rect">
            <a:avLst/>
          </a:prstGeom>
        </p:spPr>
      </p:pic>
    </p:spTree>
    <p:extLst>
      <p:ext uri="{BB962C8B-B14F-4D97-AF65-F5344CB8AC3E}">
        <p14:creationId xmlns:p14="http://schemas.microsoft.com/office/powerpoint/2010/main" val="19904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Operators Shortcuts</a:t>
            </a:r>
            <a:endParaRPr lang="en-US" sz="8000" b="0" kern="1200" dirty="0">
              <a:ln w="0"/>
              <a:solidFill>
                <a:srgbClr val="5B9BD5"/>
              </a:solidFill>
              <a:latin typeface="Berlin Sans FB Demi" panose="020E0802020502020306" pitchFamily="34" charset="0"/>
              <a:ea typeface="+mn-ea"/>
              <a:cs typeface="+mn-cs"/>
            </a:endParaRPr>
          </a:p>
        </p:txBody>
      </p:sp>
      <p:sp>
        <p:nvSpPr>
          <p:cNvPr id="3" name="Rectangle 2"/>
          <p:cNvSpPr/>
          <p:nvPr/>
        </p:nvSpPr>
        <p:spPr>
          <a:xfrm>
            <a:off x="2814916" y="3573432"/>
            <a:ext cx="19184472" cy="7017306"/>
          </a:xfrm>
          <a:prstGeom prst="rect">
            <a:avLst/>
          </a:prstGeom>
        </p:spPr>
        <p:txBody>
          <a:bodyPr wrap="square">
            <a:spAutoFit/>
          </a:bodyPr>
          <a:lstStyle/>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x = 5;</a:t>
            </a:r>
          </a:p>
          <a:p>
            <a:pPr algn="l" defTabSz="1828800" hangingPunct="1"/>
            <a:r>
              <a:rPr lang="en-US" sz="5000" b="0" kern="1200" dirty="0">
                <a:solidFill>
                  <a:prstClr val="black"/>
                </a:solidFill>
                <a:latin typeface="Consolas" panose="020B0609020204030204" pitchFamily="49" charset="0"/>
                <a:ea typeface="+mn-ea"/>
                <a:cs typeface="+mn-cs"/>
              </a:rPr>
              <a:t>if (++x == 6)</a:t>
            </a:r>
          </a:p>
          <a:p>
            <a:pPr algn="l" defTabSz="1828800" hangingPunct="1"/>
            <a:r>
              <a:rPr lang="en-US" sz="5000" b="0" kern="1200" dirty="0">
                <a:solidFill>
                  <a:prstClr val="black"/>
                </a:solidFill>
                <a:latin typeface="Consolas" panose="020B0609020204030204" pitchFamily="49" charset="0"/>
                <a:ea typeface="+mn-ea"/>
                <a:cs typeface="+mn-cs"/>
              </a:rPr>
              <a:t>{</a:t>
            </a:r>
          </a:p>
          <a:p>
            <a:pPr marL="914400" lvl="1" indent="0" algn="l" defTabSz="1828800" hangingPunct="1"/>
            <a:r>
              <a:rPr lang="en-US" sz="5000" b="0" kern="1200" dirty="0">
                <a:solidFill>
                  <a:prstClr val="black"/>
                </a:solidFill>
                <a:latin typeface="Consolas" panose="020B0609020204030204" pitchFamily="49" charset="0"/>
                <a:ea typeface="+mn-ea"/>
                <a:cs typeface="+mn-cs"/>
              </a:rPr>
              <a:t>Console.WriteLine(“This will execute”);</a:t>
            </a:r>
          </a:p>
          <a:p>
            <a:pPr algn="l" defTabSz="1828800" hangingPunct="1"/>
            <a:r>
              <a:rPr lang="en-US" sz="5000" b="0" kern="1200" dirty="0">
                <a:solidFill>
                  <a:prstClr val="black"/>
                </a:solidFill>
                <a:latin typeface="Consolas" panose="020B0609020204030204" pitchFamily="49" charset="0"/>
                <a:ea typeface="+mn-ea"/>
                <a:cs typeface="+mn-cs"/>
              </a:rPr>
              <a:t>}</a:t>
            </a:r>
          </a:p>
          <a:p>
            <a:pPr algn="l" defTabSz="1828800" hangingPunct="1"/>
            <a:r>
              <a:rPr lang="en-US" sz="5000" b="0" kern="1200" dirty="0">
                <a:solidFill>
                  <a:prstClr val="black"/>
                </a:solidFill>
                <a:latin typeface="Consolas" panose="020B0609020204030204" pitchFamily="49" charset="0"/>
                <a:ea typeface="+mn-ea"/>
                <a:cs typeface="+mn-cs"/>
              </a:rPr>
              <a:t>if (x++ == 7)</a:t>
            </a:r>
          </a:p>
          <a:p>
            <a:pPr algn="l" defTabSz="1828800" hangingPunct="1"/>
            <a:r>
              <a:rPr lang="en-US" sz="5000" b="0" kern="1200" dirty="0">
                <a:solidFill>
                  <a:prstClr val="black"/>
                </a:solidFill>
                <a:latin typeface="Consolas" panose="020B0609020204030204" pitchFamily="49" charset="0"/>
                <a:ea typeface="+mn-ea"/>
                <a:cs typeface="+mn-cs"/>
              </a:rPr>
              <a:t>{</a:t>
            </a:r>
          </a:p>
          <a:p>
            <a:pPr marL="914400" lvl="1" indent="0" algn="l" defTabSz="1828800" hangingPunct="1"/>
            <a:r>
              <a:rPr lang="en-US" sz="5000" b="0" kern="1200" dirty="0">
                <a:solidFill>
                  <a:prstClr val="black"/>
                </a:solidFill>
                <a:latin typeface="Consolas" panose="020B0609020204030204" pitchFamily="49" charset="0"/>
                <a:ea typeface="+mn-ea"/>
                <a:cs typeface="+mn-cs"/>
              </a:rPr>
              <a:t>Console.WriteLine(“This won’t”);</a:t>
            </a:r>
          </a:p>
          <a:p>
            <a:pPr algn="l" defTabSz="1828800" hangingPunct="1"/>
            <a:r>
              <a:rPr lang="en-US" sz="5000" b="0" kern="1200" dirty="0">
                <a:solidFill>
                  <a:prstClr val="black"/>
                </a:solidFill>
                <a:latin typeface="Consolas" panose="020B0609020204030204" pitchFamily="49" charset="0"/>
                <a:ea typeface="+mn-ea"/>
                <a:cs typeface="+mn-cs"/>
              </a:rPr>
              <a:t>}</a:t>
            </a:r>
          </a:p>
        </p:txBody>
      </p:sp>
    </p:spTree>
    <p:extLst>
      <p:ext uri="{BB962C8B-B14F-4D97-AF65-F5344CB8AC3E}">
        <p14:creationId xmlns:p14="http://schemas.microsoft.com/office/powerpoint/2010/main" val="3240343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The Ternary Operator</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4733357" y="6058362"/>
            <a:ext cx="13058383" cy="1077218"/>
          </a:xfrm>
          <a:prstGeom prst="rect">
            <a:avLst/>
          </a:prstGeom>
        </p:spPr>
        <p:txBody>
          <a:bodyPr wrap="none">
            <a:spAutoFit/>
          </a:bodyPr>
          <a:lstStyle/>
          <a:p>
            <a:pPr algn="l" defTabSz="1828800" hangingPunct="1"/>
            <a:r>
              <a:rPr lang="en-US" sz="6400" b="0" i="1" kern="1200" dirty="0">
                <a:solidFill>
                  <a:prstClr val="black"/>
                </a:solidFill>
                <a:latin typeface="Palatino-Italic"/>
                <a:ea typeface="+mn-ea"/>
                <a:cs typeface="+mn-cs"/>
              </a:rPr>
              <a:t>condition </a:t>
            </a:r>
            <a:r>
              <a:rPr lang="en-US" sz="6400" b="0" kern="1200" dirty="0">
                <a:solidFill>
                  <a:prstClr val="black"/>
                </a:solidFill>
                <a:latin typeface="WileyCode-Regular"/>
                <a:ea typeface="+mn-ea"/>
                <a:cs typeface="+mn-cs"/>
              </a:rPr>
              <a:t>? </a:t>
            </a:r>
            <a:r>
              <a:rPr lang="en-US" sz="6400" b="0" i="1" kern="1200" dirty="0" err="1">
                <a:solidFill>
                  <a:prstClr val="black"/>
                </a:solidFill>
                <a:latin typeface="Palatino-Italic"/>
                <a:ea typeface="+mn-ea"/>
                <a:cs typeface="+mn-cs"/>
              </a:rPr>
              <a:t>true_value</a:t>
            </a:r>
            <a:r>
              <a:rPr lang="en-US" sz="6400" b="0" i="1" kern="1200" dirty="0">
                <a:solidFill>
                  <a:prstClr val="black"/>
                </a:solidFill>
                <a:latin typeface="Palatino-Italic"/>
                <a:ea typeface="+mn-ea"/>
                <a:cs typeface="+mn-cs"/>
              </a:rPr>
              <a:t> </a:t>
            </a:r>
            <a:r>
              <a:rPr lang="en-US" sz="6400" b="0" kern="1200" dirty="0">
                <a:solidFill>
                  <a:prstClr val="black"/>
                </a:solidFill>
                <a:latin typeface="WileyCode-Regular"/>
                <a:ea typeface="+mn-ea"/>
                <a:cs typeface="+mn-cs"/>
              </a:rPr>
              <a:t>: </a:t>
            </a:r>
            <a:r>
              <a:rPr lang="en-US" sz="6400" b="0" i="1" kern="1200" dirty="0" err="1">
                <a:solidFill>
                  <a:prstClr val="black"/>
                </a:solidFill>
                <a:latin typeface="Palatino-Italic"/>
                <a:ea typeface="+mn-ea"/>
                <a:cs typeface="+mn-cs"/>
              </a:rPr>
              <a:t>false_value</a:t>
            </a:r>
            <a:endParaRPr lang="en-US" sz="64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684280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The Ternary Operator</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4733357" y="6058362"/>
            <a:ext cx="13058383" cy="1077218"/>
          </a:xfrm>
          <a:prstGeom prst="rect">
            <a:avLst/>
          </a:prstGeom>
        </p:spPr>
        <p:txBody>
          <a:bodyPr wrap="none">
            <a:spAutoFit/>
          </a:bodyPr>
          <a:lstStyle/>
          <a:p>
            <a:pPr algn="l" defTabSz="1828800" hangingPunct="1"/>
            <a:r>
              <a:rPr lang="en-US" sz="6400" b="0" i="1" kern="1200" dirty="0">
                <a:solidFill>
                  <a:prstClr val="black"/>
                </a:solidFill>
                <a:latin typeface="Palatino-Italic"/>
                <a:ea typeface="+mn-ea"/>
                <a:cs typeface="+mn-cs"/>
              </a:rPr>
              <a:t>condition </a:t>
            </a:r>
            <a:r>
              <a:rPr lang="en-US" sz="6400" b="0" kern="1200" dirty="0">
                <a:solidFill>
                  <a:prstClr val="black"/>
                </a:solidFill>
                <a:latin typeface="WileyCode-Regular"/>
                <a:ea typeface="+mn-ea"/>
                <a:cs typeface="+mn-cs"/>
              </a:rPr>
              <a:t>? </a:t>
            </a:r>
            <a:r>
              <a:rPr lang="en-US" sz="6400" b="0" i="1" kern="1200" dirty="0" err="1">
                <a:solidFill>
                  <a:prstClr val="black"/>
                </a:solidFill>
                <a:latin typeface="Palatino-Italic"/>
                <a:ea typeface="+mn-ea"/>
                <a:cs typeface="+mn-cs"/>
              </a:rPr>
              <a:t>true_value</a:t>
            </a:r>
            <a:r>
              <a:rPr lang="en-US" sz="6400" b="0" i="1" kern="1200" dirty="0">
                <a:solidFill>
                  <a:prstClr val="black"/>
                </a:solidFill>
                <a:latin typeface="Palatino-Italic"/>
                <a:ea typeface="+mn-ea"/>
                <a:cs typeface="+mn-cs"/>
              </a:rPr>
              <a:t> </a:t>
            </a:r>
            <a:r>
              <a:rPr lang="en-US" sz="6400" b="0" kern="1200" dirty="0">
                <a:solidFill>
                  <a:prstClr val="black"/>
                </a:solidFill>
                <a:latin typeface="WileyCode-Regular"/>
                <a:ea typeface="+mn-ea"/>
                <a:cs typeface="+mn-cs"/>
              </a:rPr>
              <a:t>: </a:t>
            </a:r>
            <a:r>
              <a:rPr lang="en-US" sz="6400" b="0" i="1" kern="1200" dirty="0" err="1">
                <a:solidFill>
                  <a:prstClr val="black"/>
                </a:solidFill>
                <a:latin typeface="Palatino-Italic"/>
                <a:ea typeface="+mn-ea"/>
                <a:cs typeface="+mn-cs"/>
              </a:rPr>
              <a:t>false_value</a:t>
            </a:r>
            <a:endParaRPr lang="en-US" sz="6400" b="0" kern="1200" dirty="0">
              <a:solidFill>
                <a:prstClr val="black"/>
              </a:solidFill>
              <a:latin typeface="Calibri" panose="020F0502020204030204"/>
              <a:ea typeface="+mn-ea"/>
              <a:cs typeface="+mn-cs"/>
            </a:endParaRPr>
          </a:p>
        </p:txBody>
      </p:sp>
      <p:sp>
        <p:nvSpPr>
          <p:cNvPr id="3" name="Rectangle 2"/>
          <p:cNvSpPr/>
          <p:nvPr/>
        </p:nvSpPr>
        <p:spPr>
          <a:xfrm>
            <a:off x="6096000" y="8858072"/>
            <a:ext cx="12192000" cy="2308324"/>
          </a:xfrm>
          <a:prstGeom prst="rect">
            <a:avLst/>
          </a:prstGeom>
        </p:spPr>
        <p:txBody>
          <a:bodyPr>
            <a:spAutoFit/>
          </a:bodyPr>
          <a:lstStyle/>
          <a:p>
            <a:pPr algn="l" defTabSz="1828800" hangingPunct="1"/>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 x = 1;</a:t>
            </a:r>
          </a:p>
          <a:p>
            <a:pPr algn="l" defTabSz="1828800" hangingPunct="1"/>
            <a:r>
              <a:rPr lang="en-US" sz="3600" b="0" kern="1200" dirty="0">
                <a:solidFill>
                  <a:prstClr val="black"/>
                </a:solidFill>
                <a:latin typeface="Consolas" panose="020B0609020204030204" pitchFamily="49" charset="0"/>
                <a:ea typeface="+mn-ea"/>
                <a:cs typeface="+mn-cs"/>
              </a:rPr>
              <a:t>string s = </a:t>
            </a:r>
            <a:r>
              <a:rPr lang="en-US" sz="3600" b="0" kern="1200" dirty="0" err="1">
                <a:solidFill>
                  <a:prstClr val="black"/>
                </a:solidFill>
                <a:latin typeface="Consolas" panose="020B0609020204030204" pitchFamily="49" charset="0"/>
                <a:ea typeface="+mn-ea"/>
                <a:cs typeface="+mn-cs"/>
              </a:rPr>
              <a:t>x.ToString</a:t>
            </a:r>
            <a:r>
              <a:rPr lang="en-US" sz="3600" b="0" kern="1200" dirty="0">
                <a:solidFill>
                  <a:prstClr val="black"/>
                </a:solidFill>
                <a:latin typeface="Consolas" panose="020B0609020204030204" pitchFamily="49" charset="0"/>
                <a:ea typeface="+mn-ea"/>
                <a:cs typeface="+mn-cs"/>
              </a:rPr>
              <a:t>() + “ “;</a:t>
            </a:r>
          </a:p>
          <a:p>
            <a:pPr algn="l" defTabSz="1828800" hangingPunct="1"/>
            <a:r>
              <a:rPr lang="en-US" sz="3600" b="0" kern="1200" dirty="0">
                <a:solidFill>
                  <a:prstClr val="black"/>
                </a:solidFill>
                <a:latin typeface="Consolas" panose="020B0609020204030204" pitchFamily="49" charset="0"/>
                <a:ea typeface="+mn-ea"/>
                <a:cs typeface="+mn-cs"/>
              </a:rPr>
              <a:t>s += (x == 1 ? “man” : “men”);</a:t>
            </a:r>
          </a:p>
          <a:p>
            <a:pPr algn="l" defTabSz="1828800" hangingPunct="1"/>
            <a:r>
              <a:rPr lang="en-US" sz="3600" b="0" kern="1200" dirty="0">
                <a:solidFill>
                  <a:prstClr val="black"/>
                </a:solidFill>
                <a:latin typeface="Consolas" panose="020B0609020204030204" pitchFamily="49" charset="0"/>
                <a:ea typeface="+mn-ea"/>
                <a:cs typeface="+mn-cs"/>
              </a:rPr>
              <a:t>Console.WriteLine(s);</a:t>
            </a:r>
          </a:p>
        </p:txBody>
      </p:sp>
    </p:spTree>
    <p:extLst>
      <p:ext uri="{BB962C8B-B14F-4D97-AF65-F5344CB8AC3E}">
        <p14:creationId xmlns:p14="http://schemas.microsoft.com/office/powerpoint/2010/main" val="3792907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Whenever a class is created, its constructor is called. A class may have multiple constructors that take different arguments. Constructors enable the programmer to set default values."/>
          <p:cNvSpPr txBox="1"/>
          <p:nvPr/>
        </p:nvSpPr>
        <p:spPr>
          <a:xfrm>
            <a:off x="3487409" y="1521581"/>
            <a:ext cx="20924808" cy="1438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Whenever a </a:t>
            </a:r>
            <a:r>
              <a:rPr b="1"/>
              <a:t>class is created</a:t>
            </a:r>
            <a:r>
              <a:t>, its constructor is called. A class may have </a:t>
            </a:r>
            <a:r>
              <a:rPr b="1"/>
              <a:t>multiple constructors </a:t>
            </a:r>
            <a:r>
              <a:t>that take different arguments. Constructors enable the programmer to </a:t>
            </a:r>
            <a:r>
              <a:rPr b="1"/>
              <a:t>set default values</a:t>
            </a:r>
            <a:r>
              <a:t>.</a:t>
            </a:r>
          </a:p>
        </p:txBody>
      </p:sp>
      <p:sp>
        <p:nvSpPr>
          <p:cNvPr id="129" name="Constructor"/>
          <p:cNvSpPr txBox="1"/>
          <p:nvPr/>
        </p:nvSpPr>
        <p:spPr>
          <a:xfrm rot="16200000">
            <a:off x="-2274303" y="6023931"/>
            <a:ext cx="744791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Constructor</a:t>
            </a:r>
          </a:p>
        </p:txBody>
      </p:sp>
      <p:sp>
        <p:nvSpPr>
          <p:cNvPr id="130"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1" name="If we don't provide a constructor for our class, C# creates one by default that instantiates the object and sets member variables to the default values as listed in the Default Values Table."/>
          <p:cNvSpPr txBox="1"/>
          <p:nvPr/>
        </p:nvSpPr>
        <p:spPr>
          <a:xfrm>
            <a:off x="3487409" y="4390645"/>
            <a:ext cx="20924808" cy="1438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If we don't provide a constructor for our class, C# creates one by default that instantiates the object and sets member variables to the default values as listed in the </a:t>
            </a:r>
            <a:r>
              <a:rPr>
                <a:hlinkClick r:id="rId2"/>
              </a:rPr>
              <a:t>Default Values Table</a:t>
            </a:r>
            <a:r>
              <a:t>. </a:t>
            </a:r>
          </a:p>
        </p:txBody>
      </p:sp>
      <p:sp>
        <p:nvSpPr>
          <p:cNvPr id="132" name="Default Constructor"/>
          <p:cNvSpPr txBox="1"/>
          <p:nvPr/>
        </p:nvSpPr>
        <p:spPr>
          <a:xfrm>
            <a:off x="3487409" y="3604604"/>
            <a:ext cx="4630434"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Default Constructor</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The checked and unchecked Operators</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6096000" y="3621779"/>
            <a:ext cx="12192000" cy="2400657"/>
          </a:xfrm>
          <a:prstGeom prst="rect">
            <a:avLst/>
          </a:prstGeom>
        </p:spPr>
        <p:txBody>
          <a:bodyPr>
            <a:spAutoFit/>
          </a:bodyPr>
          <a:lstStyle/>
          <a:p>
            <a:pPr algn="l" defTabSz="1828800" hangingPunct="1"/>
            <a:r>
              <a:rPr lang="en-US" sz="5000" b="0" kern="1200" dirty="0">
                <a:solidFill>
                  <a:prstClr val="black"/>
                </a:solidFill>
                <a:latin typeface="Consolas" panose="020B0609020204030204" pitchFamily="49" charset="0"/>
                <a:ea typeface="+mn-ea"/>
                <a:cs typeface="+mn-cs"/>
              </a:rPr>
              <a:t>byte b = 255;</a:t>
            </a:r>
          </a:p>
          <a:p>
            <a:pPr algn="l" defTabSz="1828800" hangingPunct="1"/>
            <a:r>
              <a:rPr lang="en-US" sz="5000" b="0" kern="1200" dirty="0">
                <a:solidFill>
                  <a:prstClr val="black"/>
                </a:solidFill>
                <a:latin typeface="Consolas" panose="020B0609020204030204" pitchFamily="49" charset="0"/>
                <a:ea typeface="+mn-ea"/>
                <a:cs typeface="+mn-cs"/>
              </a:rPr>
              <a:t>b++;</a:t>
            </a:r>
          </a:p>
          <a:p>
            <a:pPr algn="l" defTabSz="1828800" hangingPunct="1"/>
            <a:r>
              <a:rPr lang="en-US" sz="5000" b="0" kern="1200" dirty="0">
                <a:solidFill>
                  <a:prstClr val="black"/>
                </a:solidFill>
                <a:latin typeface="Consolas" panose="020B0609020204030204" pitchFamily="49" charset="0"/>
                <a:ea typeface="+mn-ea"/>
                <a:cs typeface="+mn-cs"/>
              </a:rPr>
              <a:t>Console.WriteLine(</a:t>
            </a:r>
            <a:r>
              <a:rPr lang="en-US" sz="5000" b="0" kern="1200" dirty="0" err="1">
                <a:solidFill>
                  <a:prstClr val="black"/>
                </a:solidFill>
                <a:latin typeface="Consolas" panose="020B0609020204030204" pitchFamily="49" charset="0"/>
                <a:ea typeface="+mn-ea"/>
                <a:cs typeface="+mn-cs"/>
              </a:rPr>
              <a:t>b.ToString</a:t>
            </a:r>
            <a:r>
              <a:rPr lang="en-US" sz="5000" b="0" kern="1200" dirty="0">
                <a:solidFill>
                  <a:prstClr val="black"/>
                </a:solidFill>
                <a:latin typeface="Consolas" panose="020B0609020204030204" pitchFamily="49" charset="0"/>
                <a:ea typeface="+mn-ea"/>
                <a:cs typeface="+mn-cs"/>
              </a:rPr>
              <a:t>());</a:t>
            </a:r>
          </a:p>
        </p:txBody>
      </p:sp>
      <p:sp>
        <p:nvSpPr>
          <p:cNvPr id="6" name="Rectangle 5"/>
          <p:cNvSpPr/>
          <p:nvPr/>
        </p:nvSpPr>
        <p:spPr>
          <a:xfrm>
            <a:off x="609602" y="7712403"/>
            <a:ext cx="12192000" cy="4708981"/>
          </a:xfrm>
          <a:prstGeom prst="rect">
            <a:avLst/>
          </a:prstGeom>
        </p:spPr>
        <p:txBody>
          <a:bodyPr>
            <a:spAutoFit/>
          </a:bodyPr>
          <a:lstStyle/>
          <a:p>
            <a:pPr algn="l" defTabSz="1828800" hangingPunct="1"/>
            <a:r>
              <a:rPr lang="en-US" sz="5000" b="0" kern="1200" dirty="0">
                <a:solidFill>
                  <a:prstClr val="black"/>
                </a:solidFill>
                <a:latin typeface="Consolas" panose="020B0609020204030204" pitchFamily="49" charset="0"/>
                <a:ea typeface="+mn-ea"/>
                <a:cs typeface="+mn-cs"/>
              </a:rPr>
              <a:t>byte b = 255;</a:t>
            </a:r>
          </a:p>
          <a:p>
            <a:pPr algn="l" defTabSz="1828800" hangingPunct="1"/>
            <a:r>
              <a:rPr lang="en-US" sz="5000" b="0" kern="1200" dirty="0">
                <a:solidFill>
                  <a:prstClr val="black"/>
                </a:solidFill>
                <a:latin typeface="Consolas" panose="020B0609020204030204" pitchFamily="49" charset="0"/>
                <a:ea typeface="+mn-ea"/>
                <a:cs typeface="+mn-cs"/>
              </a:rPr>
              <a:t>checked</a:t>
            </a:r>
          </a:p>
          <a:p>
            <a:pPr algn="l" defTabSz="1828800" hangingPunct="1"/>
            <a:r>
              <a:rPr lang="en-US" sz="5000" b="0" kern="1200" dirty="0">
                <a:solidFill>
                  <a:prstClr val="black"/>
                </a:solidFill>
                <a:latin typeface="Consolas" panose="020B0609020204030204" pitchFamily="49" charset="0"/>
                <a:ea typeface="+mn-ea"/>
                <a:cs typeface="+mn-cs"/>
              </a:rPr>
              <a:t>{</a:t>
            </a:r>
          </a:p>
          <a:p>
            <a:pPr algn="l" defTabSz="1828800" hangingPunct="1"/>
            <a:r>
              <a:rPr lang="en-US" sz="5000" b="0" kern="1200" dirty="0">
                <a:solidFill>
                  <a:prstClr val="black"/>
                </a:solidFill>
                <a:latin typeface="Consolas" panose="020B0609020204030204" pitchFamily="49" charset="0"/>
                <a:ea typeface="+mn-ea"/>
                <a:cs typeface="+mn-cs"/>
              </a:rPr>
              <a:t>	b</a:t>
            </a:r>
            <a:r>
              <a:rPr lang="en-US" sz="5000" b="0" kern="1200" dirty="0">
                <a:solidFill>
                  <a:prstClr val="black"/>
                </a:solidFill>
                <a:latin typeface="Consolas" panose="020B0609020204030204" pitchFamily="49" charset="0"/>
                <a:ea typeface="+mn-ea"/>
                <a:cs typeface="+mn-cs"/>
              </a:rPr>
              <a:t>++;</a:t>
            </a:r>
          </a:p>
          <a:p>
            <a:pPr algn="l" defTabSz="1828800" hangingPunct="1"/>
            <a:r>
              <a:rPr lang="en-US" sz="5000" b="0" kern="1200" dirty="0">
                <a:solidFill>
                  <a:prstClr val="black"/>
                </a:solidFill>
                <a:latin typeface="Consolas" panose="020B0609020204030204" pitchFamily="49" charset="0"/>
                <a:ea typeface="+mn-ea"/>
                <a:cs typeface="+mn-cs"/>
              </a:rPr>
              <a:t>}</a:t>
            </a:r>
          </a:p>
          <a:p>
            <a:pPr algn="l" defTabSz="1828800" hangingPunct="1"/>
            <a:r>
              <a:rPr lang="en-US" sz="5000" b="0" kern="1200" dirty="0">
                <a:solidFill>
                  <a:prstClr val="black"/>
                </a:solidFill>
                <a:latin typeface="Consolas" panose="020B0609020204030204" pitchFamily="49" charset="0"/>
                <a:ea typeface="+mn-ea"/>
                <a:cs typeface="+mn-cs"/>
              </a:rPr>
              <a:t>Console.WriteLine(</a:t>
            </a:r>
            <a:r>
              <a:rPr lang="en-US" sz="5000" b="0" kern="1200" dirty="0" err="1">
                <a:solidFill>
                  <a:prstClr val="black"/>
                </a:solidFill>
                <a:latin typeface="Consolas" panose="020B0609020204030204" pitchFamily="49" charset="0"/>
                <a:ea typeface="+mn-ea"/>
                <a:cs typeface="+mn-cs"/>
              </a:rPr>
              <a:t>b.ToString</a:t>
            </a:r>
            <a:r>
              <a:rPr lang="en-US" sz="5000" b="0" kern="1200" dirty="0">
                <a:solidFill>
                  <a:prstClr val="black"/>
                </a:solidFill>
                <a:latin typeface="Consolas" panose="020B0609020204030204" pitchFamily="49" charset="0"/>
                <a:ea typeface="+mn-ea"/>
                <a:cs typeface="+mn-cs"/>
              </a:rPr>
              <a:t>());</a:t>
            </a:r>
          </a:p>
        </p:txBody>
      </p:sp>
      <p:sp>
        <p:nvSpPr>
          <p:cNvPr id="7" name="Rectangle 6"/>
          <p:cNvSpPr/>
          <p:nvPr/>
        </p:nvSpPr>
        <p:spPr>
          <a:xfrm>
            <a:off x="12308542" y="7712403"/>
            <a:ext cx="12192000" cy="4708981"/>
          </a:xfrm>
          <a:prstGeom prst="rect">
            <a:avLst/>
          </a:prstGeom>
        </p:spPr>
        <p:txBody>
          <a:bodyPr>
            <a:spAutoFit/>
          </a:bodyPr>
          <a:lstStyle/>
          <a:p>
            <a:pPr algn="l" defTabSz="1828800" hangingPunct="1"/>
            <a:r>
              <a:rPr lang="en-US" sz="5000" b="0" kern="1200" dirty="0">
                <a:solidFill>
                  <a:prstClr val="black"/>
                </a:solidFill>
                <a:latin typeface="Consolas" panose="020B0609020204030204" pitchFamily="49" charset="0"/>
                <a:ea typeface="+mn-ea"/>
                <a:cs typeface="+mn-cs"/>
              </a:rPr>
              <a:t>byte b = 255;</a:t>
            </a:r>
          </a:p>
          <a:p>
            <a:pPr algn="l" defTabSz="1828800" hangingPunct="1"/>
            <a:r>
              <a:rPr lang="en-US" sz="5000" b="0" kern="1200" dirty="0">
                <a:solidFill>
                  <a:prstClr val="black"/>
                </a:solidFill>
                <a:latin typeface="Consolas" panose="020B0609020204030204" pitchFamily="49" charset="0"/>
                <a:ea typeface="+mn-ea"/>
                <a:cs typeface="+mn-cs"/>
              </a:rPr>
              <a:t>unchecked</a:t>
            </a:r>
            <a:endParaRPr lang="en-US" sz="5000" b="0" kern="1200" dirty="0">
              <a:solidFill>
                <a:prstClr val="black"/>
              </a:solidFill>
              <a:latin typeface="Consolas" panose="020B0609020204030204" pitchFamily="49" charset="0"/>
              <a:ea typeface="+mn-ea"/>
              <a:cs typeface="+mn-cs"/>
            </a:endParaRPr>
          </a:p>
          <a:p>
            <a:pPr algn="l" defTabSz="1828800" hangingPunct="1"/>
            <a:r>
              <a:rPr lang="en-US" sz="5000" b="0" kern="1200" dirty="0">
                <a:solidFill>
                  <a:prstClr val="black"/>
                </a:solidFill>
                <a:latin typeface="Consolas" panose="020B0609020204030204" pitchFamily="49" charset="0"/>
                <a:ea typeface="+mn-ea"/>
                <a:cs typeface="+mn-cs"/>
              </a:rPr>
              <a:t>{</a:t>
            </a:r>
          </a:p>
          <a:p>
            <a:pPr algn="l" defTabSz="1828800" hangingPunct="1"/>
            <a:r>
              <a:rPr lang="en-US" sz="5000" b="0" kern="1200" dirty="0">
                <a:solidFill>
                  <a:prstClr val="black"/>
                </a:solidFill>
                <a:latin typeface="Consolas" panose="020B0609020204030204" pitchFamily="49" charset="0"/>
                <a:ea typeface="+mn-ea"/>
                <a:cs typeface="+mn-cs"/>
              </a:rPr>
              <a:t>	b</a:t>
            </a:r>
            <a:r>
              <a:rPr lang="en-US" sz="5000" b="0" kern="1200" dirty="0">
                <a:solidFill>
                  <a:prstClr val="black"/>
                </a:solidFill>
                <a:latin typeface="Consolas" panose="020B0609020204030204" pitchFamily="49" charset="0"/>
                <a:ea typeface="+mn-ea"/>
                <a:cs typeface="+mn-cs"/>
              </a:rPr>
              <a:t>++;</a:t>
            </a:r>
          </a:p>
          <a:p>
            <a:pPr algn="l" defTabSz="1828800" hangingPunct="1"/>
            <a:r>
              <a:rPr lang="en-US" sz="5000" b="0" kern="1200" dirty="0">
                <a:solidFill>
                  <a:prstClr val="black"/>
                </a:solidFill>
                <a:latin typeface="Consolas" panose="020B0609020204030204" pitchFamily="49" charset="0"/>
                <a:ea typeface="+mn-ea"/>
                <a:cs typeface="+mn-cs"/>
              </a:rPr>
              <a:t>}</a:t>
            </a:r>
          </a:p>
          <a:p>
            <a:pPr algn="l" defTabSz="1828800" hangingPunct="1"/>
            <a:r>
              <a:rPr lang="en-US" sz="5000" b="0" kern="1200" dirty="0">
                <a:solidFill>
                  <a:prstClr val="black"/>
                </a:solidFill>
                <a:latin typeface="Consolas" panose="020B0609020204030204" pitchFamily="49" charset="0"/>
                <a:ea typeface="+mn-ea"/>
                <a:cs typeface="+mn-cs"/>
              </a:rPr>
              <a:t>Console.WriteLine(</a:t>
            </a:r>
            <a:r>
              <a:rPr lang="en-US" sz="5000" b="0" kern="1200" dirty="0" err="1">
                <a:solidFill>
                  <a:prstClr val="black"/>
                </a:solidFill>
                <a:latin typeface="Consolas" panose="020B0609020204030204" pitchFamily="49" charset="0"/>
                <a:ea typeface="+mn-ea"/>
                <a:cs typeface="+mn-cs"/>
              </a:rPr>
              <a:t>b.ToString</a:t>
            </a:r>
            <a:r>
              <a:rPr lang="en-US" sz="5000" b="0" kern="1200" dirty="0">
                <a:solidFill>
                  <a:prstClr val="black"/>
                </a:solidFill>
                <a:latin typeface="Consolas" panose="020B0609020204030204" pitchFamily="49" charset="0"/>
                <a:ea typeface="+mn-ea"/>
                <a:cs typeface="+mn-cs"/>
              </a:rPr>
              <a:t>());</a:t>
            </a:r>
          </a:p>
        </p:txBody>
      </p:sp>
    </p:spTree>
    <p:extLst>
      <p:ext uri="{BB962C8B-B14F-4D97-AF65-F5344CB8AC3E}">
        <p14:creationId xmlns:p14="http://schemas.microsoft.com/office/powerpoint/2010/main" val="3218297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The is Operator</a:t>
            </a:r>
            <a:endParaRPr lang="en-US" sz="8000" b="0" kern="1200" dirty="0">
              <a:ln w="0"/>
              <a:solidFill>
                <a:srgbClr val="5B9BD5"/>
              </a:solidFill>
              <a:latin typeface="Berlin Sans FB Demi" panose="020E0802020502020306" pitchFamily="34" charset="0"/>
              <a:ea typeface="+mn-ea"/>
              <a:cs typeface="+mn-cs"/>
            </a:endParaRPr>
          </a:p>
        </p:txBody>
      </p:sp>
      <p:sp>
        <p:nvSpPr>
          <p:cNvPr id="6" name="Rectangle 5"/>
          <p:cNvSpPr/>
          <p:nvPr/>
        </p:nvSpPr>
        <p:spPr>
          <a:xfrm>
            <a:off x="116543" y="3893439"/>
            <a:ext cx="19722350" cy="3939540"/>
          </a:xfrm>
          <a:prstGeom prst="rect">
            <a:avLst/>
          </a:prstGeom>
        </p:spPr>
        <p:txBody>
          <a:bodyPr wrap="square">
            <a:spAutoFit/>
          </a:bodyPr>
          <a:lstStyle/>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a:t>
            </a:r>
            <a:r>
              <a:rPr lang="en-US" sz="5000" b="0" kern="1200" dirty="0" err="1">
                <a:solidFill>
                  <a:prstClr val="black"/>
                </a:solidFill>
                <a:latin typeface="Consolas" panose="020B0609020204030204" pitchFamily="49" charset="0"/>
                <a:ea typeface="+mn-ea"/>
                <a:cs typeface="+mn-cs"/>
              </a:rPr>
              <a:t>i</a:t>
            </a:r>
            <a:r>
              <a:rPr lang="en-US" sz="5000" b="0" kern="1200" dirty="0">
                <a:solidFill>
                  <a:prstClr val="black"/>
                </a:solidFill>
                <a:latin typeface="Consolas" panose="020B0609020204030204" pitchFamily="49" charset="0"/>
                <a:ea typeface="+mn-ea"/>
                <a:cs typeface="+mn-cs"/>
              </a:rPr>
              <a:t> = 10;</a:t>
            </a:r>
          </a:p>
          <a:p>
            <a:pPr algn="l" defTabSz="1828800" hangingPunct="1"/>
            <a:r>
              <a:rPr lang="en-US" sz="5000" b="0" kern="1200" dirty="0">
                <a:solidFill>
                  <a:prstClr val="black"/>
                </a:solidFill>
                <a:latin typeface="Consolas" panose="020B0609020204030204" pitchFamily="49" charset="0"/>
                <a:ea typeface="+mn-ea"/>
                <a:cs typeface="+mn-cs"/>
              </a:rPr>
              <a:t>if (</a:t>
            </a:r>
            <a:r>
              <a:rPr lang="en-US" sz="5000" b="0" kern="1200" dirty="0" err="1">
                <a:solidFill>
                  <a:prstClr val="black"/>
                </a:solidFill>
                <a:latin typeface="Consolas" panose="020B0609020204030204" pitchFamily="49" charset="0"/>
                <a:ea typeface="+mn-ea"/>
                <a:cs typeface="+mn-cs"/>
              </a:rPr>
              <a:t>i</a:t>
            </a:r>
            <a:r>
              <a:rPr lang="en-US" sz="5000" b="0" kern="1200" dirty="0">
                <a:solidFill>
                  <a:prstClr val="black"/>
                </a:solidFill>
                <a:latin typeface="Consolas" panose="020B0609020204030204" pitchFamily="49" charset="0"/>
                <a:ea typeface="+mn-ea"/>
                <a:cs typeface="+mn-cs"/>
              </a:rPr>
              <a:t> is object)</a:t>
            </a:r>
          </a:p>
          <a:p>
            <a:pPr algn="l" defTabSz="1828800" hangingPunct="1"/>
            <a:r>
              <a:rPr lang="en-US" sz="5000" b="0" kern="1200" dirty="0">
                <a:solidFill>
                  <a:prstClr val="black"/>
                </a:solidFill>
                <a:latin typeface="Consolas" panose="020B0609020204030204" pitchFamily="49" charset="0"/>
                <a:ea typeface="+mn-ea"/>
                <a:cs typeface="+mn-cs"/>
              </a:rPr>
              <a:t>{</a:t>
            </a:r>
          </a:p>
          <a:p>
            <a:pPr marL="914400" lvl="1" indent="0" algn="l" defTabSz="1828800" hangingPunct="1"/>
            <a:r>
              <a:rPr lang="en-US" sz="5000" b="0" kern="1200" dirty="0">
                <a:solidFill>
                  <a:prstClr val="black"/>
                </a:solidFill>
                <a:latin typeface="Consolas" panose="020B0609020204030204" pitchFamily="49" charset="0"/>
                <a:ea typeface="+mn-ea"/>
                <a:cs typeface="+mn-cs"/>
              </a:rPr>
              <a:t>Console.WriteLine(“</a:t>
            </a:r>
            <a:r>
              <a:rPr lang="en-US" sz="5000" b="0" kern="1200" dirty="0" err="1">
                <a:solidFill>
                  <a:prstClr val="black"/>
                </a:solidFill>
                <a:latin typeface="Consolas" panose="020B0609020204030204" pitchFamily="49" charset="0"/>
                <a:ea typeface="+mn-ea"/>
                <a:cs typeface="+mn-cs"/>
              </a:rPr>
              <a:t>i</a:t>
            </a:r>
            <a:r>
              <a:rPr lang="en-US" sz="5000" b="0" kern="1200" dirty="0">
                <a:solidFill>
                  <a:prstClr val="black"/>
                </a:solidFill>
                <a:latin typeface="Consolas" panose="020B0609020204030204" pitchFamily="49" charset="0"/>
                <a:ea typeface="+mn-ea"/>
                <a:cs typeface="+mn-cs"/>
              </a:rPr>
              <a:t> is an object”);</a:t>
            </a:r>
          </a:p>
          <a:p>
            <a:pPr algn="l" defTabSz="1828800" hangingPunct="1"/>
            <a:r>
              <a:rPr lang="en-US" sz="5000" b="0" kern="1200" dirty="0">
                <a:solidFill>
                  <a:prstClr val="black"/>
                </a:solidFill>
                <a:latin typeface="Consolas" panose="020B0609020204030204" pitchFamily="49" charset="0"/>
                <a:ea typeface="+mn-ea"/>
                <a:cs typeface="+mn-cs"/>
              </a:rPr>
              <a:t>}</a:t>
            </a:r>
            <a:endParaRPr lang="en-US" sz="5000" b="0" kern="1200" dirty="0">
              <a:solidFill>
                <a:prstClr val="black"/>
              </a:solidFill>
              <a:latin typeface="Consolas" panose="020B0609020204030204" pitchFamily="49" charset="0"/>
              <a:ea typeface="+mn-ea"/>
              <a:cs typeface="+mn-cs"/>
            </a:endParaRPr>
          </a:p>
        </p:txBody>
      </p:sp>
      <p:sp>
        <p:nvSpPr>
          <p:cNvPr id="2" name="Rectangle 1"/>
          <p:cNvSpPr/>
          <p:nvPr/>
        </p:nvSpPr>
        <p:spPr>
          <a:xfrm>
            <a:off x="116542" y="2150661"/>
            <a:ext cx="22555200" cy="646331"/>
          </a:xfrm>
          <a:prstGeom prst="rect">
            <a:avLst/>
          </a:prstGeom>
        </p:spPr>
        <p:txBody>
          <a:bodyPr wrap="square">
            <a:spAutoFit/>
          </a:bodyPr>
          <a:lstStyle/>
          <a:p>
            <a:pPr algn="l" defTabSz="1828800" hangingPunct="1"/>
            <a:r>
              <a:rPr lang="en-US" sz="3600" b="0" kern="1200" dirty="0">
                <a:solidFill>
                  <a:prstClr val="black"/>
                </a:solidFill>
                <a:latin typeface="Palatino-Roman"/>
                <a:ea typeface="+mn-ea"/>
                <a:cs typeface="+mn-cs"/>
              </a:rPr>
              <a:t>The </a:t>
            </a:r>
            <a:r>
              <a:rPr lang="en-US" b="0" kern="1200" dirty="0">
                <a:solidFill>
                  <a:prstClr val="black"/>
                </a:solidFill>
                <a:latin typeface="WileyCode-Regular"/>
                <a:ea typeface="+mn-ea"/>
                <a:cs typeface="+mn-cs"/>
              </a:rPr>
              <a:t>is </a:t>
            </a:r>
            <a:r>
              <a:rPr lang="en-US" sz="3600" b="0" kern="1200" dirty="0">
                <a:solidFill>
                  <a:prstClr val="black"/>
                </a:solidFill>
                <a:latin typeface="Palatino-Roman"/>
                <a:ea typeface="+mn-ea"/>
                <a:cs typeface="+mn-cs"/>
              </a:rPr>
              <a:t>operator allows us to check whether an object is compatible with a specific </a:t>
            </a:r>
            <a:r>
              <a:rPr lang="en-US" sz="3600" b="0" kern="1200" dirty="0">
                <a:solidFill>
                  <a:prstClr val="black"/>
                </a:solidFill>
                <a:latin typeface="Palatino-Roman"/>
                <a:ea typeface="+mn-ea"/>
                <a:cs typeface="+mn-cs"/>
              </a:rPr>
              <a:t>type.</a:t>
            </a:r>
            <a:endParaRPr lang="en-US" sz="3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0365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The as Operator</a:t>
            </a:r>
            <a:endParaRPr lang="en-US" sz="8000" b="0" kern="1200" dirty="0">
              <a:ln w="0"/>
              <a:solidFill>
                <a:srgbClr val="5B9BD5"/>
              </a:solidFill>
              <a:latin typeface="Berlin Sans FB Demi" panose="020E0802020502020306" pitchFamily="34" charset="0"/>
              <a:ea typeface="+mn-ea"/>
              <a:cs typeface="+mn-cs"/>
            </a:endParaRPr>
          </a:p>
        </p:txBody>
      </p:sp>
      <p:sp>
        <p:nvSpPr>
          <p:cNvPr id="6" name="Rectangle 5"/>
          <p:cNvSpPr/>
          <p:nvPr/>
        </p:nvSpPr>
        <p:spPr>
          <a:xfrm>
            <a:off x="116543" y="3893439"/>
            <a:ext cx="19722350" cy="3170099"/>
          </a:xfrm>
          <a:prstGeom prst="rect">
            <a:avLst/>
          </a:prstGeom>
        </p:spPr>
        <p:txBody>
          <a:bodyPr wrap="square">
            <a:spAutoFit/>
          </a:bodyPr>
          <a:lstStyle/>
          <a:p>
            <a:pPr algn="l" defTabSz="1828800" hangingPunct="1"/>
            <a:r>
              <a:rPr lang="en-US" sz="5000" b="0" kern="1200" dirty="0">
                <a:solidFill>
                  <a:prstClr val="black"/>
                </a:solidFill>
                <a:latin typeface="Consolas" panose="020B0609020204030204" pitchFamily="49" charset="0"/>
                <a:ea typeface="+mn-ea"/>
                <a:cs typeface="+mn-cs"/>
              </a:rPr>
              <a:t>object o1 = “Some String”;</a:t>
            </a:r>
          </a:p>
          <a:p>
            <a:pPr algn="l" defTabSz="1828800" hangingPunct="1"/>
            <a:r>
              <a:rPr lang="en-US" sz="5000" b="0" kern="1200" dirty="0">
                <a:solidFill>
                  <a:prstClr val="black"/>
                </a:solidFill>
                <a:latin typeface="Consolas" panose="020B0609020204030204" pitchFamily="49" charset="0"/>
                <a:ea typeface="+mn-ea"/>
                <a:cs typeface="+mn-cs"/>
              </a:rPr>
              <a:t>object o2 = 5;</a:t>
            </a:r>
          </a:p>
          <a:p>
            <a:pPr algn="l" defTabSz="1828800" hangingPunct="1"/>
            <a:r>
              <a:rPr lang="en-US" sz="5000" b="0" kern="1200" dirty="0">
                <a:solidFill>
                  <a:prstClr val="black"/>
                </a:solidFill>
                <a:latin typeface="Consolas" panose="020B0609020204030204" pitchFamily="49" charset="0"/>
                <a:ea typeface="+mn-ea"/>
                <a:cs typeface="+mn-cs"/>
              </a:rPr>
              <a:t>string s1 = o1 as string; // s1 = “Some String”</a:t>
            </a:r>
          </a:p>
          <a:p>
            <a:pPr algn="l" defTabSz="1828800" hangingPunct="1"/>
            <a:r>
              <a:rPr lang="en-US" sz="5000" b="0" kern="1200" dirty="0">
                <a:solidFill>
                  <a:prstClr val="black"/>
                </a:solidFill>
                <a:latin typeface="Consolas" panose="020B0609020204030204" pitchFamily="49" charset="0"/>
                <a:ea typeface="+mn-ea"/>
                <a:cs typeface="+mn-cs"/>
              </a:rPr>
              <a:t>string s2 = o2 as string; // s2 = null</a:t>
            </a:r>
            <a:endParaRPr lang="en-US" sz="5000" b="0" kern="1200" dirty="0">
              <a:solidFill>
                <a:prstClr val="black"/>
              </a:solidFill>
              <a:latin typeface="Consolas" panose="020B0609020204030204" pitchFamily="49" charset="0"/>
              <a:ea typeface="+mn-ea"/>
              <a:cs typeface="+mn-cs"/>
            </a:endParaRPr>
          </a:p>
        </p:txBody>
      </p:sp>
      <p:sp>
        <p:nvSpPr>
          <p:cNvPr id="2" name="Rectangle 1"/>
          <p:cNvSpPr/>
          <p:nvPr/>
        </p:nvSpPr>
        <p:spPr>
          <a:xfrm>
            <a:off x="116542" y="2150661"/>
            <a:ext cx="22555200" cy="646331"/>
          </a:xfrm>
          <a:prstGeom prst="rect">
            <a:avLst/>
          </a:prstGeom>
        </p:spPr>
        <p:txBody>
          <a:bodyPr wrap="square">
            <a:spAutoFit/>
          </a:bodyPr>
          <a:lstStyle/>
          <a:p>
            <a:pPr algn="l" defTabSz="1828800" hangingPunct="1"/>
            <a:r>
              <a:rPr lang="en-US" sz="3600" b="0" kern="1200" dirty="0">
                <a:solidFill>
                  <a:prstClr val="black"/>
                </a:solidFill>
                <a:latin typeface="Palatino-Roman"/>
                <a:ea typeface="+mn-ea"/>
                <a:cs typeface="+mn-cs"/>
              </a:rPr>
              <a:t>The </a:t>
            </a:r>
            <a:r>
              <a:rPr lang="en-US" b="0" kern="1200" dirty="0">
                <a:solidFill>
                  <a:prstClr val="black"/>
                </a:solidFill>
                <a:latin typeface="WileyCode-Regular"/>
                <a:ea typeface="+mn-ea"/>
                <a:cs typeface="+mn-cs"/>
              </a:rPr>
              <a:t>is </a:t>
            </a:r>
            <a:r>
              <a:rPr lang="en-US" sz="3600" b="0" kern="1200" dirty="0">
                <a:solidFill>
                  <a:prstClr val="black"/>
                </a:solidFill>
                <a:latin typeface="Palatino-Roman"/>
                <a:ea typeface="+mn-ea"/>
                <a:cs typeface="+mn-cs"/>
              </a:rPr>
              <a:t>operator allows us to check whether an object is compatible with a specific </a:t>
            </a:r>
            <a:r>
              <a:rPr lang="en-US" sz="3600" b="0" kern="1200" dirty="0">
                <a:solidFill>
                  <a:prstClr val="black"/>
                </a:solidFill>
                <a:latin typeface="Palatino-Roman"/>
                <a:ea typeface="+mn-ea"/>
                <a:cs typeface="+mn-cs"/>
              </a:rPr>
              <a:t>type.</a:t>
            </a:r>
            <a:endParaRPr lang="en-US" sz="3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606192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The </a:t>
            </a:r>
            <a:r>
              <a:rPr lang="en-US" sz="8000" b="0" kern="1200" dirty="0" err="1">
                <a:ln w="0"/>
                <a:solidFill>
                  <a:srgbClr val="5B9BD5"/>
                </a:solidFill>
                <a:latin typeface="Berlin Sans FB Demi" panose="020E0802020502020306" pitchFamily="34" charset="0"/>
                <a:ea typeface="+mn-ea"/>
                <a:cs typeface="+mn-cs"/>
              </a:rPr>
              <a:t>typeof</a:t>
            </a:r>
            <a:r>
              <a:rPr lang="en-US" sz="8000" b="0" kern="1200" dirty="0">
                <a:ln w="0"/>
                <a:solidFill>
                  <a:srgbClr val="5B9BD5"/>
                </a:solidFill>
                <a:latin typeface="Berlin Sans FB Demi" panose="020E0802020502020306" pitchFamily="34" charset="0"/>
                <a:ea typeface="+mn-ea"/>
                <a:cs typeface="+mn-cs"/>
              </a:rPr>
              <a:t> Operator</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116542" y="3871877"/>
            <a:ext cx="22555200" cy="3785652"/>
          </a:xfrm>
          <a:prstGeom prst="rect">
            <a:avLst/>
          </a:prstGeom>
        </p:spPr>
        <p:txBody>
          <a:bodyPr wrap="square">
            <a:spAutoFit/>
          </a:bodyPr>
          <a:lstStyle/>
          <a:p>
            <a:pPr algn="just" defTabSz="1828800" hangingPunct="1"/>
            <a:r>
              <a:rPr lang="en-US" sz="4800" b="0" kern="1200" dirty="0">
                <a:solidFill>
                  <a:prstClr val="black"/>
                </a:solidFill>
                <a:latin typeface="Palatino-Roman"/>
                <a:ea typeface="+mn-ea"/>
                <a:cs typeface="+mn-cs"/>
              </a:rPr>
              <a:t>The </a:t>
            </a:r>
            <a:r>
              <a:rPr lang="en-US" sz="4800" b="0" kern="1200" dirty="0" err="1">
                <a:solidFill>
                  <a:prstClr val="black"/>
                </a:solidFill>
                <a:latin typeface="Palatino-Roman"/>
                <a:ea typeface="+mn-ea"/>
                <a:cs typeface="+mn-cs"/>
              </a:rPr>
              <a:t>typeof</a:t>
            </a:r>
            <a:r>
              <a:rPr lang="en-US" sz="4800" b="0" kern="1200" dirty="0">
                <a:solidFill>
                  <a:prstClr val="black"/>
                </a:solidFill>
                <a:latin typeface="Palatino-Roman"/>
                <a:ea typeface="+mn-ea"/>
                <a:cs typeface="+mn-cs"/>
              </a:rPr>
              <a:t> operator returns a </a:t>
            </a:r>
            <a:r>
              <a:rPr lang="en-US" sz="4800" b="0" kern="1200" dirty="0" err="1">
                <a:solidFill>
                  <a:prstClr val="black"/>
                </a:solidFill>
                <a:latin typeface="Palatino-Roman"/>
                <a:ea typeface="+mn-ea"/>
                <a:cs typeface="+mn-cs"/>
              </a:rPr>
              <a:t>System.Type</a:t>
            </a:r>
            <a:r>
              <a:rPr lang="en-US" sz="4800" b="0" kern="1200" dirty="0">
                <a:solidFill>
                  <a:prstClr val="black"/>
                </a:solidFill>
                <a:latin typeface="Palatino-Roman"/>
                <a:ea typeface="+mn-ea"/>
                <a:cs typeface="+mn-cs"/>
              </a:rPr>
              <a:t> object representing a specified type. For example, </a:t>
            </a:r>
            <a:r>
              <a:rPr lang="en-US" sz="4800" b="0" kern="1200" dirty="0" err="1">
                <a:solidFill>
                  <a:prstClr val="black"/>
                </a:solidFill>
                <a:latin typeface="Palatino-Roman"/>
                <a:ea typeface="+mn-ea"/>
                <a:cs typeface="+mn-cs"/>
              </a:rPr>
              <a:t>typeof</a:t>
            </a:r>
            <a:r>
              <a:rPr lang="en-US" sz="4800" b="0" kern="1200" dirty="0">
                <a:solidFill>
                  <a:prstClr val="black"/>
                </a:solidFill>
                <a:latin typeface="Palatino-Roman"/>
                <a:ea typeface="+mn-ea"/>
                <a:cs typeface="+mn-cs"/>
              </a:rPr>
              <a:t>(string) will return a Type object representing the </a:t>
            </a:r>
            <a:r>
              <a:rPr lang="en-US" sz="4800" b="0" kern="1200" dirty="0" err="1">
                <a:solidFill>
                  <a:prstClr val="black"/>
                </a:solidFill>
                <a:latin typeface="Palatino-Roman"/>
                <a:ea typeface="+mn-ea"/>
                <a:cs typeface="+mn-cs"/>
              </a:rPr>
              <a:t>System.String</a:t>
            </a:r>
            <a:r>
              <a:rPr lang="en-US" sz="4800" b="0" kern="1200" dirty="0">
                <a:solidFill>
                  <a:prstClr val="black"/>
                </a:solidFill>
                <a:latin typeface="Palatino-Roman"/>
                <a:ea typeface="+mn-ea"/>
                <a:cs typeface="+mn-cs"/>
              </a:rPr>
              <a:t> type. </a:t>
            </a:r>
          </a:p>
          <a:p>
            <a:pPr algn="just" defTabSz="1828800" hangingPunct="1"/>
            <a:r>
              <a:rPr lang="en-US" sz="4800" b="0" kern="1200" dirty="0">
                <a:solidFill>
                  <a:prstClr val="black"/>
                </a:solidFill>
                <a:latin typeface="Palatino-Roman"/>
                <a:ea typeface="+mn-ea"/>
                <a:cs typeface="+mn-cs"/>
              </a:rPr>
              <a:t>This is useful when we want to use </a:t>
            </a:r>
            <a:r>
              <a:rPr lang="en-US" sz="4800" kern="1200" dirty="0">
                <a:solidFill>
                  <a:prstClr val="black"/>
                </a:solidFill>
                <a:latin typeface="Palatino-Roman"/>
                <a:ea typeface="+mn-ea"/>
                <a:cs typeface="+mn-cs"/>
              </a:rPr>
              <a:t>reflection</a:t>
            </a:r>
            <a:r>
              <a:rPr lang="en-US" sz="4800" b="0" kern="1200" dirty="0">
                <a:solidFill>
                  <a:prstClr val="black"/>
                </a:solidFill>
                <a:latin typeface="Palatino-Roman"/>
                <a:ea typeface="+mn-ea"/>
                <a:cs typeface="+mn-cs"/>
              </a:rPr>
              <a:t> to find out information about an object dynamically.</a:t>
            </a:r>
            <a:endParaRPr lang="en-US" sz="48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450712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6384055"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Type Conversions</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6" y="3747317"/>
            <a:ext cx="4647426" cy="1200329"/>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Implicit </a:t>
            </a:r>
            <a:r>
              <a:rPr lang="en-US" sz="3600" i="1" kern="1200" dirty="0">
                <a:solidFill>
                  <a:prstClr val="black"/>
                </a:solidFill>
                <a:latin typeface="FranklinGothic-DemiItal"/>
                <a:ea typeface="+mn-ea"/>
                <a:cs typeface="+mn-cs"/>
              </a:rPr>
              <a:t>conversions</a:t>
            </a:r>
          </a:p>
          <a:p>
            <a:pPr algn="l" defTabSz="1828800" hangingPunct="1"/>
            <a:r>
              <a:rPr lang="en-US" sz="3600" i="1" kern="1200" dirty="0">
                <a:solidFill>
                  <a:prstClr val="black"/>
                </a:solidFill>
                <a:latin typeface="FranklinGothic-DemiItal"/>
                <a:ea typeface="+mn-ea"/>
                <a:cs typeface="+mn-cs"/>
              </a:rPr>
              <a:t>explicit conversions</a:t>
            </a:r>
            <a:endParaRPr lang="en-US" sz="3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457176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6384055"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Type Conversions</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6" y="3747317"/>
            <a:ext cx="4647426" cy="646331"/>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Implicit </a:t>
            </a:r>
            <a:r>
              <a:rPr lang="en-US" sz="3600" i="1" kern="1200" dirty="0">
                <a:solidFill>
                  <a:prstClr val="black"/>
                </a:solidFill>
                <a:latin typeface="FranklinGothic-DemiItal"/>
                <a:ea typeface="+mn-ea"/>
                <a:cs typeface="+mn-cs"/>
              </a:rPr>
              <a:t>conversions</a:t>
            </a:r>
          </a:p>
        </p:txBody>
      </p:sp>
      <p:sp>
        <p:nvSpPr>
          <p:cNvPr id="8" name="Rectangle 7"/>
          <p:cNvSpPr/>
          <p:nvPr/>
        </p:nvSpPr>
        <p:spPr>
          <a:xfrm>
            <a:off x="3455836" y="5805641"/>
            <a:ext cx="20479928" cy="3939540"/>
          </a:xfrm>
          <a:prstGeom prst="rect">
            <a:avLst/>
          </a:prstGeom>
        </p:spPr>
        <p:txBody>
          <a:bodyPr wrap="square">
            <a:spAutoFit/>
          </a:bodyPr>
          <a:lstStyle/>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a:t>
            </a:r>
            <a:r>
              <a:rPr lang="en-US" sz="5000" b="0" kern="1200" dirty="0">
                <a:solidFill>
                  <a:prstClr val="black"/>
                </a:solidFill>
                <a:latin typeface="Consolas" panose="020B0609020204030204" pitchFamily="49" charset="0"/>
                <a:ea typeface="+mn-ea"/>
                <a:cs typeface="+mn-cs"/>
              </a:rPr>
              <a:t>value1 = 10;</a:t>
            </a:r>
          </a:p>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a:t>
            </a:r>
            <a:r>
              <a:rPr lang="en-US" sz="5000" b="0" kern="1200" dirty="0">
                <a:solidFill>
                  <a:prstClr val="black"/>
                </a:solidFill>
                <a:latin typeface="Consolas" panose="020B0609020204030204" pitchFamily="49" charset="0"/>
                <a:ea typeface="+mn-ea"/>
                <a:cs typeface="+mn-cs"/>
              </a:rPr>
              <a:t>value2 = 23;</a:t>
            </a:r>
          </a:p>
          <a:p>
            <a:pPr algn="l" defTabSz="1828800" hangingPunct="1"/>
            <a:r>
              <a:rPr lang="en-US" sz="5000" b="0" kern="1200" dirty="0">
                <a:solidFill>
                  <a:prstClr val="black"/>
                </a:solidFill>
                <a:latin typeface="Consolas" panose="020B0609020204030204" pitchFamily="49" charset="0"/>
                <a:ea typeface="+mn-ea"/>
                <a:cs typeface="+mn-cs"/>
              </a:rPr>
              <a:t>byte total;</a:t>
            </a:r>
          </a:p>
          <a:p>
            <a:pPr algn="l" defTabSz="1828800" hangingPunct="1"/>
            <a:r>
              <a:rPr lang="en-US" sz="5000" b="0" kern="1200" dirty="0">
                <a:solidFill>
                  <a:prstClr val="black"/>
                </a:solidFill>
                <a:latin typeface="Consolas" panose="020B0609020204030204" pitchFamily="49" charset="0"/>
                <a:ea typeface="+mn-ea"/>
                <a:cs typeface="+mn-cs"/>
              </a:rPr>
              <a:t>total = value1 + value2</a:t>
            </a:r>
            <a:r>
              <a:rPr lang="en-US" sz="5000" b="0" kern="1200" dirty="0">
                <a:solidFill>
                  <a:prstClr val="black"/>
                </a:solidFill>
                <a:latin typeface="Consolas" panose="020B0609020204030204" pitchFamily="49" charset="0"/>
                <a:ea typeface="+mn-ea"/>
                <a:cs typeface="+mn-cs"/>
              </a:rPr>
              <a:t>; //</a:t>
            </a:r>
            <a:r>
              <a:rPr lang="en-US" sz="3600" b="0" kern="1200" dirty="0">
                <a:solidFill>
                  <a:prstClr val="black"/>
                </a:solidFill>
                <a:latin typeface="Calibri" panose="020F0502020204030204"/>
                <a:ea typeface="+mn-ea"/>
                <a:cs typeface="+mn-cs"/>
              </a:rPr>
              <a:t>Cannot implicitly convert type ‘</a:t>
            </a:r>
            <a:r>
              <a:rPr lang="en-US" sz="3600" b="0" kern="1200" dirty="0" err="1">
                <a:solidFill>
                  <a:prstClr val="black"/>
                </a:solidFill>
                <a:latin typeface="Calibri" panose="020F0502020204030204"/>
                <a:ea typeface="+mn-ea"/>
                <a:cs typeface="+mn-cs"/>
              </a:rPr>
              <a:t>int</a:t>
            </a:r>
            <a:r>
              <a:rPr lang="en-US" sz="3600" b="0" kern="1200" dirty="0">
                <a:solidFill>
                  <a:prstClr val="black"/>
                </a:solidFill>
                <a:latin typeface="Calibri" panose="020F0502020204030204"/>
                <a:ea typeface="+mn-ea"/>
                <a:cs typeface="+mn-cs"/>
              </a:rPr>
              <a:t>’ to ‘byte’</a:t>
            </a:r>
            <a:endParaRPr lang="en-US" sz="5000" b="0" kern="1200" dirty="0">
              <a:solidFill>
                <a:prstClr val="black"/>
              </a:solidFill>
              <a:latin typeface="Consolas" panose="020B0609020204030204" pitchFamily="49" charset="0"/>
              <a:ea typeface="+mn-ea"/>
              <a:cs typeface="+mn-cs"/>
            </a:endParaRPr>
          </a:p>
          <a:p>
            <a:pPr algn="l" defTabSz="1828800" hangingPunct="1"/>
            <a:r>
              <a:rPr lang="en-US" sz="5000" b="0" kern="1200" dirty="0">
                <a:solidFill>
                  <a:prstClr val="black"/>
                </a:solidFill>
                <a:latin typeface="Consolas" panose="020B0609020204030204" pitchFamily="49" charset="0"/>
                <a:ea typeface="+mn-ea"/>
                <a:cs typeface="+mn-cs"/>
              </a:rPr>
              <a:t>Console.WriteLine(total);</a:t>
            </a:r>
          </a:p>
        </p:txBody>
      </p:sp>
    </p:spTree>
    <p:extLst>
      <p:ext uri="{BB962C8B-B14F-4D97-AF65-F5344CB8AC3E}">
        <p14:creationId xmlns:p14="http://schemas.microsoft.com/office/powerpoint/2010/main" val="1025327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6384055"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Type Conversions</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6" y="3747317"/>
            <a:ext cx="4647426" cy="646331"/>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Implicit </a:t>
            </a:r>
            <a:r>
              <a:rPr lang="en-US" sz="3600" i="1" kern="1200" dirty="0">
                <a:solidFill>
                  <a:prstClr val="black"/>
                </a:solidFill>
                <a:latin typeface="FranklinGothic-DemiItal"/>
                <a:ea typeface="+mn-ea"/>
                <a:cs typeface="+mn-cs"/>
              </a:rPr>
              <a:t>conversions</a:t>
            </a:r>
          </a:p>
        </p:txBody>
      </p:sp>
      <p:sp>
        <p:nvSpPr>
          <p:cNvPr id="8" name="Rectangle 7"/>
          <p:cNvSpPr/>
          <p:nvPr/>
        </p:nvSpPr>
        <p:spPr>
          <a:xfrm>
            <a:off x="3455836" y="5805641"/>
            <a:ext cx="20479928" cy="3939540"/>
          </a:xfrm>
          <a:prstGeom prst="rect">
            <a:avLst/>
          </a:prstGeom>
        </p:spPr>
        <p:txBody>
          <a:bodyPr wrap="square">
            <a:spAutoFit/>
          </a:bodyPr>
          <a:lstStyle/>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a:t>
            </a:r>
            <a:r>
              <a:rPr lang="en-US" sz="5000" b="0" kern="1200" dirty="0">
                <a:solidFill>
                  <a:prstClr val="black"/>
                </a:solidFill>
                <a:latin typeface="Consolas" panose="020B0609020204030204" pitchFamily="49" charset="0"/>
                <a:ea typeface="+mn-ea"/>
                <a:cs typeface="+mn-cs"/>
              </a:rPr>
              <a:t>value1 = 10;</a:t>
            </a:r>
          </a:p>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a:t>
            </a:r>
            <a:r>
              <a:rPr lang="en-US" sz="5000" b="0" kern="1200" dirty="0">
                <a:solidFill>
                  <a:prstClr val="black"/>
                </a:solidFill>
                <a:latin typeface="Consolas" panose="020B0609020204030204" pitchFamily="49" charset="0"/>
                <a:ea typeface="+mn-ea"/>
                <a:cs typeface="+mn-cs"/>
              </a:rPr>
              <a:t>value2 = 23;</a:t>
            </a:r>
          </a:p>
          <a:p>
            <a:pPr algn="l" defTabSz="1828800" hangingPunct="1"/>
            <a:r>
              <a:rPr lang="en-US" sz="5000" b="0" kern="1200" dirty="0">
                <a:solidFill>
                  <a:prstClr val="black"/>
                </a:solidFill>
                <a:latin typeface="Consolas" panose="020B0609020204030204" pitchFamily="49" charset="0"/>
                <a:ea typeface="+mn-ea"/>
                <a:cs typeface="+mn-cs"/>
              </a:rPr>
              <a:t>long </a:t>
            </a:r>
            <a:r>
              <a:rPr lang="en-US" sz="5000" b="0" kern="1200" dirty="0">
                <a:solidFill>
                  <a:prstClr val="black"/>
                </a:solidFill>
                <a:latin typeface="Consolas" panose="020B0609020204030204" pitchFamily="49" charset="0"/>
                <a:ea typeface="+mn-ea"/>
                <a:cs typeface="+mn-cs"/>
              </a:rPr>
              <a:t>total;</a:t>
            </a:r>
          </a:p>
          <a:p>
            <a:pPr algn="l" defTabSz="1828800" hangingPunct="1"/>
            <a:r>
              <a:rPr lang="en-US" sz="5000" b="0" kern="1200" dirty="0">
                <a:solidFill>
                  <a:prstClr val="black"/>
                </a:solidFill>
                <a:latin typeface="Consolas" panose="020B0609020204030204" pitchFamily="49" charset="0"/>
                <a:ea typeface="+mn-ea"/>
                <a:cs typeface="+mn-cs"/>
              </a:rPr>
              <a:t>total = value1 + value2</a:t>
            </a:r>
            <a:r>
              <a:rPr lang="en-US" sz="5000" b="0" kern="1200" dirty="0">
                <a:solidFill>
                  <a:prstClr val="black"/>
                </a:solidFill>
                <a:latin typeface="Consolas" panose="020B0609020204030204" pitchFamily="49" charset="0"/>
                <a:ea typeface="+mn-ea"/>
                <a:cs typeface="+mn-cs"/>
              </a:rPr>
              <a:t>; //</a:t>
            </a:r>
            <a:r>
              <a:rPr lang="en-US" sz="3600" b="0" kern="1200" dirty="0">
                <a:solidFill>
                  <a:prstClr val="black"/>
                </a:solidFill>
                <a:latin typeface="Calibri" panose="020F0502020204030204"/>
                <a:ea typeface="+mn-ea"/>
                <a:cs typeface="+mn-cs"/>
              </a:rPr>
              <a:t>Cannot implicitly convert type ‘</a:t>
            </a:r>
            <a:r>
              <a:rPr lang="en-US" sz="3600" b="0" kern="1200" dirty="0" err="1">
                <a:solidFill>
                  <a:prstClr val="black"/>
                </a:solidFill>
                <a:latin typeface="Calibri" panose="020F0502020204030204"/>
                <a:ea typeface="+mn-ea"/>
                <a:cs typeface="+mn-cs"/>
              </a:rPr>
              <a:t>int</a:t>
            </a:r>
            <a:r>
              <a:rPr lang="en-US" sz="3600" b="0" kern="1200" dirty="0">
                <a:solidFill>
                  <a:prstClr val="black"/>
                </a:solidFill>
                <a:latin typeface="Calibri" panose="020F0502020204030204"/>
                <a:ea typeface="+mn-ea"/>
                <a:cs typeface="+mn-cs"/>
              </a:rPr>
              <a:t>’ to ‘byte’</a:t>
            </a:r>
            <a:endParaRPr lang="en-US" sz="5000" b="0" kern="1200" dirty="0">
              <a:solidFill>
                <a:prstClr val="black"/>
              </a:solidFill>
              <a:latin typeface="Consolas" panose="020B0609020204030204" pitchFamily="49" charset="0"/>
              <a:ea typeface="+mn-ea"/>
              <a:cs typeface="+mn-cs"/>
            </a:endParaRPr>
          </a:p>
          <a:p>
            <a:pPr algn="l" defTabSz="1828800" hangingPunct="1"/>
            <a:r>
              <a:rPr lang="en-US" sz="5000" b="0" kern="1200" dirty="0">
                <a:solidFill>
                  <a:prstClr val="black"/>
                </a:solidFill>
                <a:latin typeface="Consolas" panose="020B0609020204030204" pitchFamily="49" charset="0"/>
                <a:ea typeface="+mn-ea"/>
                <a:cs typeface="+mn-cs"/>
              </a:rPr>
              <a:t>Console.WriteLine(total);</a:t>
            </a:r>
          </a:p>
        </p:txBody>
      </p:sp>
    </p:spTree>
    <p:extLst>
      <p:ext uri="{BB962C8B-B14F-4D97-AF65-F5344CB8AC3E}">
        <p14:creationId xmlns:p14="http://schemas.microsoft.com/office/powerpoint/2010/main" val="42030035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6384055"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Type Conversions</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6" y="3747317"/>
            <a:ext cx="4647426" cy="646331"/>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Implicit conversions</a:t>
            </a:r>
            <a:endParaRPr lang="en-US" sz="3600" b="0" kern="1200" dirty="0">
              <a:solidFill>
                <a:prstClr val="black"/>
              </a:solidFill>
              <a:latin typeface="Calibri" panose="020F0502020204030204"/>
              <a:ea typeface="+mn-ea"/>
              <a:cs typeface="+mn-cs"/>
            </a:endParaRPr>
          </a:p>
        </p:txBody>
      </p:sp>
      <p:grpSp>
        <p:nvGrpSpPr>
          <p:cNvPr id="7" name="Group 6"/>
          <p:cNvGrpSpPr/>
          <p:nvPr/>
        </p:nvGrpSpPr>
        <p:grpSpPr>
          <a:xfrm>
            <a:off x="3455836" y="4657723"/>
            <a:ext cx="20963096" cy="9058278"/>
            <a:chOff x="1727918" y="2651591"/>
            <a:chExt cx="10481548" cy="4529139"/>
          </a:xfrm>
        </p:grpSpPr>
        <p:pic>
          <p:nvPicPr>
            <p:cNvPr id="2" name="Picture 1"/>
            <p:cNvPicPr>
              <a:picLocks noChangeAspect="1"/>
            </p:cNvPicPr>
            <p:nvPr/>
          </p:nvPicPr>
          <p:blipFill>
            <a:blip r:embed="rId2"/>
            <a:stretch>
              <a:fillRect/>
            </a:stretch>
          </p:blipFill>
          <p:spPr>
            <a:xfrm>
              <a:off x="1727918" y="2651591"/>
              <a:ext cx="10481548" cy="2283480"/>
            </a:xfrm>
            <a:prstGeom prst="rect">
              <a:avLst/>
            </a:prstGeom>
          </p:spPr>
        </p:pic>
        <p:pic>
          <p:nvPicPr>
            <p:cNvPr id="3" name="Picture 2"/>
            <p:cNvPicPr>
              <a:picLocks noChangeAspect="1"/>
            </p:cNvPicPr>
            <p:nvPr/>
          </p:nvPicPr>
          <p:blipFill>
            <a:blip r:embed="rId3"/>
            <a:stretch>
              <a:fillRect/>
            </a:stretch>
          </p:blipFill>
          <p:spPr>
            <a:xfrm>
              <a:off x="1768259" y="4857686"/>
              <a:ext cx="10441207" cy="2323044"/>
            </a:xfrm>
            <a:prstGeom prst="rect">
              <a:avLst/>
            </a:prstGeom>
          </p:spPr>
        </p:pic>
      </p:grpSp>
    </p:spTree>
    <p:extLst>
      <p:ext uri="{BB962C8B-B14F-4D97-AF65-F5344CB8AC3E}">
        <p14:creationId xmlns:p14="http://schemas.microsoft.com/office/powerpoint/2010/main" val="1329345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6384055"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Type Conversions</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6" y="3747317"/>
            <a:ext cx="4621778" cy="646331"/>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explicit </a:t>
            </a:r>
            <a:r>
              <a:rPr lang="en-US" sz="3600" i="1" kern="1200" dirty="0">
                <a:solidFill>
                  <a:prstClr val="black"/>
                </a:solidFill>
                <a:latin typeface="FranklinGothic-DemiItal"/>
                <a:ea typeface="+mn-ea"/>
                <a:cs typeface="+mn-cs"/>
              </a:rPr>
              <a:t>conversions</a:t>
            </a:r>
            <a:endParaRPr lang="en-US" sz="3600" b="0" kern="1200" dirty="0">
              <a:solidFill>
                <a:prstClr val="black"/>
              </a:solidFill>
              <a:latin typeface="Calibri" panose="020F0502020204030204"/>
              <a:ea typeface="+mn-ea"/>
              <a:cs typeface="+mn-cs"/>
            </a:endParaRPr>
          </a:p>
        </p:txBody>
      </p:sp>
      <p:sp>
        <p:nvSpPr>
          <p:cNvPr id="8" name="Rectangle 7"/>
          <p:cNvSpPr/>
          <p:nvPr/>
        </p:nvSpPr>
        <p:spPr>
          <a:xfrm>
            <a:off x="3455882" y="4605310"/>
            <a:ext cx="12192000" cy="2308324"/>
          </a:xfrm>
          <a:prstGeom prst="rect">
            <a:avLst/>
          </a:prstGeom>
        </p:spPr>
        <p:txBody>
          <a:bodyPr>
            <a:spAutoFit/>
          </a:bodyPr>
          <a:lstStyle/>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a:solidFill>
                  <a:prstClr val="black"/>
                </a:solidFill>
                <a:latin typeface="WileyCode-Regular"/>
                <a:ea typeface="+mn-ea"/>
                <a:cs typeface="+mn-cs"/>
              </a:rPr>
              <a:t>short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uint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uint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int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a:solidFill>
                  <a:prstClr val="black"/>
                </a:solidFill>
                <a:latin typeface="WileyCode-Regular"/>
                <a:ea typeface="+mn-ea"/>
                <a:cs typeface="+mn-cs"/>
              </a:rPr>
              <a:t>float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int</a:t>
            </a:r>
            <a:r>
              <a:rPr lang="en-US" sz="3600" b="0" kern="1200" dirty="0">
                <a:solidFill>
                  <a:prstClr val="black"/>
                </a:solidFill>
                <a:latin typeface="Palatino-Roman"/>
                <a:ea typeface="+mn-ea"/>
                <a:cs typeface="+mn-cs"/>
              </a:rPr>
              <a:t>—Will lose everything after the decimal point</a:t>
            </a:r>
            <a:endParaRPr lang="en-US" sz="3600" b="0" kern="1200" dirty="0">
              <a:solidFill>
                <a:prstClr val="black"/>
              </a:solidFill>
              <a:latin typeface="Calibri" panose="020F0502020204030204"/>
              <a:ea typeface="+mn-ea"/>
              <a:cs typeface="+mn-cs"/>
            </a:endParaRPr>
          </a:p>
        </p:txBody>
      </p:sp>
      <p:sp>
        <p:nvSpPr>
          <p:cNvPr id="9" name="Rectangle 8"/>
          <p:cNvSpPr/>
          <p:nvPr/>
        </p:nvSpPr>
        <p:spPr>
          <a:xfrm>
            <a:off x="3455837" y="8902844"/>
            <a:ext cx="20744330" cy="1200329"/>
          </a:xfrm>
          <a:prstGeom prst="rect">
            <a:avLst/>
          </a:prstGeom>
        </p:spPr>
        <p:txBody>
          <a:bodyPr wrap="square">
            <a:spAutoFit/>
          </a:bodyPr>
          <a:lstStyle/>
          <a:p>
            <a:pPr algn="l" defTabSz="1828800" hangingPunct="1"/>
            <a:r>
              <a:rPr lang="en-US" sz="3600" b="0" kern="1200" dirty="0">
                <a:solidFill>
                  <a:prstClr val="black"/>
                </a:solidFill>
                <a:latin typeface="Consolas" panose="020B0609020204030204" pitchFamily="49" charset="0"/>
                <a:ea typeface="+mn-ea"/>
                <a:cs typeface="+mn-cs"/>
              </a:rPr>
              <a:t>long </a:t>
            </a:r>
            <a:r>
              <a:rPr lang="en-US" sz="3600" b="0" kern="1200" dirty="0" err="1">
                <a:solidFill>
                  <a:prstClr val="black"/>
                </a:solidFill>
                <a:latin typeface="Consolas" panose="020B0609020204030204" pitchFamily="49" charset="0"/>
                <a:ea typeface="+mn-ea"/>
                <a:cs typeface="+mn-cs"/>
              </a:rPr>
              <a:t>val</a:t>
            </a:r>
            <a:r>
              <a:rPr lang="en-US" sz="3600" b="0" kern="1200" dirty="0">
                <a:solidFill>
                  <a:prstClr val="black"/>
                </a:solidFill>
                <a:latin typeface="Consolas" panose="020B0609020204030204" pitchFamily="49" charset="0"/>
                <a:ea typeface="+mn-ea"/>
                <a:cs typeface="+mn-cs"/>
              </a:rPr>
              <a:t> = 30000;</a:t>
            </a:r>
          </a:p>
          <a:p>
            <a:pPr algn="l" defTabSz="1828800" hangingPunct="1"/>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 </a:t>
            </a:r>
            <a:r>
              <a:rPr lang="en-US" sz="3600" b="0" kern="1200" dirty="0" err="1">
                <a:solidFill>
                  <a:prstClr val="black"/>
                </a:solidFill>
                <a:latin typeface="Consolas" panose="020B0609020204030204" pitchFamily="49" charset="0"/>
                <a:ea typeface="+mn-ea"/>
                <a:cs typeface="+mn-cs"/>
              </a:rPr>
              <a:t>i</a:t>
            </a:r>
            <a:r>
              <a:rPr lang="en-US" sz="3600" b="0" kern="1200" dirty="0">
                <a:solidFill>
                  <a:prstClr val="black"/>
                </a:solidFill>
                <a:latin typeface="Consolas" panose="020B0609020204030204" pitchFamily="49" charset="0"/>
                <a:ea typeface="+mn-ea"/>
                <a:cs typeface="+mn-cs"/>
              </a:rPr>
              <a:t> = (</a:t>
            </a:r>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a:t>
            </a:r>
            <a:r>
              <a:rPr lang="en-US" sz="3600" b="0" kern="1200" dirty="0" err="1">
                <a:solidFill>
                  <a:prstClr val="black"/>
                </a:solidFill>
                <a:latin typeface="Consolas" panose="020B0609020204030204" pitchFamily="49" charset="0"/>
                <a:ea typeface="+mn-ea"/>
                <a:cs typeface="+mn-cs"/>
              </a:rPr>
              <a:t>val</a:t>
            </a:r>
            <a:r>
              <a:rPr lang="en-US" sz="3600" b="0" kern="1200" dirty="0">
                <a:solidFill>
                  <a:prstClr val="black"/>
                </a:solidFill>
                <a:latin typeface="Consolas" panose="020B0609020204030204" pitchFamily="49" charset="0"/>
                <a:ea typeface="+mn-ea"/>
                <a:cs typeface="+mn-cs"/>
              </a:rPr>
              <a:t>; // A valid cast. The maximum </a:t>
            </a:r>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 is 2147483647</a:t>
            </a:r>
          </a:p>
        </p:txBody>
      </p:sp>
    </p:spTree>
    <p:extLst>
      <p:ext uri="{BB962C8B-B14F-4D97-AF65-F5344CB8AC3E}">
        <p14:creationId xmlns:p14="http://schemas.microsoft.com/office/powerpoint/2010/main" val="10329059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6384055"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Type Conversions</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6" y="3747317"/>
            <a:ext cx="4621778" cy="646331"/>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explicit </a:t>
            </a:r>
            <a:r>
              <a:rPr lang="en-US" sz="3600" i="1" kern="1200" dirty="0">
                <a:solidFill>
                  <a:prstClr val="black"/>
                </a:solidFill>
                <a:latin typeface="FranklinGothic-DemiItal"/>
                <a:ea typeface="+mn-ea"/>
                <a:cs typeface="+mn-cs"/>
              </a:rPr>
              <a:t>conversions</a:t>
            </a:r>
            <a:endParaRPr lang="en-US" sz="3600" b="0" kern="1200" dirty="0">
              <a:solidFill>
                <a:prstClr val="black"/>
              </a:solidFill>
              <a:latin typeface="Calibri" panose="020F0502020204030204"/>
              <a:ea typeface="+mn-ea"/>
              <a:cs typeface="+mn-cs"/>
            </a:endParaRPr>
          </a:p>
        </p:txBody>
      </p:sp>
      <p:sp>
        <p:nvSpPr>
          <p:cNvPr id="8" name="Rectangle 7"/>
          <p:cNvSpPr/>
          <p:nvPr/>
        </p:nvSpPr>
        <p:spPr>
          <a:xfrm>
            <a:off x="3455882" y="4605310"/>
            <a:ext cx="12192000" cy="2308324"/>
          </a:xfrm>
          <a:prstGeom prst="rect">
            <a:avLst/>
          </a:prstGeom>
        </p:spPr>
        <p:txBody>
          <a:bodyPr>
            <a:spAutoFit/>
          </a:bodyPr>
          <a:lstStyle/>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a:solidFill>
                  <a:prstClr val="black"/>
                </a:solidFill>
                <a:latin typeface="WileyCode-Regular"/>
                <a:ea typeface="+mn-ea"/>
                <a:cs typeface="+mn-cs"/>
              </a:rPr>
              <a:t>short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uint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uint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int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a:solidFill>
                  <a:prstClr val="black"/>
                </a:solidFill>
                <a:latin typeface="WileyCode-Regular"/>
                <a:ea typeface="+mn-ea"/>
                <a:cs typeface="+mn-cs"/>
              </a:rPr>
              <a:t>float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int</a:t>
            </a:r>
            <a:r>
              <a:rPr lang="en-US" sz="3600" b="0" kern="1200" dirty="0">
                <a:solidFill>
                  <a:prstClr val="black"/>
                </a:solidFill>
                <a:latin typeface="Palatino-Roman"/>
                <a:ea typeface="+mn-ea"/>
                <a:cs typeface="+mn-cs"/>
              </a:rPr>
              <a:t>—Will lose everything after the decimal point</a:t>
            </a:r>
            <a:endParaRPr lang="en-US" sz="3600" b="0" kern="1200" dirty="0">
              <a:solidFill>
                <a:prstClr val="black"/>
              </a:solidFill>
              <a:latin typeface="Calibri" panose="020F0502020204030204"/>
              <a:ea typeface="+mn-ea"/>
              <a:cs typeface="+mn-cs"/>
            </a:endParaRPr>
          </a:p>
        </p:txBody>
      </p:sp>
      <p:sp>
        <p:nvSpPr>
          <p:cNvPr id="9" name="Rectangle 8"/>
          <p:cNvSpPr/>
          <p:nvPr/>
        </p:nvSpPr>
        <p:spPr>
          <a:xfrm>
            <a:off x="3455837" y="8902844"/>
            <a:ext cx="20744330" cy="1200329"/>
          </a:xfrm>
          <a:prstGeom prst="rect">
            <a:avLst/>
          </a:prstGeom>
        </p:spPr>
        <p:txBody>
          <a:bodyPr wrap="square">
            <a:spAutoFit/>
          </a:bodyPr>
          <a:lstStyle/>
          <a:p>
            <a:pPr algn="l" defTabSz="1828800" hangingPunct="1"/>
            <a:r>
              <a:rPr lang="en-US" sz="3600" b="0" kern="1200" dirty="0">
                <a:solidFill>
                  <a:prstClr val="black"/>
                </a:solidFill>
                <a:latin typeface="Consolas" panose="020B0609020204030204" pitchFamily="49" charset="0"/>
                <a:ea typeface="+mn-ea"/>
                <a:cs typeface="+mn-cs"/>
              </a:rPr>
              <a:t>long </a:t>
            </a:r>
            <a:r>
              <a:rPr lang="en-US" sz="3600" b="0" kern="1200" dirty="0" err="1">
                <a:solidFill>
                  <a:prstClr val="black"/>
                </a:solidFill>
                <a:latin typeface="Consolas" panose="020B0609020204030204" pitchFamily="49" charset="0"/>
                <a:ea typeface="+mn-ea"/>
                <a:cs typeface="+mn-cs"/>
              </a:rPr>
              <a:t>val</a:t>
            </a:r>
            <a:r>
              <a:rPr lang="en-US" sz="3600" b="0" kern="1200" dirty="0">
                <a:solidFill>
                  <a:prstClr val="black"/>
                </a:solidFill>
                <a:latin typeface="Consolas" panose="020B0609020204030204" pitchFamily="49" charset="0"/>
                <a:ea typeface="+mn-ea"/>
                <a:cs typeface="+mn-cs"/>
              </a:rPr>
              <a:t> = 3000000000;</a:t>
            </a:r>
          </a:p>
          <a:p>
            <a:pPr algn="l" defTabSz="1828800" hangingPunct="1"/>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 </a:t>
            </a:r>
            <a:r>
              <a:rPr lang="en-US" sz="3600" b="0" kern="1200" dirty="0" err="1">
                <a:solidFill>
                  <a:prstClr val="black"/>
                </a:solidFill>
                <a:latin typeface="Consolas" panose="020B0609020204030204" pitchFamily="49" charset="0"/>
                <a:ea typeface="+mn-ea"/>
                <a:cs typeface="+mn-cs"/>
              </a:rPr>
              <a:t>i</a:t>
            </a:r>
            <a:r>
              <a:rPr lang="en-US" sz="3600" b="0" kern="1200" dirty="0">
                <a:solidFill>
                  <a:prstClr val="black"/>
                </a:solidFill>
                <a:latin typeface="Consolas" panose="020B0609020204030204" pitchFamily="49" charset="0"/>
                <a:ea typeface="+mn-ea"/>
                <a:cs typeface="+mn-cs"/>
              </a:rPr>
              <a:t> = (</a:t>
            </a:r>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a:t>
            </a:r>
            <a:r>
              <a:rPr lang="en-US" sz="3600" b="0" kern="1200" dirty="0" err="1">
                <a:solidFill>
                  <a:prstClr val="black"/>
                </a:solidFill>
                <a:latin typeface="Consolas" panose="020B0609020204030204" pitchFamily="49" charset="0"/>
                <a:ea typeface="+mn-ea"/>
                <a:cs typeface="+mn-cs"/>
              </a:rPr>
              <a:t>val</a:t>
            </a:r>
            <a:r>
              <a:rPr lang="en-US" sz="3600" b="0" kern="1200" dirty="0">
                <a:solidFill>
                  <a:prstClr val="black"/>
                </a:solidFill>
                <a:latin typeface="Consolas" panose="020B0609020204030204" pitchFamily="49" charset="0"/>
                <a:ea typeface="+mn-ea"/>
                <a:cs typeface="+mn-cs"/>
              </a:rPr>
              <a:t>; // An invalid cast. The maximum </a:t>
            </a:r>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 is 2147483647</a:t>
            </a:r>
            <a:endParaRPr lang="en-US" sz="3600" b="0" kern="1200" dirty="0">
              <a:solidFill>
                <a:prstClr val="black"/>
              </a:solidFill>
              <a:latin typeface="Consolas" panose="020B0609020204030204" pitchFamily="49" charset="0"/>
              <a:ea typeface="+mn-ea"/>
              <a:cs typeface="+mn-cs"/>
            </a:endParaRPr>
          </a:p>
        </p:txBody>
      </p:sp>
      <p:sp>
        <p:nvSpPr>
          <p:cNvPr id="2" name="Rectangle 1"/>
          <p:cNvSpPr/>
          <p:nvPr/>
        </p:nvSpPr>
        <p:spPr>
          <a:xfrm>
            <a:off x="4595165" y="10684169"/>
            <a:ext cx="2970685" cy="646331"/>
          </a:xfrm>
          <a:prstGeom prst="rect">
            <a:avLst/>
          </a:prstGeom>
        </p:spPr>
        <p:txBody>
          <a:bodyPr wrap="none">
            <a:spAutoFit/>
          </a:bodyPr>
          <a:lstStyle/>
          <a:p>
            <a:pPr algn="l" defTabSz="1828800" hangingPunct="1"/>
            <a:r>
              <a:rPr lang="en-US" sz="3600" b="0" kern="1200" dirty="0">
                <a:solidFill>
                  <a:prstClr val="black"/>
                </a:solidFill>
                <a:latin typeface="Consolas" panose="020B0609020204030204" pitchFamily="49" charset="0"/>
                <a:ea typeface="+mn-ea"/>
                <a:cs typeface="+mn-cs"/>
              </a:rPr>
              <a:t>-1294967296</a:t>
            </a:r>
          </a:p>
        </p:txBody>
      </p:sp>
      <p:cxnSp>
        <p:nvCxnSpPr>
          <p:cNvPr id="7" name="Straight Arrow Connector 6"/>
          <p:cNvCxnSpPr/>
          <p:nvPr/>
        </p:nvCxnSpPr>
        <p:spPr>
          <a:xfrm>
            <a:off x="3716737" y="11080394"/>
            <a:ext cx="73964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308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onstructor"/>
          <p:cNvSpPr txBox="1"/>
          <p:nvPr/>
        </p:nvSpPr>
        <p:spPr>
          <a:xfrm rot="16200000">
            <a:off x="-2274303" y="6023931"/>
            <a:ext cx="744791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Constructor</a:t>
            </a:r>
          </a:p>
        </p:txBody>
      </p:sp>
      <p:sp>
        <p:nvSpPr>
          <p:cNvPr id="135"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6" name="Instance Constructors"/>
          <p:cNvSpPr txBox="1"/>
          <p:nvPr/>
        </p:nvSpPr>
        <p:spPr>
          <a:xfrm>
            <a:off x="3487409" y="1826604"/>
            <a:ext cx="5075429"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Instance Constructors</a:t>
            </a:r>
          </a:p>
        </p:txBody>
      </p:sp>
      <p:sp>
        <p:nvSpPr>
          <p:cNvPr id="137" name="Instance constructors are used to create and initialize any instance member variables when you use the new expression to create an object of a class."/>
          <p:cNvSpPr txBox="1"/>
          <p:nvPr/>
        </p:nvSpPr>
        <p:spPr>
          <a:xfrm>
            <a:off x="3487409" y="11493500"/>
            <a:ext cx="19987665" cy="143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just" defTabSz="457200">
              <a:lnSpc>
                <a:spcPts val="5900"/>
              </a:lnSpc>
              <a:defRPr sz="3700" b="0">
                <a:solidFill>
                  <a:schemeClr val="accent1">
                    <a:hueOff val="114395"/>
                    <a:lumOff val="-24975"/>
                  </a:schemeClr>
                </a:solidFill>
                <a:latin typeface="Avenir Next"/>
                <a:ea typeface="Avenir Next"/>
                <a:cs typeface="Avenir Next"/>
                <a:sym typeface="Avenir Next"/>
              </a:defRPr>
            </a:lvl1pPr>
          </a:lstStyle>
          <a:p>
            <a:r>
              <a:t>Instance constructors are used to create and initialize any instance member variables when you use the new expression to create an object of a class.</a:t>
            </a:r>
          </a:p>
        </p:txBody>
      </p:sp>
      <p:sp>
        <p:nvSpPr>
          <p:cNvPr id="138" name="class CoOrds…"/>
          <p:cNvSpPr txBox="1"/>
          <p:nvPr/>
        </p:nvSpPr>
        <p:spPr>
          <a:xfrm>
            <a:off x="3487409" y="3236912"/>
            <a:ext cx="13402718" cy="7699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457200">
              <a:lnSpc>
                <a:spcPts val="5200"/>
              </a:lnSpc>
              <a:defRPr sz="3000" b="0">
                <a:solidFill>
                  <a:srgbClr val="007D9A"/>
                </a:solidFill>
                <a:latin typeface="Menlo"/>
                <a:ea typeface="Menlo"/>
                <a:cs typeface="Menlo"/>
                <a:sym typeface="Menlo"/>
              </a:defRPr>
            </a:pPr>
            <a:r>
              <a:rPr>
                <a:solidFill>
                  <a:srgbClr val="0101FD"/>
                </a:solidFill>
              </a:rPr>
              <a:t>class</a:t>
            </a:r>
            <a:r>
              <a:rPr>
                <a:solidFill>
                  <a:srgbClr val="000000"/>
                </a:solidFill>
              </a:rPr>
              <a:t> </a:t>
            </a:r>
            <a:r>
              <a:t>CoOrds</a:t>
            </a:r>
            <a:endParaRPr>
              <a:solidFill>
                <a:srgbClr val="000000"/>
              </a:solidFill>
            </a:endParaRPr>
          </a:p>
          <a:p>
            <a:pPr algn="l" defTabSz="457200">
              <a:lnSpc>
                <a:spcPts val="5200"/>
              </a:lnSpc>
              <a:defRPr sz="3000" b="0">
                <a:latin typeface="Menlo"/>
                <a:ea typeface="Menlo"/>
                <a:cs typeface="Menlo"/>
                <a:sym typeface="Menlo"/>
              </a:defRPr>
            </a:pPr>
            <a:r>
              <a:t>{</a:t>
            </a:r>
          </a:p>
          <a:p>
            <a:pPr algn="l" defTabSz="457200">
              <a:lnSpc>
                <a:spcPts val="5200"/>
              </a:lnSpc>
              <a:defRPr sz="3000" b="0">
                <a:latin typeface="Menlo"/>
                <a:ea typeface="Menlo"/>
                <a:cs typeface="Menlo"/>
                <a:sym typeface="Menlo"/>
              </a:defRPr>
            </a:pPr>
            <a:r>
              <a:t>    </a:t>
            </a:r>
            <a:r>
              <a:rPr>
                <a:solidFill>
                  <a:srgbClr val="0101FD"/>
                </a:solidFill>
              </a:rPr>
              <a:t>public</a:t>
            </a:r>
            <a:r>
              <a:t> </a:t>
            </a:r>
            <a:r>
              <a:rPr>
                <a:solidFill>
                  <a:srgbClr val="0101FD"/>
                </a:solidFill>
              </a:rPr>
              <a:t>int</a:t>
            </a:r>
            <a:r>
              <a:t> x, y;</a:t>
            </a:r>
          </a:p>
          <a:p>
            <a:pPr algn="l" defTabSz="457200">
              <a:lnSpc>
                <a:spcPts val="5200"/>
              </a:lnSpc>
              <a:defRPr sz="3000" b="0">
                <a:latin typeface="Menlo"/>
                <a:ea typeface="Menlo"/>
                <a:cs typeface="Menlo"/>
                <a:sym typeface="Menlo"/>
              </a:defRPr>
            </a:pPr>
            <a:endParaRPr/>
          </a:p>
          <a:p>
            <a:pPr algn="l" defTabSz="457200">
              <a:lnSpc>
                <a:spcPts val="5200"/>
              </a:lnSpc>
              <a:defRPr sz="3000" b="0">
                <a:solidFill>
                  <a:srgbClr val="008000"/>
                </a:solidFill>
                <a:latin typeface="Menlo"/>
                <a:ea typeface="Menlo"/>
                <a:cs typeface="Menlo"/>
                <a:sym typeface="Menlo"/>
              </a:defRPr>
            </a:pPr>
            <a:r>
              <a:rPr>
                <a:solidFill>
                  <a:srgbClr val="000000"/>
                </a:solidFill>
              </a:rPr>
              <a:t>    </a:t>
            </a:r>
            <a:r>
              <a:t>// constructor</a:t>
            </a:r>
            <a:endParaRPr>
              <a:solidFill>
                <a:srgbClr val="000000"/>
              </a:solidFill>
            </a:endParaRPr>
          </a:p>
          <a:p>
            <a:pPr algn="l" defTabSz="457200">
              <a:lnSpc>
                <a:spcPts val="5200"/>
              </a:lnSpc>
              <a:defRPr sz="3000" b="0">
                <a:solidFill>
                  <a:srgbClr val="0101FD"/>
                </a:solidFill>
                <a:latin typeface="Menlo"/>
                <a:ea typeface="Menlo"/>
                <a:cs typeface="Menlo"/>
                <a:sym typeface="Menlo"/>
              </a:defRPr>
            </a:pPr>
            <a:r>
              <a:rPr>
                <a:solidFill>
                  <a:srgbClr val="000000"/>
                </a:solidFill>
              </a:rPr>
              <a:t>    </a:t>
            </a:r>
            <a:r>
              <a:t>public</a:t>
            </a:r>
            <a:r>
              <a:rPr>
                <a:solidFill>
                  <a:srgbClr val="000000"/>
                </a:solidFill>
              </a:rPr>
              <a:t> </a:t>
            </a:r>
            <a:r>
              <a:rPr>
                <a:solidFill>
                  <a:srgbClr val="007D9A"/>
                </a:solidFill>
              </a:rPr>
              <a:t>CoOrds</a:t>
            </a:r>
            <a:r>
              <a:rPr>
                <a:solidFill>
                  <a:srgbClr val="000000"/>
                </a:solidFill>
              </a:rPr>
              <a:t>()</a:t>
            </a:r>
          </a:p>
          <a:p>
            <a:pPr algn="l" defTabSz="457200">
              <a:lnSpc>
                <a:spcPts val="5200"/>
              </a:lnSpc>
              <a:defRPr sz="3000" b="0">
                <a:latin typeface="Menlo"/>
                <a:ea typeface="Menlo"/>
                <a:cs typeface="Menlo"/>
                <a:sym typeface="Menlo"/>
              </a:defRPr>
            </a:pPr>
            <a:r>
              <a:t>    {</a:t>
            </a:r>
          </a:p>
          <a:p>
            <a:pPr algn="l" defTabSz="457200">
              <a:lnSpc>
                <a:spcPts val="5200"/>
              </a:lnSpc>
              <a:defRPr sz="3000" b="0">
                <a:latin typeface="Menlo"/>
                <a:ea typeface="Menlo"/>
                <a:cs typeface="Menlo"/>
                <a:sym typeface="Menlo"/>
              </a:defRPr>
            </a:pPr>
            <a:r>
              <a:t>        x = 0;</a:t>
            </a:r>
          </a:p>
          <a:p>
            <a:pPr algn="l" defTabSz="457200">
              <a:lnSpc>
                <a:spcPts val="5200"/>
              </a:lnSpc>
              <a:defRPr sz="3000" b="0">
                <a:latin typeface="Menlo"/>
                <a:ea typeface="Menlo"/>
                <a:cs typeface="Menlo"/>
                <a:sym typeface="Menlo"/>
              </a:defRPr>
            </a:pPr>
            <a:r>
              <a:t>        y = 0;</a:t>
            </a:r>
          </a:p>
          <a:p>
            <a:pPr algn="l" defTabSz="457200">
              <a:lnSpc>
                <a:spcPts val="5200"/>
              </a:lnSpc>
              <a:defRPr sz="3000" b="0">
                <a:latin typeface="Menlo"/>
                <a:ea typeface="Menlo"/>
                <a:cs typeface="Menlo"/>
                <a:sym typeface="Menlo"/>
              </a:defRPr>
            </a:pPr>
            <a:r>
              <a:t>    }</a:t>
            </a:r>
          </a:p>
          <a:p>
            <a:pPr lvl="4" indent="0" algn="l" defTabSz="457200">
              <a:lnSpc>
                <a:spcPts val="5200"/>
              </a:lnSpc>
              <a:defRPr sz="3000" b="0">
                <a:solidFill>
                  <a:srgbClr val="008000"/>
                </a:solidFill>
                <a:latin typeface="Menlo"/>
                <a:ea typeface="Menlo"/>
                <a:cs typeface="Menlo"/>
                <a:sym typeface="Menlo"/>
              </a:defRPr>
            </a:pPr>
            <a:r>
              <a:t>    // A constructor with two arguments:</a:t>
            </a:r>
            <a:endParaRPr>
              <a:solidFill>
                <a:srgbClr val="000000"/>
              </a:solidFill>
            </a:endParaRPr>
          </a:p>
          <a:p>
            <a:pPr algn="l" defTabSz="457200">
              <a:lnSpc>
                <a:spcPts val="5200"/>
              </a:lnSpc>
              <a:defRPr sz="3000" b="0">
                <a:solidFill>
                  <a:srgbClr val="0101FD"/>
                </a:solidFill>
                <a:latin typeface="Menlo"/>
                <a:ea typeface="Menlo"/>
                <a:cs typeface="Menlo"/>
                <a:sym typeface="Menlo"/>
              </a:defRPr>
            </a:pPr>
            <a:r>
              <a:rPr>
                <a:solidFill>
                  <a:srgbClr val="000000"/>
                </a:solidFill>
              </a:rPr>
              <a:t>    </a:t>
            </a:r>
            <a:r>
              <a:t>public</a:t>
            </a:r>
            <a:r>
              <a:rPr>
                <a:solidFill>
                  <a:srgbClr val="000000"/>
                </a:solidFill>
              </a:rPr>
              <a:t> </a:t>
            </a:r>
            <a:r>
              <a:rPr>
                <a:solidFill>
                  <a:srgbClr val="007D9A"/>
                </a:solidFill>
              </a:rPr>
              <a:t>CoOrds</a:t>
            </a:r>
            <a:r>
              <a:rPr>
                <a:solidFill>
                  <a:srgbClr val="000000"/>
                </a:solidFill>
              </a:rPr>
              <a:t>(</a:t>
            </a:r>
            <a:r>
              <a:t>int</a:t>
            </a:r>
            <a:r>
              <a:rPr>
                <a:solidFill>
                  <a:srgbClr val="000000"/>
                </a:solidFill>
              </a:rPr>
              <a:t> x, </a:t>
            </a:r>
            <a:r>
              <a:t>int</a:t>
            </a:r>
            <a:r>
              <a:rPr>
                <a:solidFill>
                  <a:srgbClr val="000000"/>
                </a:solidFill>
              </a:rPr>
              <a:t> y)</a:t>
            </a:r>
          </a:p>
          <a:p>
            <a:pPr algn="l" defTabSz="457200">
              <a:lnSpc>
                <a:spcPts val="5200"/>
              </a:lnSpc>
              <a:defRPr sz="3000" b="0">
                <a:latin typeface="Menlo"/>
                <a:ea typeface="Menlo"/>
                <a:cs typeface="Menlo"/>
                <a:sym typeface="Menlo"/>
              </a:defRPr>
            </a:pPr>
            <a:r>
              <a:t>    {</a:t>
            </a:r>
          </a:p>
          <a:p>
            <a:pPr algn="l" defTabSz="457200">
              <a:lnSpc>
                <a:spcPts val="5200"/>
              </a:lnSpc>
              <a:defRPr sz="3000" b="0">
                <a:latin typeface="Menlo"/>
                <a:ea typeface="Menlo"/>
                <a:cs typeface="Menlo"/>
                <a:sym typeface="Menlo"/>
              </a:defRPr>
            </a:pPr>
            <a:r>
              <a:t>        </a:t>
            </a:r>
            <a:r>
              <a:rPr>
                <a:solidFill>
                  <a:srgbClr val="0101FD"/>
                </a:solidFill>
              </a:rPr>
              <a:t>this</a:t>
            </a:r>
            <a:r>
              <a:t>.x = x;</a:t>
            </a:r>
          </a:p>
          <a:p>
            <a:pPr algn="l" defTabSz="457200">
              <a:lnSpc>
                <a:spcPts val="5200"/>
              </a:lnSpc>
              <a:defRPr sz="3000" b="0">
                <a:latin typeface="Menlo"/>
                <a:ea typeface="Menlo"/>
                <a:cs typeface="Menlo"/>
                <a:sym typeface="Menlo"/>
              </a:defRPr>
            </a:pPr>
            <a:r>
              <a:t>        </a:t>
            </a:r>
            <a:r>
              <a:rPr>
                <a:solidFill>
                  <a:srgbClr val="0101FD"/>
                </a:solidFill>
              </a:rPr>
              <a:t>this</a:t>
            </a:r>
            <a:r>
              <a:t>.y = y;</a:t>
            </a:r>
          </a:p>
          <a:p>
            <a:pPr algn="l" defTabSz="457200">
              <a:lnSpc>
                <a:spcPts val="5200"/>
              </a:lnSpc>
              <a:defRPr sz="3000" b="0">
                <a:latin typeface="Menlo"/>
                <a:ea typeface="Menlo"/>
                <a:cs typeface="Menlo"/>
                <a:sym typeface="Menlo"/>
              </a:defRPr>
            </a:pPr>
            <a:r>
              <a:t>    }</a:t>
            </a:r>
          </a:p>
          <a:p>
            <a:pPr algn="l" defTabSz="457200">
              <a:lnSpc>
                <a:spcPts val="5200"/>
              </a:lnSpc>
              <a:defRPr sz="3000" b="0">
                <a:latin typeface="Menlo"/>
                <a:ea typeface="Menlo"/>
                <a:cs typeface="Menlo"/>
                <a:sym typeface="Menlo"/>
              </a:defRPr>
            </a:pPr>
            <a:r>
              <a:t>}</a:t>
            </a:r>
          </a:p>
        </p:txBody>
      </p:sp>
      <p:sp>
        <p:nvSpPr>
          <p:cNvPr id="139" name="Line"/>
          <p:cNvSpPr/>
          <p:nvPr/>
        </p:nvSpPr>
        <p:spPr>
          <a:xfrm>
            <a:off x="3496390" y="2667000"/>
            <a:ext cx="2085821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6384055"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Type Conversions</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6" y="3747317"/>
            <a:ext cx="4621778" cy="646331"/>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explicit </a:t>
            </a:r>
            <a:r>
              <a:rPr lang="en-US" sz="3600" i="1" kern="1200" dirty="0">
                <a:solidFill>
                  <a:prstClr val="black"/>
                </a:solidFill>
                <a:latin typeface="FranklinGothic-DemiItal"/>
                <a:ea typeface="+mn-ea"/>
                <a:cs typeface="+mn-cs"/>
              </a:rPr>
              <a:t>conversions</a:t>
            </a:r>
            <a:endParaRPr lang="en-US" sz="3600" b="0" kern="1200" dirty="0">
              <a:solidFill>
                <a:prstClr val="black"/>
              </a:solidFill>
              <a:latin typeface="Calibri" panose="020F0502020204030204"/>
              <a:ea typeface="+mn-ea"/>
              <a:cs typeface="+mn-cs"/>
            </a:endParaRPr>
          </a:p>
        </p:txBody>
      </p:sp>
      <p:sp>
        <p:nvSpPr>
          <p:cNvPr id="8" name="Rectangle 7"/>
          <p:cNvSpPr/>
          <p:nvPr/>
        </p:nvSpPr>
        <p:spPr>
          <a:xfrm>
            <a:off x="3455882" y="4605310"/>
            <a:ext cx="12192000" cy="2308324"/>
          </a:xfrm>
          <a:prstGeom prst="rect">
            <a:avLst/>
          </a:prstGeom>
        </p:spPr>
        <p:txBody>
          <a:bodyPr>
            <a:spAutoFit/>
          </a:bodyPr>
          <a:lstStyle/>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a:solidFill>
                  <a:prstClr val="black"/>
                </a:solidFill>
                <a:latin typeface="WileyCode-Regular"/>
                <a:ea typeface="+mn-ea"/>
                <a:cs typeface="+mn-cs"/>
              </a:rPr>
              <a:t>short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uint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err="1">
                <a:solidFill>
                  <a:prstClr val="black"/>
                </a:solidFill>
                <a:latin typeface="WileyCode-Regular"/>
                <a:ea typeface="+mn-ea"/>
                <a:cs typeface="+mn-cs"/>
              </a:rPr>
              <a:t>uint</a:t>
            </a:r>
            <a:r>
              <a:rPr lang="en-US" b="0" kern="1200" dirty="0">
                <a:solidFill>
                  <a:prstClr val="black"/>
                </a:solidFill>
                <a:latin typeface="WileyCode-Regular"/>
                <a:ea typeface="+mn-ea"/>
                <a:cs typeface="+mn-cs"/>
              </a:rPr>
              <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int</a:t>
            </a:r>
            <a:r>
              <a:rPr lang="en-US" sz="3600" b="0" kern="1200" dirty="0">
                <a:solidFill>
                  <a:prstClr val="black"/>
                </a:solidFill>
                <a:latin typeface="Palatino-Roman"/>
                <a:ea typeface="+mn-ea"/>
                <a:cs typeface="+mn-cs"/>
              </a:rPr>
              <a:t>—May lose data</a:t>
            </a:r>
          </a:p>
          <a:p>
            <a:pPr algn="l" defTabSz="1828800" hangingPunct="1"/>
            <a:r>
              <a:rPr lang="en-US" sz="3600" b="0" kern="1200" dirty="0">
                <a:solidFill>
                  <a:prstClr val="black"/>
                </a:solidFill>
                <a:latin typeface="ZapfDingbats"/>
                <a:ea typeface="+mn-ea"/>
                <a:cs typeface="+mn-cs"/>
              </a:rPr>
              <a:t>❑ </a:t>
            </a:r>
            <a:r>
              <a:rPr lang="en-US" b="0" kern="1200" dirty="0">
                <a:solidFill>
                  <a:prstClr val="black"/>
                </a:solidFill>
                <a:latin typeface="WileyCode-Regular"/>
                <a:ea typeface="+mn-ea"/>
                <a:cs typeface="+mn-cs"/>
              </a:rPr>
              <a:t>float </a:t>
            </a:r>
            <a:r>
              <a:rPr lang="en-US" sz="3600" b="0" kern="1200" dirty="0">
                <a:solidFill>
                  <a:prstClr val="black"/>
                </a:solidFill>
                <a:latin typeface="Palatino-Roman"/>
                <a:ea typeface="+mn-ea"/>
                <a:cs typeface="+mn-cs"/>
              </a:rPr>
              <a:t>to </a:t>
            </a:r>
            <a:r>
              <a:rPr lang="en-US" b="0" kern="1200" dirty="0" err="1">
                <a:solidFill>
                  <a:prstClr val="black"/>
                </a:solidFill>
                <a:latin typeface="WileyCode-Regular"/>
                <a:ea typeface="+mn-ea"/>
                <a:cs typeface="+mn-cs"/>
              </a:rPr>
              <a:t>int</a:t>
            </a:r>
            <a:r>
              <a:rPr lang="en-US" sz="3600" b="0" kern="1200" dirty="0">
                <a:solidFill>
                  <a:prstClr val="black"/>
                </a:solidFill>
                <a:latin typeface="Palatino-Roman"/>
                <a:ea typeface="+mn-ea"/>
                <a:cs typeface="+mn-cs"/>
              </a:rPr>
              <a:t>—Will lose everything after the decimal point</a:t>
            </a:r>
            <a:endParaRPr lang="en-US" sz="3600" b="0" kern="1200" dirty="0">
              <a:solidFill>
                <a:prstClr val="black"/>
              </a:solidFill>
              <a:latin typeface="Calibri" panose="020F0502020204030204"/>
              <a:ea typeface="+mn-ea"/>
              <a:cs typeface="+mn-cs"/>
            </a:endParaRPr>
          </a:p>
        </p:txBody>
      </p:sp>
      <p:sp>
        <p:nvSpPr>
          <p:cNvPr id="9" name="Rectangle 8"/>
          <p:cNvSpPr/>
          <p:nvPr/>
        </p:nvSpPr>
        <p:spPr>
          <a:xfrm>
            <a:off x="3455837" y="8902844"/>
            <a:ext cx="20744330" cy="1200329"/>
          </a:xfrm>
          <a:prstGeom prst="rect">
            <a:avLst/>
          </a:prstGeom>
        </p:spPr>
        <p:txBody>
          <a:bodyPr wrap="square">
            <a:spAutoFit/>
          </a:bodyPr>
          <a:lstStyle/>
          <a:p>
            <a:pPr algn="l" defTabSz="1828800" hangingPunct="1"/>
            <a:r>
              <a:rPr lang="en-US" sz="3600" b="0" kern="1200" dirty="0">
                <a:solidFill>
                  <a:prstClr val="black"/>
                </a:solidFill>
                <a:latin typeface="Consolas" panose="020B0609020204030204" pitchFamily="49" charset="0"/>
                <a:ea typeface="+mn-ea"/>
                <a:cs typeface="+mn-cs"/>
              </a:rPr>
              <a:t>long </a:t>
            </a:r>
            <a:r>
              <a:rPr lang="en-US" sz="3600" b="0" kern="1200" dirty="0" err="1">
                <a:solidFill>
                  <a:prstClr val="black"/>
                </a:solidFill>
                <a:latin typeface="Consolas" panose="020B0609020204030204" pitchFamily="49" charset="0"/>
                <a:ea typeface="+mn-ea"/>
                <a:cs typeface="+mn-cs"/>
              </a:rPr>
              <a:t>val</a:t>
            </a:r>
            <a:r>
              <a:rPr lang="en-US" sz="3600" b="0" kern="1200" dirty="0">
                <a:solidFill>
                  <a:prstClr val="black"/>
                </a:solidFill>
                <a:latin typeface="Consolas" panose="020B0609020204030204" pitchFamily="49" charset="0"/>
                <a:ea typeface="+mn-ea"/>
                <a:cs typeface="+mn-cs"/>
              </a:rPr>
              <a:t> = 3000000000;</a:t>
            </a:r>
          </a:p>
          <a:p>
            <a:pPr algn="l" defTabSz="1828800" hangingPunct="1"/>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 </a:t>
            </a:r>
            <a:r>
              <a:rPr lang="en-US" sz="3600" b="0" kern="1200" dirty="0" err="1">
                <a:solidFill>
                  <a:prstClr val="black"/>
                </a:solidFill>
                <a:latin typeface="Consolas" panose="020B0609020204030204" pitchFamily="49" charset="0"/>
                <a:ea typeface="+mn-ea"/>
                <a:cs typeface="+mn-cs"/>
              </a:rPr>
              <a:t>i</a:t>
            </a:r>
            <a:r>
              <a:rPr lang="en-US" sz="3600" b="0" kern="1200" dirty="0">
                <a:solidFill>
                  <a:prstClr val="black"/>
                </a:solidFill>
                <a:latin typeface="Consolas" panose="020B0609020204030204" pitchFamily="49" charset="0"/>
                <a:ea typeface="+mn-ea"/>
                <a:cs typeface="+mn-cs"/>
              </a:rPr>
              <a:t> = checked ((</a:t>
            </a:r>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a:t>
            </a:r>
            <a:r>
              <a:rPr lang="en-US" sz="3600" b="0" kern="1200" dirty="0" err="1">
                <a:solidFill>
                  <a:prstClr val="black"/>
                </a:solidFill>
                <a:latin typeface="Consolas" panose="020B0609020204030204" pitchFamily="49" charset="0"/>
                <a:ea typeface="+mn-ea"/>
                <a:cs typeface="+mn-cs"/>
              </a:rPr>
              <a:t>val</a:t>
            </a:r>
            <a:r>
              <a:rPr lang="en-US" sz="3600" b="0" kern="1200" dirty="0">
                <a:solidFill>
                  <a:prstClr val="black"/>
                </a:solidFill>
                <a:latin typeface="Consolas" panose="020B0609020204030204" pitchFamily="49" charset="0"/>
                <a:ea typeface="+mn-ea"/>
                <a:cs typeface="+mn-cs"/>
              </a:rPr>
              <a:t>); // An invalid cast. The maximum </a:t>
            </a:r>
            <a:r>
              <a:rPr lang="en-US" sz="3600" b="0" kern="1200" dirty="0" err="1">
                <a:solidFill>
                  <a:prstClr val="black"/>
                </a:solidFill>
                <a:latin typeface="Consolas" panose="020B0609020204030204" pitchFamily="49" charset="0"/>
                <a:ea typeface="+mn-ea"/>
                <a:cs typeface="+mn-cs"/>
              </a:rPr>
              <a:t>int</a:t>
            </a:r>
            <a:r>
              <a:rPr lang="en-US" sz="3600" b="0" kern="1200" dirty="0">
                <a:solidFill>
                  <a:prstClr val="black"/>
                </a:solidFill>
                <a:latin typeface="Consolas" panose="020B0609020204030204" pitchFamily="49" charset="0"/>
                <a:ea typeface="+mn-ea"/>
                <a:cs typeface="+mn-cs"/>
              </a:rPr>
              <a:t> is 2147483647</a:t>
            </a:r>
            <a:endParaRPr lang="en-US" sz="3600" b="0" kern="1200" dirty="0">
              <a:solidFill>
                <a:prstClr val="black"/>
              </a:solidFill>
              <a:latin typeface="Consolas" panose="020B0609020204030204" pitchFamily="49" charset="0"/>
              <a:ea typeface="+mn-ea"/>
              <a:cs typeface="+mn-cs"/>
            </a:endParaRPr>
          </a:p>
        </p:txBody>
      </p:sp>
    </p:spTree>
    <p:extLst>
      <p:ext uri="{BB962C8B-B14F-4D97-AF65-F5344CB8AC3E}">
        <p14:creationId xmlns:p14="http://schemas.microsoft.com/office/powerpoint/2010/main" val="3829176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Type Safety</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1221001" y="2427657"/>
            <a:ext cx="7608173" cy="954107"/>
          </a:xfrm>
          <a:prstGeom prst="rect">
            <a:avLst/>
          </a:prstGeom>
        </p:spPr>
        <p:txBody>
          <a:bodyPr wrap="none">
            <a:spAutoFit/>
          </a:bodyPr>
          <a:lstStyle/>
          <a:p>
            <a:pPr algn="l" defTabSz="1828800" hangingPunct="1"/>
            <a:r>
              <a:rPr lang="en-US" sz="5600" i="1" kern="1200" dirty="0">
                <a:solidFill>
                  <a:prstClr val="black"/>
                </a:solidFill>
                <a:latin typeface="FranklinGothic-DemiItal"/>
                <a:ea typeface="+mn-ea"/>
                <a:cs typeface="+mn-cs"/>
              </a:rPr>
              <a:t>Boxing and Unboxing</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3455837" y="3747317"/>
            <a:ext cx="1749197" cy="646331"/>
          </a:xfrm>
          <a:prstGeom prst="rect">
            <a:avLst/>
          </a:prstGeom>
        </p:spPr>
        <p:txBody>
          <a:bodyPr wrap="none">
            <a:spAutoFit/>
          </a:bodyPr>
          <a:lstStyle/>
          <a:p>
            <a:pPr algn="l" defTabSz="1828800" hangingPunct="1"/>
            <a:r>
              <a:rPr lang="en-US" sz="3600" i="1" kern="1200" dirty="0">
                <a:solidFill>
                  <a:prstClr val="black"/>
                </a:solidFill>
                <a:latin typeface="FranklinGothic-DemiItal"/>
                <a:ea typeface="+mn-ea"/>
                <a:cs typeface="+mn-cs"/>
              </a:rPr>
              <a:t>Boxing</a:t>
            </a:r>
            <a:endParaRPr lang="en-US" sz="3600" b="0" kern="1200" dirty="0">
              <a:solidFill>
                <a:prstClr val="black"/>
              </a:solidFill>
              <a:latin typeface="Calibri" panose="020F0502020204030204"/>
              <a:ea typeface="+mn-ea"/>
              <a:cs typeface="+mn-cs"/>
            </a:endParaRPr>
          </a:p>
        </p:txBody>
      </p:sp>
      <p:sp>
        <p:nvSpPr>
          <p:cNvPr id="8" name="Rectangle 7"/>
          <p:cNvSpPr/>
          <p:nvPr/>
        </p:nvSpPr>
        <p:spPr>
          <a:xfrm>
            <a:off x="3455882" y="4605310"/>
            <a:ext cx="20076472" cy="2400657"/>
          </a:xfrm>
          <a:prstGeom prst="rect">
            <a:avLst/>
          </a:prstGeom>
        </p:spPr>
        <p:txBody>
          <a:bodyPr wrap="square">
            <a:spAutoFit/>
          </a:bodyPr>
          <a:lstStyle/>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a:t>
            </a:r>
            <a:r>
              <a:rPr lang="en-US" sz="5000" b="0" kern="1200" dirty="0" err="1">
                <a:solidFill>
                  <a:prstClr val="black"/>
                </a:solidFill>
                <a:latin typeface="Consolas" panose="020B0609020204030204" pitchFamily="49" charset="0"/>
                <a:ea typeface="+mn-ea"/>
                <a:cs typeface="+mn-cs"/>
              </a:rPr>
              <a:t>i</a:t>
            </a:r>
            <a:r>
              <a:rPr lang="en-US" sz="5000" b="0" kern="1200" dirty="0">
                <a:solidFill>
                  <a:prstClr val="black"/>
                </a:solidFill>
                <a:latin typeface="Consolas" panose="020B0609020204030204" pitchFamily="49" charset="0"/>
                <a:ea typeface="+mn-ea"/>
                <a:cs typeface="+mn-cs"/>
              </a:rPr>
              <a:t> = 20;</a:t>
            </a:r>
          </a:p>
          <a:p>
            <a:pPr algn="l" defTabSz="1828800" hangingPunct="1"/>
            <a:r>
              <a:rPr lang="en-US" sz="5000" b="0" kern="1200" dirty="0">
                <a:solidFill>
                  <a:prstClr val="black"/>
                </a:solidFill>
                <a:latin typeface="Consolas" panose="020B0609020204030204" pitchFamily="49" charset="0"/>
                <a:ea typeface="+mn-ea"/>
                <a:cs typeface="+mn-cs"/>
              </a:rPr>
              <a:t>object o = </a:t>
            </a:r>
            <a:r>
              <a:rPr lang="en-US" sz="5000" b="0" kern="1200" dirty="0" err="1">
                <a:solidFill>
                  <a:prstClr val="black"/>
                </a:solidFill>
                <a:latin typeface="Consolas" panose="020B0609020204030204" pitchFamily="49" charset="0"/>
                <a:ea typeface="+mn-ea"/>
                <a:cs typeface="+mn-cs"/>
              </a:rPr>
              <a:t>i</a:t>
            </a:r>
            <a:r>
              <a:rPr lang="en-US" sz="5000" b="0" kern="1200" dirty="0">
                <a:solidFill>
                  <a:prstClr val="black"/>
                </a:solidFill>
                <a:latin typeface="Consolas" panose="020B0609020204030204" pitchFamily="49" charset="0"/>
                <a:ea typeface="+mn-ea"/>
                <a:cs typeface="+mn-cs"/>
              </a:rPr>
              <a:t>;	 // Box the </a:t>
            </a:r>
            <a:r>
              <a:rPr lang="en-US" sz="5000" b="0" kern="1200" dirty="0" err="1">
                <a:solidFill>
                  <a:prstClr val="black"/>
                </a:solidFill>
                <a:latin typeface="Consolas" panose="020B0609020204030204" pitchFamily="49" charset="0"/>
                <a:ea typeface="+mn-ea"/>
                <a:cs typeface="+mn-cs"/>
              </a:rPr>
              <a:t>int</a:t>
            </a:r>
            <a:endParaRPr lang="en-US" sz="5000" b="0" kern="1200" dirty="0">
              <a:solidFill>
                <a:prstClr val="black"/>
              </a:solidFill>
              <a:latin typeface="Consolas" panose="020B0609020204030204" pitchFamily="49" charset="0"/>
              <a:ea typeface="+mn-ea"/>
              <a:cs typeface="+mn-cs"/>
            </a:endParaRPr>
          </a:p>
          <a:p>
            <a:pPr algn="l" defTabSz="1828800" hangingPunct="1"/>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 j = (</a:t>
            </a:r>
            <a:r>
              <a:rPr lang="en-US" sz="5000" b="0" kern="1200" dirty="0" err="1">
                <a:solidFill>
                  <a:prstClr val="black"/>
                </a:solidFill>
                <a:latin typeface="Consolas" panose="020B0609020204030204" pitchFamily="49" charset="0"/>
                <a:ea typeface="+mn-ea"/>
                <a:cs typeface="+mn-cs"/>
              </a:rPr>
              <a:t>int</a:t>
            </a:r>
            <a:r>
              <a:rPr lang="en-US" sz="5000" b="0" kern="1200" dirty="0">
                <a:solidFill>
                  <a:prstClr val="black"/>
                </a:solidFill>
                <a:latin typeface="Consolas" panose="020B0609020204030204" pitchFamily="49" charset="0"/>
                <a:ea typeface="+mn-ea"/>
                <a:cs typeface="+mn-cs"/>
              </a:rPr>
              <a:t>)o; // Unbox it back into an </a:t>
            </a:r>
            <a:r>
              <a:rPr lang="en-US" sz="5000" b="0" kern="1200" dirty="0" err="1">
                <a:solidFill>
                  <a:prstClr val="black"/>
                </a:solidFill>
                <a:latin typeface="Consolas" panose="020B0609020204030204" pitchFamily="49" charset="0"/>
                <a:ea typeface="+mn-ea"/>
                <a:cs typeface="+mn-cs"/>
              </a:rPr>
              <a:t>int</a:t>
            </a:r>
            <a:endParaRPr lang="en-US" sz="5000" b="0" kern="1200" dirty="0">
              <a:solidFill>
                <a:prstClr val="black"/>
              </a:solidFill>
              <a:latin typeface="Consolas" panose="020B0609020204030204" pitchFamily="49" charset="0"/>
              <a:ea typeface="+mn-ea"/>
              <a:cs typeface="+mn-cs"/>
            </a:endParaRPr>
          </a:p>
        </p:txBody>
      </p:sp>
      <p:sp>
        <p:nvSpPr>
          <p:cNvPr id="2" name="Rectangle 1"/>
          <p:cNvSpPr/>
          <p:nvPr/>
        </p:nvSpPr>
        <p:spPr>
          <a:xfrm>
            <a:off x="0" y="8866130"/>
            <a:ext cx="24384000" cy="646331"/>
          </a:xfrm>
          <a:prstGeom prst="rect">
            <a:avLst/>
          </a:prstGeom>
        </p:spPr>
        <p:txBody>
          <a:bodyPr wrap="square">
            <a:spAutoFit/>
          </a:bodyPr>
          <a:lstStyle/>
          <a:p>
            <a:pPr algn="l" defTabSz="1828800" hangingPunct="1"/>
            <a:r>
              <a:rPr lang="en-US" sz="3600" b="0" kern="1200" dirty="0">
                <a:solidFill>
                  <a:prstClr val="black"/>
                </a:solidFill>
                <a:latin typeface="Palatino-Roman"/>
                <a:ea typeface="+mn-ea"/>
                <a:cs typeface="+mn-cs"/>
              </a:rPr>
              <a:t>Boxing and its counterpart, </a:t>
            </a:r>
            <a:r>
              <a:rPr lang="en-US" sz="3600" b="0" i="1" kern="1200" dirty="0">
                <a:solidFill>
                  <a:prstClr val="black"/>
                </a:solidFill>
                <a:latin typeface="Palatino-Italic"/>
                <a:ea typeface="+mn-ea"/>
                <a:cs typeface="+mn-cs"/>
              </a:rPr>
              <a:t>unboxing</a:t>
            </a:r>
            <a:r>
              <a:rPr lang="en-US" sz="3600" b="0" kern="1200" dirty="0">
                <a:solidFill>
                  <a:prstClr val="black"/>
                </a:solidFill>
                <a:latin typeface="Palatino-Roman"/>
                <a:ea typeface="+mn-ea"/>
                <a:cs typeface="+mn-cs"/>
              </a:rPr>
              <a:t>, allow </a:t>
            </a:r>
            <a:r>
              <a:rPr lang="en-US" sz="3600" b="0" kern="1200" dirty="0">
                <a:solidFill>
                  <a:prstClr val="black"/>
                </a:solidFill>
                <a:latin typeface="Palatino-Roman"/>
                <a:ea typeface="+mn-ea"/>
                <a:cs typeface="+mn-cs"/>
              </a:rPr>
              <a:t>us to convert value types to reference types and then back to value types</a:t>
            </a:r>
            <a:endParaRPr lang="en-US" sz="3600" b="0" kern="1200" dirty="0">
              <a:solidFill>
                <a:prstClr val="black"/>
              </a:solidFill>
              <a:latin typeface="Calibri" panose="020F0502020204030204"/>
              <a:ea typeface="+mn-ea"/>
              <a:cs typeface="+mn-cs"/>
            </a:endParaRPr>
          </a:p>
        </p:txBody>
      </p:sp>
      <p:sp>
        <p:nvSpPr>
          <p:cNvPr id="3" name="Rectangle 2"/>
          <p:cNvSpPr/>
          <p:nvPr/>
        </p:nvSpPr>
        <p:spPr>
          <a:xfrm>
            <a:off x="3245221" y="9604794"/>
            <a:ext cx="21138778" cy="1754326"/>
          </a:xfrm>
          <a:prstGeom prst="rect">
            <a:avLst/>
          </a:prstGeom>
        </p:spPr>
        <p:txBody>
          <a:bodyPr wrap="square">
            <a:spAutoFit/>
          </a:bodyPr>
          <a:lstStyle/>
          <a:p>
            <a:pPr marL="571500" indent="-571500" algn="l" defTabSz="1828800" hangingPunct="1">
              <a:buFont typeface="Arial" panose="020B0604020202020204" pitchFamily="34" charset="0"/>
              <a:buChar char="•"/>
            </a:pPr>
            <a:r>
              <a:rPr lang="en-US" sz="3600" b="0" kern="1200" dirty="0">
                <a:solidFill>
                  <a:prstClr val="black"/>
                </a:solidFill>
                <a:latin typeface="Palatino-Roman"/>
                <a:ea typeface="+mn-ea"/>
                <a:cs typeface="+mn-cs"/>
              </a:rPr>
              <a:t>Boxing is the term used to describe the transformation of a value type to a reference </a:t>
            </a:r>
            <a:r>
              <a:rPr lang="en-US" sz="3600" b="0" kern="1200" dirty="0">
                <a:solidFill>
                  <a:prstClr val="black"/>
                </a:solidFill>
                <a:latin typeface="Palatino-Roman"/>
                <a:ea typeface="+mn-ea"/>
                <a:cs typeface="+mn-cs"/>
              </a:rPr>
              <a:t>type</a:t>
            </a:r>
          </a:p>
          <a:p>
            <a:pPr marL="571500" indent="-571500" algn="l" defTabSz="1828800" hangingPunct="1">
              <a:buFont typeface="Arial" panose="020B0604020202020204" pitchFamily="34" charset="0"/>
              <a:buChar char="•"/>
            </a:pPr>
            <a:r>
              <a:rPr lang="en-US" sz="3600" b="0" kern="1200" dirty="0">
                <a:solidFill>
                  <a:prstClr val="black"/>
                </a:solidFill>
                <a:latin typeface="Palatino-Roman"/>
                <a:ea typeface="+mn-ea"/>
                <a:cs typeface="+mn-cs"/>
              </a:rPr>
              <a:t>Unboxing is the term used to describe the reverse process, where the value of a previously boxed value type is cast back to a value type</a:t>
            </a:r>
          </a:p>
        </p:txBody>
      </p:sp>
    </p:spTree>
    <p:extLst>
      <p:ext uri="{BB962C8B-B14F-4D97-AF65-F5344CB8AC3E}">
        <p14:creationId xmlns:p14="http://schemas.microsoft.com/office/powerpoint/2010/main" val="907426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 Overloading</a:t>
            </a:r>
            <a:endParaRPr lang="en-US" sz="8000" b="0" kern="1200" dirty="0">
              <a:ln w="0"/>
              <a:solidFill>
                <a:srgbClr val="5B9BD5"/>
              </a:solidFill>
              <a:latin typeface="Berlin Sans FB Demi" panose="020E0802020502020306" pitchFamily="34" charset="0"/>
              <a:ea typeface="+mn-ea"/>
              <a:cs typeface="+mn-cs"/>
            </a:endParaRPr>
          </a:p>
        </p:txBody>
      </p:sp>
      <p:sp>
        <p:nvSpPr>
          <p:cNvPr id="3" name="Rectangle 2"/>
          <p:cNvSpPr/>
          <p:nvPr/>
        </p:nvSpPr>
        <p:spPr>
          <a:xfrm>
            <a:off x="0" y="2126484"/>
            <a:ext cx="24384000" cy="5262979"/>
          </a:xfrm>
          <a:prstGeom prst="rect">
            <a:avLst/>
          </a:prstGeom>
        </p:spPr>
        <p:txBody>
          <a:bodyPr wrap="square">
            <a:spAutoFit/>
          </a:bodyPr>
          <a:lstStyle/>
          <a:p>
            <a:pPr algn="just" defTabSz="1828800" hangingPunct="1"/>
            <a:r>
              <a:rPr lang="en-US" sz="4800" b="0" kern="1200" dirty="0">
                <a:solidFill>
                  <a:prstClr val="black"/>
                </a:solidFill>
                <a:latin typeface="Palatino-Roman"/>
                <a:ea typeface="+mn-ea"/>
                <a:cs typeface="+mn-cs"/>
              </a:rPr>
              <a:t>The point of operator overloading is that you don’t always just want to call methods or properties </a:t>
            </a:r>
            <a:r>
              <a:rPr lang="en-US" sz="4800" b="0" kern="1200" dirty="0">
                <a:solidFill>
                  <a:prstClr val="black"/>
                </a:solidFill>
                <a:latin typeface="Palatino-Roman"/>
                <a:ea typeface="+mn-ea"/>
                <a:cs typeface="+mn-cs"/>
              </a:rPr>
              <a:t>on class </a:t>
            </a:r>
            <a:r>
              <a:rPr lang="en-US" sz="4800" b="0" kern="1200" dirty="0">
                <a:solidFill>
                  <a:prstClr val="black"/>
                </a:solidFill>
                <a:latin typeface="Palatino-Roman"/>
                <a:ea typeface="+mn-ea"/>
                <a:cs typeface="+mn-cs"/>
              </a:rPr>
              <a:t>instances. </a:t>
            </a:r>
            <a:endParaRPr lang="en-US" sz="4800" b="0" kern="1200" dirty="0">
              <a:solidFill>
                <a:prstClr val="black"/>
              </a:solidFill>
              <a:latin typeface="Palatino-Roman"/>
              <a:ea typeface="+mn-ea"/>
              <a:cs typeface="+mn-cs"/>
            </a:endParaRPr>
          </a:p>
          <a:p>
            <a:pPr algn="just" defTabSz="1828800" hangingPunct="1"/>
            <a:r>
              <a:rPr lang="en-US" sz="4800" b="0" kern="1200" dirty="0">
                <a:solidFill>
                  <a:prstClr val="black"/>
                </a:solidFill>
                <a:latin typeface="Palatino-Roman"/>
                <a:ea typeface="+mn-ea"/>
                <a:cs typeface="+mn-cs"/>
              </a:rPr>
              <a:t>Often </a:t>
            </a:r>
            <a:r>
              <a:rPr lang="en-US" sz="4800" b="0" kern="1200" dirty="0">
                <a:solidFill>
                  <a:prstClr val="black"/>
                </a:solidFill>
                <a:latin typeface="Palatino-Roman"/>
                <a:ea typeface="+mn-ea"/>
                <a:cs typeface="+mn-cs"/>
              </a:rPr>
              <a:t>you need to do things like </a:t>
            </a:r>
            <a:r>
              <a:rPr lang="en-US" sz="4800" b="0" i="1" kern="1200" dirty="0">
                <a:solidFill>
                  <a:prstClr val="black"/>
                </a:solidFill>
                <a:latin typeface="Palatino-Roman"/>
                <a:ea typeface="+mn-ea"/>
                <a:cs typeface="+mn-cs"/>
              </a:rPr>
              <a:t>adding quantities together</a:t>
            </a:r>
            <a:r>
              <a:rPr lang="en-US" sz="4800" b="0" kern="1200" dirty="0">
                <a:solidFill>
                  <a:prstClr val="black"/>
                </a:solidFill>
                <a:latin typeface="Palatino-Roman"/>
                <a:ea typeface="+mn-ea"/>
                <a:cs typeface="+mn-cs"/>
              </a:rPr>
              <a:t>, </a:t>
            </a:r>
            <a:r>
              <a:rPr lang="en-US" sz="4800" b="0" i="1" kern="1200" dirty="0">
                <a:solidFill>
                  <a:prstClr val="black"/>
                </a:solidFill>
                <a:latin typeface="Palatino-Roman"/>
                <a:ea typeface="+mn-ea"/>
                <a:cs typeface="+mn-cs"/>
              </a:rPr>
              <a:t>multiplying them</a:t>
            </a:r>
            <a:r>
              <a:rPr lang="en-US" sz="4800" b="0" kern="1200" dirty="0">
                <a:solidFill>
                  <a:prstClr val="black"/>
                </a:solidFill>
                <a:latin typeface="Palatino-Roman"/>
                <a:ea typeface="+mn-ea"/>
                <a:cs typeface="+mn-cs"/>
              </a:rPr>
              <a:t>, or </a:t>
            </a:r>
            <a:r>
              <a:rPr lang="en-US" sz="4800" b="0" kern="1200" dirty="0">
                <a:solidFill>
                  <a:prstClr val="black"/>
                </a:solidFill>
                <a:latin typeface="Palatino-Roman"/>
                <a:ea typeface="+mn-ea"/>
                <a:cs typeface="+mn-cs"/>
              </a:rPr>
              <a:t>performing logical </a:t>
            </a:r>
            <a:r>
              <a:rPr lang="en-US" sz="4800" b="0" kern="1200" dirty="0">
                <a:solidFill>
                  <a:prstClr val="black"/>
                </a:solidFill>
                <a:latin typeface="Palatino-Roman"/>
                <a:ea typeface="+mn-ea"/>
                <a:cs typeface="+mn-cs"/>
              </a:rPr>
              <a:t>operations such as </a:t>
            </a:r>
            <a:r>
              <a:rPr lang="en-US" sz="4800" b="0" i="1" kern="1200" dirty="0">
                <a:solidFill>
                  <a:prstClr val="black"/>
                </a:solidFill>
                <a:latin typeface="Palatino-Roman"/>
                <a:ea typeface="+mn-ea"/>
                <a:cs typeface="+mn-cs"/>
              </a:rPr>
              <a:t>comparing objects</a:t>
            </a:r>
            <a:r>
              <a:rPr lang="en-US" sz="4800" b="0" i="1" kern="1200" dirty="0">
                <a:solidFill>
                  <a:prstClr val="black"/>
                </a:solidFill>
                <a:latin typeface="Palatino-Roman"/>
                <a:ea typeface="+mn-ea"/>
                <a:cs typeface="+mn-cs"/>
              </a:rPr>
              <a:t>.</a:t>
            </a:r>
          </a:p>
          <a:p>
            <a:pPr algn="just" defTabSz="1828800" hangingPunct="1"/>
            <a:endParaRPr lang="en-US" sz="4800" b="0" i="1" kern="1200" dirty="0">
              <a:solidFill>
                <a:prstClr val="black"/>
              </a:solidFill>
              <a:latin typeface="Palatino-Roman"/>
              <a:ea typeface="+mn-ea"/>
              <a:cs typeface="+mn-cs"/>
            </a:endParaRPr>
          </a:p>
          <a:p>
            <a:pPr algn="l" defTabSz="1828800" hangingPunct="1"/>
            <a:r>
              <a:rPr lang="en-US" sz="4800" b="0" kern="1200" dirty="0">
                <a:solidFill>
                  <a:prstClr val="black"/>
                </a:solidFill>
                <a:latin typeface="Palatino-Roman"/>
                <a:ea typeface="+mn-ea"/>
                <a:cs typeface="+mn-cs"/>
              </a:rPr>
              <a:t>Now in the world of math, matrices can be added together and multiplied, just like numbers. </a:t>
            </a:r>
          </a:p>
        </p:txBody>
      </p:sp>
      <p:sp>
        <p:nvSpPr>
          <p:cNvPr id="5" name="Rectangle 4"/>
          <p:cNvSpPr/>
          <p:nvPr/>
        </p:nvSpPr>
        <p:spPr>
          <a:xfrm>
            <a:off x="2303927" y="8192508"/>
            <a:ext cx="18646590" cy="2308324"/>
          </a:xfrm>
          <a:prstGeom prst="rect">
            <a:avLst/>
          </a:prstGeom>
        </p:spPr>
        <p:txBody>
          <a:bodyPr wrap="square">
            <a:spAutoFit/>
          </a:bodyPr>
          <a:lstStyle/>
          <a:p>
            <a:pPr algn="l" defTabSz="1828800" hangingPunct="1"/>
            <a:r>
              <a:rPr lang="en-US" sz="4800" b="0" kern="1200" dirty="0">
                <a:solidFill>
                  <a:prstClr val="black"/>
                </a:solidFill>
                <a:latin typeface="Consolas" panose="020B0609020204030204" pitchFamily="49" charset="0"/>
                <a:ea typeface="+mn-ea"/>
                <a:cs typeface="+mn-cs"/>
              </a:rPr>
              <a:t>Matrix a, b, c;</a:t>
            </a:r>
          </a:p>
          <a:p>
            <a:pPr algn="l" defTabSz="1828800" hangingPunct="1"/>
            <a:r>
              <a:rPr lang="en-US" sz="4800" b="0" kern="1200" dirty="0">
                <a:solidFill>
                  <a:prstClr val="black"/>
                </a:solidFill>
                <a:latin typeface="Consolas" panose="020B0609020204030204" pitchFamily="49" charset="0"/>
                <a:ea typeface="+mn-ea"/>
                <a:cs typeface="+mn-cs"/>
              </a:rPr>
              <a:t>// assume a, b and c have been initialized</a:t>
            </a:r>
          </a:p>
          <a:p>
            <a:pPr algn="l" defTabSz="1828800" hangingPunct="1"/>
            <a:r>
              <a:rPr lang="fr-FR" sz="4800" b="0" kern="1200" dirty="0">
                <a:solidFill>
                  <a:prstClr val="black"/>
                </a:solidFill>
                <a:latin typeface="Consolas" panose="020B0609020204030204" pitchFamily="49" charset="0"/>
                <a:ea typeface="+mn-ea"/>
                <a:cs typeface="+mn-cs"/>
              </a:rPr>
              <a:t>Matrix d = c * (a + b);</a:t>
            </a:r>
            <a:endParaRPr lang="en-US" sz="4800" b="0" kern="1200" dirty="0">
              <a:solidFill>
                <a:prstClr val="black"/>
              </a:solidFill>
              <a:latin typeface="Consolas" panose="020B0609020204030204" pitchFamily="49" charset="0"/>
              <a:ea typeface="+mn-ea"/>
              <a:cs typeface="+mn-cs"/>
            </a:endParaRPr>
          </a:p>
        </p:txBody>
      </p:sp>
      <p:sp>
        <p:nvSpPr>
          <p:cNvPr id="6" name="Rectangle 5"/>
          <p:cNvSpPr/>
          <p:nvPr/>
        </p:nvSpPr>
        <p:spPr>
          <a:xfrm>
            <a:off x="0" y="10862107"/>
            <a:ext cx="24688800" cy="646331"/>
          </a:xfrm>
          <a:prstGeom prst="rect">
            <a:avLst/>
          </a:prstGeom>
        </p:spPr>
        <p:txBody>
          <a:bodyPr wrap="square">
            <a:spAutoFit/>
          </a:bodyPr>
          <a:lstStyle/>
          <a:p>
            <a:pPr algn="l" defTabSz="1828800" hangingPunct="1"/>
            <a:r>
              <a:rPr lang="en-US" sz="3600" b="0" kern="1200" dirty="0">
                <a:solidFill>
                  <a:prstClr val="black"/>
                </a:solidFill>
                <a:latin typeface="Palatino-Roman"/>
                <a:ea typeface="+mn-ea"/>
                <a:cs typeface="+mn-cs"/>
              </a:rPr>
              <a:t>The </a:t>
            </a:r>
            <a:r>
              <a:rPr lang="en-US" sz="3600" b="0" kern="1200" dirty="0">
                <a:solidFill>
                  <a:prstClr val="black"/>
                </a:solidFill>
                <a:latin typeface="Palatino-Roman"/>
                <a:ea typeface="+mn-ea"/>
                <a:cs typeface="+mn-cs"/>
              </a:rPr>
              <a:t>result would </a:t>
            </a:r>
            <a:r>
              <a:rPr lang="en-US" sz="3600" b="0" kern="1200" dirty="0">
                <a:solidFill>
                  <a:prstClr val="black"/>
                </a:solidFill>
                <a:latin typeface="Palatino-Roman"/>
                <a:ea typeface="+mn-ea"/>
                <a:cs typeface="+mn-cs"/>
              </a:rPr>
              <a:t>certainly be less intuitive, and would probably look something like this:</a:t>
            </a:r>
            <a:endParaRPr lang="en-US" sz="3600" b="0" kern="1200" dirty="0">
              <a:solidFill>
                <a:prstClr val="black"/>
              </a:solidFill>
              <a:latin typeface="Calibri" panose="020F0502020204030204"/>
              <a:ea typeface="+mn-ea"/>
              <a:cs typeface="+mn-cs"/>
            </a:endParaRPr>
          </a:p>
        </p:txBody>
      </p:sp>
      <p:sp>
        <p:nvSpPr>
          <p:cNvPr id="7" name="Rectangle 6"/>
          <p:cNvSpPr/>
          <p:nvPr/>
        </p:nvSpPr>
        <p:spPr>
          <a:xfrm>
            <a:off x="2303926" y="11759915"/>
            <a:ext cx="11008142" cy="830997"/>
          </a:xfrm>
          <a:prstGeom prst="rect">
            <a:avLst/>
          </a:prstGeom>
        </p:spPr>
        <p:txBody>
          <a:bodyPr wrap="none">
            <a:spAutoFit/>
          </a:bodyPr>
          <a:lstStyle/>
          <a:p>
            <a:pPr algn="l" defTabSz="1828800" hangingPunct="1"/>
            <a:r>
              <a:rPr lang="en-US" sz="4800" b="0" kern="1200" dirty="0">
                <a:solidFill>
                  <a:prstClr val="black"/>
                </a:solidFill>
                <a:latin typeface="Consolas" panose="020B0609020204030204" pitchFamily="49" charset="0"/>
                <a:ea typeface="+mn-ea"/>
                <a:cs typeface="+mn-cs"/>
              </a:rPr>
              <a:t>Matrix d = </a:t>
            </a:r>
            <a:r>
              <a:rPr lang="en-US" sz="4800" b="0" kern="1200" dirty="0" err="1">
                <a:solidFill>
                  <a:prstClr val="black"/>
                </a:solidFill>
                <a:latin typeface="Consolas" panose="020B0609020204030204" pitchFamily="49" charset="0"/>
                <a:ea typeface="+mn-ea"/>
                <a:cs typeface="+mn-cs"/>
              </a:rPr>
              <a:t>c.Multiply</a:t>
            </a:r>
            <a:r>
              <a:rPr lang="en-US" sz="4800" b="0" kern="1200" dirty="0">
                <a:solidFill>
                  <a:prstClr val="black"/>
                </a:solidFill>
                <a:latin typeface="Consolas" panose="020B0609020204030204" pitchFamily="49" charset="0"/>
                <a:ea typeface="+mn-ea"/>
                <a:cs typeface="+mn-cs"/>
              </a:rPr>
              <a:t>(</a:t>
            </a:r>
            <a:r>
              <a:rPr lang="en-US" sz="4800" b="0" kern="1200" dirty="0" err="1">
                <a:solidFill>
                  <a:prstClr val="black"/>
                </a:solidFill>
                <a:latin typeface="Consolas" panose="020B0609020204030204" pitchFamily="49" charset="0"/>
                <a:ea typeface="+mn-ea"/>
                <a:cs typeface="+mn-cs"/>
              </a:rPr>
              <a:t>a.Add</a:t>
            </a:r>
            <a:r>
              <a:rPr lang="en-US" sz="4800" b="0" kern="1200" dirty="0">
                <a:solidFill>
                  <a:prstClr val="black"/>
                </a:solidFill>
                <a:latin typeface="Consolas" panose="020B0609020204030204" pitchFamily="49" charset="0"/>
                <a:ea typeface="+mn-ea"/>
                <a:cs typeface="+mn-cs"/>
              </a:rPr>
              <a:t>(b));</a:t>
            </a:r>
          </a:p>
        </p:txBody>
      </p:sp>
    </p:spTree>
    <p:extLst>
      <p:ext uri="{BB962C8B-B14F-4D97-AF65-F5344CB8AC3E}">
        <p14:creationId xmlns:p14="http://schemas.microsoft.com/office/powerpoint/2010/main" val="2276723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 Overloading</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0" y="4272678"/>
            <a:ext cx="24384000" cy="5478423"/>
          </a:xfrm>
          <a:prstGeom prst="rect">
            <a:avLst/>
          </a:prstGeom>
        </p:spPr>
        <p:txBody>
          <a:bodyPr wrap="square">
            <a:spAutoFit/>
          </a:bodyPr>
          <a:lstStyle/>
          <a:p>
            <a:pPr algn="just" defTabSz="1828800" hangingPunct="1"/>
            <a:r>
              <a:rPr lang="en-US" sz="5000" b="0" kern="1200" dirty="0">
                <a:solidFill>
                  <a:prstClr val="black"/>
                </a:solidFill>
                <a:latin typeface="Palatino-Roman"/>
                <a:ea typeface="+mn-ea"/>
                <a:cs typeface="+mn-cs"/>
              </a:rPr>
              <a:t>The other thing we should stress is that overloading isn’t just concerned with arithmetic operators. </a:t>
            </a:r>
            <a:r>
              <a:rPr lang="en-US" sz="5000" b="0" kern="1200" dirty="0">
                <a:solidFill>
                  <a:prstClr val="black"/>
                </a:solidFill>
                <a:latin typeface="Palatino-Roman"/>
                <a:ea typeface="+mn-ea"/>
                <a:cs typeface="+mn-cs"/>
              </a:rPr>
              <a:t>We also </a:t>
            </a:r>
            <a:r>
              <a:rPr lang="en-US" sz="5000" b="0" kern="1200" dirty="0">
                <a:solidFill>
                  <a:prstClr val="black"/>
                </a:solidFill>
                <a:latin typeface="Palatino-Roman"/>
                <a:ea typeface="+mn-ea"/>
                <a:cs typeface="+mn-cs"/>
              </a:rPr>
              <a:t>need to consider the comparison operators, </a:t>
            </a:r>
            <a:r>
              <a:rPr lang="en-US" sz="5000" b="0" kern="1200" dirty="0">
                <a:solidFill>
                  <a:prstClr val="black"/>
                </a:solidFill>
                <a:latin typeface="WileyCode-Regular"/>
                <a:ea typeface="+mn-ea"/>
                <a:cs typeface="+mn-cs"/>
              </a:rPr>
              <a:t>==</a:t>
            </a:r>
            <a:r>
              <a:rPr lang="en-US" sz="5000" b="0" kern="1200" dirty="0">
                <a:solidFill>
                  <a:prstClr val="black"/>
                </a:solidFill>
                <a:latin typeface="Palatino-Roman"/>
                <a:ea typeface="+mn-ea"/>
                <a:cs typeface="+mn-cs"/>
              </a:rPr>
              <a:t>, </a:t>
            </a:r>
            <a:r>
              <a:rPr lang="en-US" sz="5000" b="0" kern="1200" dirty="0">
                <a:solidFill>
                  <a:prstClr val="black"/>
                </a:solidFill>
                <a:latin typeface="WileyCode-Regular"/>
                <a:ea typeface="+mn-ea"/>
                <a:cs typeface="+mn-cs"/>
              </a:rPr>
              <a:t>&lt;</a:t>
            </a:r>
            <a:r>
              <a:rPr lang="en-US" sz="5000" b="0" kern="1200" dirty="0">
                <a:solidFill>
                  <a:prstClr val="black"/>
                </a:solidFill>
                <a:latin typeface="Palatino-Roman"/>
                <a:ea typeface="+mn-ea"/>
                <a:cs typeface="+mn-cs"/>
              </a:rPr>
              <a:t>, </a:t>
            </a:r>
            <a:r>
              <a:rPr lang="en-US" sz="5000" b="0" kern="1200" dirty="0">
                <a:solidFill>
                  <a:prstClr val="black"/>
                </a:solidFill>
                <a:latin typeface="WileyCode-Regular"/>
                <a:ea typeface="+mn-ea"/>
                <a:cs typeface="+mn-cs"/>
              </a:rPr>
              <a:t>&gt;</a:t>
            </a:r>
            <a:r>
              <a:rPr lang="en-US" sz="5000" b="0" kern="1200" dirty="0">
                <a:solidFill>
                  <a:prstClr val="black"/>
                </a:solidFill>
                <a:latin typeface="Palatino-Roman"/>
                <a:ea typeface="+mn-ea"/>
                <a:cs typeface="+mn-cs"/>
              </a:rPr>
              <a:t>, </a:t>
            </a:r>
            <a:r>
              <a:rPr lang="en-US" sz="5000" b="0" kern="1200" dirty="0">
                <a:solidFill>
                  <a:prstClr val="black"/>
                </a:solidFill>
                <a:latin typeface="WileyCode-Regular"/>
                <a:ea typeface="+mn-ea"/>
                <a:cs typeface="+mn-cs"/>
              </a:rPr>
              <a:t>!=</a:t>
            </a:r>
            <a:r>
              <a:rPr lang="en-US" sz="5000" b="0" kern="1200" dirty="0">
                <a:solidFill>
                  <a:prstClr val="black"/>
                </a:solidFill>
                <a:latin typeface="Palatino-Roman"/>
                <a:ea typeface="+mn-ea"/>
                <a:cs typeface="+mn-cs"/>
              </a:rPr>
              <a:t>, </a:t>
            </a:r>
            <a:r>
              <a:rPr lang="en-US" sz="5000" b="0" kern="1200" dirty="0">
                <a:solidFill>
                  <a:prstClr val="black"/>
                </a:solidFill>
                <a:latin typeface="WileyCode-Regular"/>
                <a:ea typeface="+mn-ea"/>
                <a:cs typeface="+mn-cs"/>
              </a:rPr>
              <a:t>&gt;=</a:t>
            </a:r>
            <a:r>
              <a:rPr lang="en-US" sz="5000" b="0" kern="1200" dirty="0">
                <a:solidFill>
                  <a:prstClr val="black"/>
                </a:solidFill>
                <a:latin typeface="Palatino-Roman"/>
                <a:ea typeface="+mn-ea"/>
                <a:cs typeface="+mn-cs"/>
              </a:rPr>
              <a:t>, and </a:t>
            </a:r>
            <a:r>
              <a:rPr lang="en-US" sz="5000" b="0" kern="1200" dirty="0">
                <a:solidFill>
                  <a:prstClr val="black"/>
                </a:solidFill>
                <a:latin typeface="WileyCode-Regular"/>
                <a:ea typeface="+mn-ea"/>
                <a:cs typeface="+mn-cs"/>
              </a:rPr>
              <a:t>&lt;=</a:t>
            </a:r>
            <a:r>
              <a:rPr lang="en-US" sz="5000" b="0" kern="1200" dirty="0">
                <a:solidFill>
                  <a:prstClr val="black"/>
                </a:solidFill>
                <a:latin typeface="Palatino-Roman"/>
                <a:ea typeface="+mn-ea"/>
                <a:cs typeface="+mn-cs"/>
              </a:rPr>
              <a:t>. </a:t>
            </a:r>
            <a:endParaRPr lang="en-US" sz="5000" b="0" kern="1200" dirty="0">
              <a:solidFill>
                <a:prstClr val="black"/>
              </a:solidFill>
              <a:latin typeface="Palatino-Roman"/>
              <a:ea typeface="+mn-ea"/>
              <a:cs typeface="+mn-cs"/>
            </a:endParaRPr>
          </a:p>
          <a:p>
            <a:pPr algn="just" defTabSz="1828800" hangingPunct="1"/>
            <a:endParaRPr lang="en-US" sz="5000" b="0" kern="1200" dirty="0">
              <a:solidFill>
                <a:prstClr val="black"/>
              </a:solidFill>
              <a:latin typeface="Palatino-Roman"/>
              <a:ea typeface="+mn-ea"/>
              <a:cs typeface="+mn-cs"/>
            </a:endParaRPr>
          </a:p>
          <a:p>
            <a:pPr algn="just" defTabSz="1828800" hangingPunct="1"/>
            <a:r>
              <a:rPr lang="en-US" sz="5000" b="0" kern="1200" dirty="0">
                <a:solidFill>
                  <a:prstClr val="black"/>
                </a:solidFill>
                <a:latin typeface="Palatino-Roman"/>
                <a:ea typeface="+mn-ea"/>
                <a:cs typeface="+mn-cs"/>
              </a:rPr>
              <a:t>Take </a:t>
            </a:r>
            <a:r>
              <a:rPr lang="en-US" sz="5000" b="0" kern="1200" dirty="0">
                <a:solidFill>
                  <a:prstClr val="black"/>
                </a:solidFill>
                <a:latin typeface="Palatino-Roman"/>
                <a:ea typeface="+mn-ea"/>
                <a:cs typeface="+mn-cs"/>
              </a:rPr>
              <a:t>the statement </a:t>
            </a:r>
            <a:r>
              <a:rPr lang="en-US" sz="5000" b="0" kern="1200" dirty="0">
                <a:solidFill>
                  <a:prstClr val="black"/>
                </a:solidFill>
                <a:latin typeface="WileyCode-Regular"/>
                <a:ea typeface="+mn-ea"/>
                <a:cs typeface="+mn-cs"/>
              </a:rPr>
              <a:t>if (a==b</a:t>
            </a:r>
            <a:r>
              <a:rPr lang="en-US" sz="5000" b="0" kern="1200" dirty="0">
                <a:solidFill>
                  <a:prstClr val="black"/>
                </a:solidFill>
                <a:latin typeface="WileyCode-Regular"/>
                <a:ea typeface="+mn-ea"/>
                <a:cs typeface="+mn-cs"/>
              </a:rPr>
              <a:t>)</a:t>
            </a:r>
            <a:r>
              <a:rPr lang="en-US" sz="5000" b="0" kern="1200" dirty="0">
                <a:solidFill>
                  <a:prstClr val="black"/>
                </a:solidFill>
                <a:latin typeface="Palatino-Roman"/>
                <a:ea typeface="+mn-ea"/>
                <a:cs typeface="+mn-cs"/>
              </a:rPr>
              <a:t>. For </a:t>
            </a:r>
            <a:r>
              <a:rPr lang="en-US" sz="5000" b="0" kern="1200" dirty="0">
                <a:solidFill>
                  <a:prstClr val="black"/>
                </a:solidFill>
                <a:latin typeface="Palatino-Roman"/>
                <a:ea typeface="+mn-ea"/>
                <a:cs typeface="+mn-cs"/>
              </a:rPr>
              <a:t>classes, this statement will, by default, compare the references </a:t>
            </a:r>
            <a:r>
              <a:rPr lang="en-US" sz="5000" b="0" kern="1200" dirty="0">
                <a:solidFill>
                  <a:prstClr val="black"/>
                </a:solidFill>
                <a:latin typeface="WileyCode-Regular"/>
                <a:ea typeface="+mn-ea"/>
                <a:cs typeface="+mn-cs"/>
              </a:rPr>
              <a:t>a </a:t>
            </a:r>
            <a:r>
              <a:rPr lang="en-US" sz="5000" b="0" kern="1200" dirty="0">
                <a:solidFill>
                  <a:prstClr val="black"/>
                </a:solidFill>
                <a:latin typeface="Palatino-Roman"/>
                <a:ea typeface="+mn-ea"/>
                <a:cs typeface="+mn-cs"/>
              </a:rPr>
              <a:t>and </a:t>
            </a:r>
            <a:r>
              <a:rPr lang="en-US" sz="5000" b="0" kern="1200" dirty="0">
                <a:solidFill>
                  <a:prstClr val="black"/>
                </a:solidFill>
                <a:latin typeface="WileyCode-Regular"/>
                <a:ea typeface="+mn-ea"/>
                <a:cs typeface="+mn-cs"/>
              </a:rPr>
              <a:t>b </a:t>
            </a:r>
            <a:r>
              <a:rPr lang="en-US" sz="5000" b="0" kern="1200" dirty="0">
                <a:solidFill>
                  <a:prstClr val="black"/>
                </a:solidFill>
                <a:latin typeface="Palatino-Roman"/>
                <a:ea typeface="+mn-ea"/>
                <a:cs typeface="+mn-cs"/>
              </a:rPr>
              <a:t>— it </a:t>
            </a:r>
            <a:r>
              <a:rPr lang="en-US" sz="5000" b="0" kern="1200" dirty="0">
                <a:solidFill>
                  <a:prstClr val="black"/>
                </a:solidFill>
                <a:latin typeface="Palatino-Roman"/>
                <a:ea typeface="+mn-ea"/>
                <a:cs typeface="+mn-cs"/>
              </a:rPr>
              <a:t>tests to see if the </a:t>
            </a:r>
            <a:r>
              <a:rPr lang="en-US" sz="5000" b="0" kern="1200" dirty="0">
                <a:solidFill>
                  <a:prstClr val="black"/>
                </a:solidFill>
                <a:latin typeface="Palatino-Roman"/>
                <a:ea typeface="+mn-ea"/>
                <a:cs typeface="+mn-cs"/>
              </a:rPr>
              <a:t>references point </a:t>
            </a:r>
            <a:r>
              <a:rPr lang="en-US" sz="5000" b="0" kern="1200" dirty="0">
                <a:solidFill>
                  <a:prstClr val="black"/>
                </a:solidFill>
                <a:latin typeface="Palatino-Roman"/>
                <a:ea typeface="+mn-ea"/>
                <a:cs typeface="+mn-cs"/>
              </a:rPr>
              <a:t>to the same location in memory, rather than checking to see if the instances actually </a:t>
            </a:r>
            <a:r>
              <a:rPr lang="en-US" sz="5000" b="0" kern="1200" dirty="0">
                <a:solidFill>
                  <a:prstClr val="black"/>
                </a:solidFill>
                <a:latin typeface="Palatino-Roman"/>
                <a:ea typeface="+mn-ea"/>
                <a:cs typeface="+mn-cs"/>
              </a:rPr>
              <a:t>contain the </a:t>
            </a:r>
            <a:r>
              <a:rPr lang="en-US" sz="5000" b="0" kern="1200" dirty="0">
                <a:solidFill>
                  <a:prstClr val="black"/>
                </a:solidFill>
                <a:latin typeface="Palatino-Roman"/>
                <a:ea typeface="+mn-ea"/>
                <a:cs typeface="+mn-cs"/>
              </a:rPr>
              <a:t>same data.</a:t>
            </a:r>
            <a:endParaRPr lang="en-US" sz="50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732615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 Overloading</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0" y="1986685"/>
            <a:ext cx="24384000" cy="8771632"/>
          </a:xfrm>
          <a:prstGeom prst="rect">
            <a:avLst/>
          </a:prstGeom>
        </p:spPr>
        <p:txBody>
          <a:bodyPr wrap="square">
            <a:spAutoFit/>
          </a:bodyPr>
          <a:lstStyle/>
          <a:p>
            <a:pPr algn="just" defTabSz="1828800" hangingPunct="1"/>
            <a:r>
              <a:rPr lang="en-US" sz="4800" b="0" kern="1200" dirty="0">
                <a:solidFill>
                  <a:prstClr val="black"/>
                </a:solidFill>
                <a:latin typeface="Palatino-Roman"/>
                <a:ea typeface="+mn-ea"/>
                <a:cs typeface="+mn-cs"/>
              </a:rPr>
              <a:t>There are a large number of situations in which being able to overload operators will allow us to </a:t>
            </a:r>
            <a:r>
              <a:rPr lang="en-US" sz="4800" b="0" kern="1200" dirty="0">
                <a:solidFill>
                  <a:prstClr val="black"/>
                </a:solidFill>
                <a:latin typeface="Palatino-Roman"/>
                <a:ea typeface="+mn-ea"/>
                <a:cs typeface="+mn-cs"/>
              </a:rPr>
              <a:t>generate more </a:t>
            </a:r>
            <a:r>
              <a:rPr lang="en-US" sz="4800" b="0" kern="1200" dirty="0">
                <a:solidFill>
                  <a:prstClr val="black"/>
                </a:solidFill>
                <a:latin typeface="Palatino-Roman"/>
                <a:ea typeface="+mn-ea"/>
                <a:cs typeface="+mn-cs"/>
              </a:rPr>
              <a:t>readable and intuitive code, including</a:t>
            </a:r>
            <a:r>
              <a:rPr lang="en-US" sz="4800" b="0" kern="1200" dirty="0">
                <a:solidFill>
                  <a:prstClr val="black"/>
                </a:solidFill>
                <a:latin typeface="Palatino-Roman"/>
                <a:ea typeface="+mn-ea"/>
                <a:cs typeface="+mn-cs"/>
              </a:rPr>
              <a:t>:</a:t>
            </a:r>
          </a:p>
          <a:p>
            <a:pPr algn="just" defTabSz="1828800" hangingPunct="1"/>
            <a:endParaRPr lang="en-US" sz="4800" b="0" kern="1200" dirty="0">
              <a:solidFill>
                <a:prstClr val="black"/>
              </a:solidFill>
              <a:latin typeface="Palatino-Roman"/>
              <a:ea typeface="+mn-ea"/>
              <a:cs typeface="+mn-cs"/>
            </a:endParaRPr>
          </a:p>
          <a:p>
            <a:pPr marL="571500" indent="-571500" algn="l" defTabSz="1828800" hangingPunct="1">
              <a:lnSpc>
                <a:spcPct val="150000"/>
              </a:lnSpc>
              <a:buFont typeface="Arial" panose="020B0604020202020204" pitchFamily="34" charset="0"/>
              <a:buChar char="•"/>
            </a:pPr>
            <a:r>
              <a:rPr lang="en-US" sz="4000" b="0" kern="1200" dirty="0">
                <a:solidFill>
                  <a:prstClr val="black"/>
                </a:solidFill>
                <a:latin typeface="Calibri" panose="020F0502020204030204"/>
                <a:ea typeface="+mn-ea"/>
                <a:cs typeface="+mn-cs"/>
              </a:rPr>
              <a:t>Almost any mathematical object such as coordinates, vectors, matrices, tensors, functions, </a:t>
            </a:r>
            <a:r>
              <a:rPr lang="en-US" sz="4000" b="0" kern="1200" dirty="0">
                <a:solidFill>
                  <a:prstClr val="black"/>
                </a:solidFill>
                <a:latin typeface="Calibri" panose="020F0502020204030204"/>
                <a:ea typeface="+mn-ea"/>
                <a:cs typeface="+mn-cs"/>
              </a:rPr>
              <a:t>and so </a:t>
            </a:r>
            <a:r>
              <a:rPr lang="en-US" sz="4000" b="0" kern="1200" dirty="0">
                <a:solidFill>
                  <a:prstClr val="black"/>
                </a:solidFill>
                <a:latin typeface="Calibri" panose="020F0502020204030204"/>
                <a:ea typeface="+mn-ea"/>
                <a:cs typeface="+mn-cs"/>
              </a:rPr>
              <a:t>on. If you are writing a program that does some mathematical or physical modeling, you </a:t>
            </a:r>
            <a:r>
              <a:rPr lang="en-US" sz="4000" b="0" kern="1200" dirty="0">
                <a:solidFill>
                  <a:prstClr val="black"/>
                </a:solidFill>
                <a:latin typeface="Calibri" panose="020F0502020204030204"/>
                <a:ea typeface="+mn-ea"/>
                <a:cs typeface="+mn-cs"/>
              </a:rPr>
              <a:t>will almost </a:t>
            </a:r>
            <a:r>
              <a:rPr lang="en-US" sz="4000" b="0" kern="1200" dirty="0">
                <a:solidFill>
                  <a:prstClr val="black"/>
                </a:solidFill>
                <a:latin typeface="Calibri" panose="020F0502020204030204"/>
                <a:ea typeface="+mn-ea"/>
                <a:cs typeface="+mn-cs"/>
              </a:rPr>
              <a:t>certainly use classes representing these objects.</a:t>
            </a:r>
          </a:p>
          <a:p>
            <a:pPr marL="571500" indent="-571500" algn="l" defTabSz="1828800" hangingPunct="1">
              <a:lnSpc>
                <a:spcPct val="150000"/>
              </a:lnSpc>
              <a:buFont typeface="Arial" panose="020B0604020202020204" pitchFamily="34" charset="0"/>
              <a:buChar char="•"/>
            </a:pPr>
            <a:r>
              <a:rPr lang="en-US" sz="4000" b="0" kern="1200" dirty="0">
                <a:solidFill>
                  <a:prstClr val="black"/>
                </a:solidFill>
                <a:latin typeface="Calibri" panose="020F0502020204030204"/>
                <a:ea typeface="+mn-ea"/>
                <a:cs typeface="+mn-cs"/>
              </a:rPr>
              <a:t>Graphics </a:t>
            </a:r>
            <a:r>
              <a:rPr lang="en-US" sz="4000" b="0" kern="1200" dirty="0">
                <a:solidFill>
                  <a:prstClr val="black"/>
                </a:solidFill>
                <a:latin typeface="Calibri" panose="020F0502020204030204"/>
                <a:ea typeface="+mn-ea"/>
                <a:cs typeface="+mn-cs"/>
              </a:rPr>
              <a:t>programs that use mathematical or coordinate-related objects when calculating </a:t>
            </a:r>
            <a:r>
              <a:rPr lang="en-US" sz="4000" b="0" kern="1200" dirty="0">
                <a:solidFill>
                  <a:prstClr val="black"/>
                </a:solidFill>
                <a:latin typeface="Calibri" panose="020F0502020204030204"/>
                <a:ea typeface="+mn-ea"/>
                <a:cs typeface="+mn-cs"/>
              </a:rPr>
              <a:t>positions on </a:t>
            </a:r>
            <a:r>
              <a:rPr lang="en-US" sz="4000" b="0" kern="1200" dirty="0">
                <a:solidFill>
                  <a:prstClr val="black"/>
                </a:solidFill>
                <a:latin typeface="Calibri" panose="020F0502020204030204"/>
                <a:ea typeface="+mn-ea"/>
                <a:cs typeface="+mn-cs"/>
              </a:rPr>
              <a:t>screen.</a:t>
            </a:r>
          </a:p>
          <a:p>
            <a:pPr marL="571500" indent="-571500" algn="l" defTabSz="1828800" hangingPunct="1">
              <a:lnSpc>
                <a:spcPct val="150000"/>
              </a:lnSpc>
              <a:buFont typeface="Arial" panose="020B0604020202020204" pitchFamily="34" charset="0"/>
              <a:buChar char="•"/>
            </a:pPr>
            <a:r>
              <a:rPr lang="en-US" sz="4000" b="0" kern="1200" dirty="0">
                <a:solidFill>
                  <a:prstClr val="black"/>
                </a:solidFill>
                <a:latin typeface="Calibri" panose="020F0502020204030204"/>
                <a:ea typeface="+mn-ea"/>
                <a:cs typeface="+mn-cs"/>
              </a:rPr>
              <a:t>A </a:t>
            </a:r>
            <a:r>
              <a:rPr lang="en-US" sz="4000" b="0" kern="1200" dirty="0">
                <a:solidFill>
                  <a:prstClr val="black"/>
                </a:solidFill>
                <a:latin typeface="Calibri" panose="020F0502020204030204"/>
                <a:ea typeface="+mn-ea"/>
                <a:cs typeface="+mn-cs"/>
              </a:rPr>
              <a:t>class that represents an amount of money (for example, in a financial program).</a:t>
            </a:r>
          </a:p>
          <a:p>
            <a:pPr marL="571500" indent="-571500" algn="l" defTabSz="1828800" hangingPunct="1">
              <a:lnSpc>
                <a:spcPct val="150000"/>
              </a:lnSpc>
              <a:buFont typeface="Arial" panose="020B0604020202020204" pitchFamily="34" charset="0"/>
              <a:buChar char="•"/>
            </a:pPr>
            <a:r>
              <a:rPr lang="en-US" sz="4000" b="0" kern="1200" dirty="0">
                <a:solidFill>
                  <a:prstClr val="black"/>
                </a:solidFill>
                <a:latin typeface="Calibri" panose="020F0502020204030204"/>
                <a:ea typeface="+mn-ea"/>
                <a:cs typeface="+mn-cs"/>
              </a:rPr>
              <a:t>A </a:t>
            </a:r>
            <a:r>
              <a:rPr lang="en-US" sz="4000" b="0" kern="1200" dirty="0">
                <a:solidFill>
                  <a:prstClr val="black"/>
                </a:solidFill>
                <a:latin typeface="Calibri" panose="020F0502020204030204"/>
                <a:ea typeface="+mn-ea"/>
                <a:cs typeface="+mn-cs"/>
              </a:rPr>
              <a:t>word processing or text analysis program that uses classes representing sentences, </a:t>
            </a:r>
            <a:r>
              <a:rPr lang="en-US" sz="4000" b="0" kern="1200" dirty="0">
                <a:solidFill>
                  <a:prstClr val="black"/>
                </a:solidFill>
                <a:latin typeface="Calibri" panose="020F0502020204030204"/>
                <a:ea typeface="+mn-ea"/>
                <a:cs typeface="+mn-cs"/>
              </a:rPr>
              <a:t>clauses and </a:t>
            </a:r>
            <a:r>
              <a:rPr lang="en-US" sz="4000" b="0" kern="1200" dirty="0">
                <a:solidFill>
                  <a:prstClr val="black"/>
                </a:solidFill>
                <a:latin typeface="Calibri" panose="020F0502020204030204"/>
                <a:ea typeface="+mn-ea"/>
                <a:cs typeface="+mn-cs"/>
              </a:rPr>
              <a:t>so on; you might want to use operators to combine sentences (a more sophisticated </a:t>
            </a:r>
            <a:r>
              <a:rPr lang="en-US" sz="4000" b="0" kern="1200" dirty="0">
                <a:solidFill>
                  <a:prstClr val="black"/>
                </a:solidFill>
                <a:latin typeface="Calibri" panose="020F0502020204030204"/>
                <a:ea typeface="+mn-ea"/>
                <a:cs typeface="+mn-cs"/>
              </a:rPr>
              <a:t>version of </a:t>
            </a:r>
            <a:r>
              <a:rPr lang="en-US" sz="4000" b="0" kern="1200" dirty="0">
                <a:solidFill>
                  <a:prstClr val="black"/>
                </a:solidFill>
                <a:latin typeface="Calibri" panose="020F0502020204030204"/>
                <a:ea typeface="+mn-ea"/>
                <a:cs typeface="+mn-cs"/>
              </a:rPr>
              <a:t>concatenation for strings).</a:t>
            </a:r>
            <a:endParaRPr lang="en-US" sz="5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3657784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 Overloading</a:t>
            </a:r>
            <a:endParaRPr lang="en-US" sz="8000" b="0" kern="1200" dirty="0">
              <a:ln w="0"/>
              <a:solidFill>
                <a:srgbClr val="5B9BD5"/>
              </a:solidFill>
              <a:latin typeface="Berlin Sans FB Demi" panose="020E0802020502020306" pitchFamily="34" charset="0"/>
              <a:ea typeface="+mn-ea"/>
              <a:cs typeface="+mn-cs"/>
            </a:endParaRPr>
          </a:p>
        </p:txBody>
      </p:sp>
      <p:sp>
        <p:nvSpPr>
          <p:cNvPr id="8" name="Rectangle 7"/>
          <p:cNvSpPr/>
          <p:nvPr/>
        </p:nvSpPr>
        <p:spPr>
          <a:xfrm>
            <a:off x="-228610" y="2453781"/>
            <a:ext cx="13514304" cy="9510296"/>
          </a:xfrm>
          <a:prstGeom prst="rect">
            <a:avLst/>
          </a:prstGeom>
        </p:spPr>
        <p:txBody>
          <a:bodyPr wrap="square">
            <a:spAutoFit/>
          </a:bodyPr>
          <a:lstStyle/>
          <a:p>
            <a:pPr algn="l" defTabSz="1828800" hangingPunct="1"/>
            <a:r>
              <a:rPr lang="fr-FR" sz="3600" b="0" kern="1200" dirty="0">
                <a:latin typeface="Consolas" panose="020B0609020204030204" pitchFamily="49" charset="0"/>
                <a:ea typeface="+mn-ea"/>
                <a:cs typeface="+mn-cs"/>
              </a:rPr>
              <a:t> </a:t>
            </a:r>
            <a:r>
              <a:rPr lang="fr-FR" sz="3600" b="0" kern="1200" dirty="0">
                <a:solidFill>
                  <a:srgbClr val="0000FF"/>
                </a:solidFill>
                <a:latin typeface="Consolas" panose="020B0609020204030204" pitchFamily="49" charset="0"/>
                <a:ea typeface="+mn-ea"/>
                <a:cs typeface="+mn-cs"/>
              </a:rPr>
              <a:t>public</a:t>
            </a:r>
            <a:r>
              <a:rPr lang="fr-FR" sz="3600" b="0" kern="1200" dirty="0">
                <a:latin typeface="Consolas" panose="020B0609020204030204" pitchFamily="49" charset="0"/>
                <a:ea typeface="+mn-ea"/>
                <a:cs typeface="+mn-cs"/>
              </a:rPr>
              <a:t> </a:t>
            </a:r>
            <a:r>
              <a:rPr lang="fr-FR" sz="3600" b="0" kern="1200" dirty="0">
                <a:solidFill>
                  <a:srgbClr val="0000FF"/>
                </a:solidFill>
                <a:latin typeface="Consolas" panose="020B0609020204030204" pitchFamily="49" charset="0"/>
                <a:ea typeface="+mn-ea"/>
                <a:cs typeface="+mn-cs"/>
              </a:rPr>
              <a:t>double</a:t>
            </a:r>
            <a:r>
              <a:rPr lang="fr-FR" sz="3600" b="0" kern="1200" dirty="0">
                <a:latin typeface="Consolas" panose="020B0609020204030204" pitchFamily="49" charset="0"/>
                <a:ea typeface="+mn-ea"/>
                <a:cs typeface="+mn-cs"/>
              </a:rPr>
              <a:t> x, y, z;</a:t>
            </a:r>
          </a:p>
          <a:p>
            <a:pPr algn="l" defTabSz="1828800" hangingPunct="1"/>
            <a:r>
              <a:rPr lang="fr-FR" sz="3600" b="0" kern="1200" dirty="0">
                <a:latin typeface="Consolas" panose="020B0609020204030204" pitchFamily="49" charset="0"/>
                <a:ea typeface="+mn-ea"/>
                <a:cs typeface="+mn-cs"/>
              </a:rPr>
              <a:t>    </a:t>
            </a:r>
            <a:r>
              <a:rPr lang="fr-FR" sz="3600" b="0" kern="1200" dirty="0">
                <a:solidFill>
                  <a:srgbClr val="0000FF"/>
                </a:solidFill>
                <a:latin typeface="Consolas" panose="020B0609020204030204" pitchFamily="49" charset="0"/>
                <a:ea typeface="+mn-ea"/>
                <a:cs typeface="+mn-cs"/>
              </a:rPr>
              <a:t>public</a:t>
            </a:r>
            <a:r>
              <a:rPr lang="fr-FR" sz="3600" b="0" kern="1200" dirty="0">
                <a:latin typeface="Consolas" panose="020B0609020204030204" pitchFamily="49" charset="0"/>
                <a:ea typeface="+mn-ea"/>
                <a:cs typeface="+mn-cs"/>
              </a:rPr>
              <a:t> </a:t>
            </a:r>
            <a:r>
              <a:rPr lang="fr-FR" sz="3600" b="0" kern="1200" dirty="0" err="1">
                <a:latin typeface="Consolas" panose="020B0609020204030204" pitchFamily="49" charset="0"/>
                <a:ea typeface="+mn-ea"/>
                <a:cs typeface="+mn-cs"/>
              </a:rPr>
              <a:t>Vector</a:t>
            </a:r>
            <a:r>
              <a:rPr lang="fr-FR" sz="3600" b="0" kern="1200" dirty="0">
                <a:latin typeface="Consolas" panose="020B0609020204030204" pitchFamily="49" charset="0"/>
                <a:ea typeface="+mn-ea"/>
                <a:cs typeface="+mn-cs"/>
              </a:rPr>
              <a:t>(</a:t>
            </a:r>
            <a:r>
              <a:rPr lang="fr-FR" sz="3600" b="0" kern="1200" dirty="0">
                <a:solidFill>
                  <a:srgbClr val="0000FF"/>
                </a:solidFill>
                <a:latin typeface="Consolas" panose="020B0609020204030204" pitchFamily="49" charset="0"/>
                <a:ea typeface="+mn-ea"/>
                <a:cs typeface="+mn-cs"/>
              </a:rPr>
              <a:t>double</a:t>
            </a:r>
            <a:r>
              <a:rPr lang="fr-FR" sz="3600" b="0" kern="1200" dirty="0">
                <a:latin typeface="Consolas" panose="020B0609020204030204" pitchFamily="49" charset="0"/>
                <a:ea typeface="+mn-ea"/>
                <a:cs typeface="+mn-cs"/>
              </a:rPr>
              <a:t> x, </a:t>
            </a:r>
            <a:r>
              <a:rPr lang="fr-FR" sz="3600" b="0" kern="1200" dirty="0">
                <a:solidFill>
                  <a:srgbClr val="0000FF"/>
                </a:solidFill>
                <a:latin typeface="Consolas" panose="020B0609020204030204" pitchFamily="49" charset="0"/>
                <a:ea typeface="+mn-ea"/>
                <a:cs typeface="+mn-cs"/>
              </a:rPr>
              <a:t>double</a:t>
            </a:r>
            <a:r>
              <a:rPr lang="fr-FR" sz="3600" b="0" kern="1200" dirty="0">
                <a:latin typeface="Consolas" panose="020B0609020204030204" pitchFamily="49" charset="0"/>
                <a:ea typeface="+mn-ea"/>
                <a:cs typeface="+mn-cs"/>
              </a:rPr>
              <a:t> y, </a:t>
            </a:r>
            <a:r>
              <a:rPr lang="fr-FR" sz="3600" b="0" kern="1200" dirty="0">
                <a:solidFill>
                  <a:srgbClr val="0000FF"/>
                </a:solidFill>
                <a:latin typeface="Consolas" panose="020B0609020204030204" pitchFamily="49" charset="0"/>
                <a:ea typeface="+mn-ea"/>
                <a:cs typeface="+mn-cs"/>
              </a:rPr>
              <a:t>double</a:t>
            </a:r>
            <a:r>
              <a:rPr lang="fr-FR" sz="3600" b="0" kern="1200" dirty="0">
                <a:latin typeface="Consolas" panose="020B0609020204030204" pitchFamily="49" charset="0"/>
                <a:ea typeface="+mn-ea"/>
                <a:cs typeface="+mn-cs"/>
              </a:rPr>
              <a:t> z)</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err="1">
                <a:solidFill>
                  <a:srgbClr val="0000FF"/>
                </a:solidFill>
                <a:latin typeface="Consolas" panose="020B0609020204030204" pitchFamily="49" charset="0"/>
                <a:ea typeface="+mn-ea"/>
                <a:cs typeface="+mn-cs"/>
              </a:rPr>
              <a:t>this</a:t>
            </a:r>
            <a:r>
              <a:rPr lang="en-US" sz="3600" b="0" kern="1200" dirty="0" err="1">
                <a:latin typeface="Consolas" panose="020B0609020204030204" pitchFamily="49" charset="0"/>
                <a:ea typeface="+mn-ea"/>
                <a:cs typeface="+mn-cs"/>
              </a:rPr>
              <a:t>.x</a:t>
            </a:r>
            <a:r>
              <a:rPr lang="en-US" sz="3600" b="0" kern="1200" dirty="0">
                <a:latin typeface="Consolas" panose="020B0609020204030204" pitchFamily="49" charset="0"/>
                <a:ea typeface="+mn-ea"/>
                <a:cs typeface="+mn-cs"/>
              </a:rPr>
              <a:t> = x;</a:t>
            </a:r>
          </a:p>
          <a:p>
            <a:pPr algn="l" defTabSz="1828800" hangingPunct="1"/>
            <a:r>
              <a:rPr lang="en-US" sz="3600" b="0" kern="1200" dirty="0">
                <a:latin typeface="Consolas" panose="020B0609020204030204" pitchFamily="49" charset="0"/>
                <a:ea typeface="+mn-ea"/>
                <a:cs typeface="+mn-cs"/>
              </a:rPr>
              <a:t>        </a:t>
            </a:r>
            <a:r>
              <a:rPr lang="en-US" sz="3600" b="0" kern="1200" dirty="0" err="1">
                <a:solidFill>
                  <a:srgbClr val="0000FF"/>
                </a:solidFill>
                <a:latin typeface="Consolas" panose="020B0609020204030204" pitchFamily="49" charset="0"/>
                <a:ea typeface="+mn-ea"/>
                <a:cs typeface="+mn-cs"/>
              </a:rPr>
              <a:t>this</a:t>
            </a:r>
            <a:r>
              <a:rPr lang="en-US" sz="3600" b="0" kern="1200" dirty="0" err="1">
                <a:latin typeface="Consolas" panose="020B0609020204030204" pitchFamily="49" charset="0"/>
                <a:ea typeface="+mn-ea"/>
                <a:cs typeface="+mn-cs"/>
              </a:rPr>
              <a:t>.y</a:t>
            </a:r>
            <a:r>
              <a:rPr lang="en-US" sz="3600" b="0" kern="1200" dirty="0">
                <a:latin typeface="Consolas" panose="020B0609020204030204" pitchFamily="49" charset="0"/>
                <a:ea typeface="+mn-ea"/>
                <a:cs typeface="+mn-cs"/>
              </a:rPr>
              <a:t> = y;</a:t>
            </a:r>
          </a:p>
          <a:p>
            <a:pPr algn="l" defTabSz="1828800" hangingPunct="1"/>
            <a:r>
              <a:rPr lang="en-US" sz="3600" b="0" kern="1200" dirty="0">
                <a:latin typeface="Consolas" panose="020B0609020204030204" pitchFamily="49" charset="0"/>
                <a:ea typeface="+mn-ea"/>
                <a:cs typeface="+mn-cs"/>
              </a:rPr>
              <a:t>        </a:t>
            </a:r>
            <a:r>
              <a:rPr lang="en-US" sz="3600" b="0" kern="1200" dirty="0" err="1">
                <a:solidFill>
                  <a:srgbClr val="0000FF"/>
                </a:solidFill>
                <a:latin typeface="Consolas" panose="020B0609020204030204" pitchFamily="49" charset="0"/>
                <a:ea typeface="+mn-ea"/>
                <a:cs typeface="+mn-cs"/>
              </a:rPr>
              <a:t>this</a:t>
            </a:r>
            <a:r>
              <a:rPr lang="en-US" sz="3600" b="0" kern="1200" dirty="0" err="1">
                <a:latin typeface="Consolas" panose="020B0609020204030204" pitchFamily="49" charset="0"/>
                <a:ea typeface="+mn-ea"/>
                <a:cs typeface="+mn-cs"/>
              </a:rPr>
              <a:t>.z</a:t>
            </a:r>
            <a:r>
              <a:rPr lang="en-US" sz="3600" b="0" kern="1200" dirty="0">
                <a:latin typeface="Consolas" panose="020B0609020204030204" pitchFamily="49" charset="0"/>
                <a:ea typeface="+mn-ea"/>
                <a:cs typeface="+mn-cs"/>
              </a:rPr>
              <a:t> = z;</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Vector(Vector </a:t>
            </a:r>
            <a:r>
              <a:rPr lang="en-US" sz="3600" b="0" kern="1200" dirty="0" err="1">
                <a:latin typeface="Consolas" panose="020B0609020204030204" pitchFamily="49" charset="0"/>
                <a:ea typeface="+mn-ea"/>
                <a:cs typeface="+mn-cs"/>
              </a:rPr>
              <a:t>rhs</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x = </a:t>
            </a:r>
            <a:r>
              <a:rPr lang="en-US" sz="3600" b="0" kern="1200" dirty="0" err="1">
                <a:latin typeface="Consolas" panose="020B0609020204030204" pitchFamily="49" charset="0"/>
                <a:ea typeface="+mn-ea"/>
                <a:cs typeface="+mn-cs"/>
              </a:rPr>
              <a:t>rhs.x</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y = </a:t>
            </a:r>
            <a:r>
              <a:rPr lang="en-US" sz="3600" b="0" kern="1200" dirty="0" err="1">
                <a:latin typeface="Consolas" panose="020B0609020204030204" pitchFamily="49" charset="0"/>
                <a:ea typeface="+mn-ea"/>
                <a:cs typeface="+mn-cs"/>
              </a:rPr>
              <a:t>rhs.y</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z = </a:t>
            </a:r>
            <a:r>
              <a:rPr lang="en-US" sz="3600" b="0" kern="1200" dirty="0" err="1">
                <a:latin typeface="Consolas" panose="020B0609020204030204" pitchFamily="49" charset="0"/>
                <a:ea typeface="+mn-ea"/>
                <a:cs typeface="+mn-cs"/>
              </a:rPr>
              <a:t>rhs.z</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override</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string</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ToString</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return</a:t>
            </a:r>
            <a:r>
              <a:rPr lang="en-US" sz="3600" b="0" kern="1200" dirty="0">
                <a:latin typeface="Consolas" panose="020B0609020204030204" pitchFamily="49" charset="0"/>
                <a:ea typeface="+mn-ea"/>
                <a:cs typeface="+mn-cs"/>
              </a:rPr>
              <a:t> </a:t>
            </a:r>
            <a:r>
              <a:rPr lang="en-US" sz="3600" b="0" kern="1200" dirty="0">
                <a:solidFill>
                  <a:srgbClr val="A31515"/>
                </a:solidFill>
                <a:latin typeface="Consolas" panose="020B0609020204030204" pitchFamily="49" charset="0"/>
                <a:ea typeface="+mn-ea"/>
                <a:cs typeface="+mn-cs"/>
              </a:rPr>
              <a:t>"( "</a:t>
            </a:r>
            <a:r>
              <a:rPr lang="en-US" sz="3600" b="0" kern="1200" dirty="0">
                <a:latin typeface="Consolas" panose="020B0609020204030204" pitchFamily="49" charset="0"/>
                <a:ea typeface="+mn-ea"/>
                <a:cs typeface="+mn-cs"/>
              </a:rPr>
              <a:t> +x + </a:t>
            </a:r>
            <a:r>
              <a:rPr lang="en-US" sz="3600" b="0" kern="1200" dirty="0">
                <a:solidFill>
                  <a:srgbClr val="A31515"/>
                </a:solidFill>
                <a:latin typeface="Consolas" panose="020B0609020204030204" pitchFamily="49" charset="0"/>
                <a:ea typeface="+mn-ea"/>
                <a:cs typeface="+mn-cs"/>
              </a:rPr>
              <a:t>" , "</a:t>
            </a:r>
            <a:r>
              <a:rPr lang="en-US" sz="3600" b="0" kern="1200" dirty="0">
                <a:latin typeface="Consolas" panose="020B0609020204030204" pitchFamily="49" charset="0"/>
                <a:ea typeface="+mn-ea"/>
                <a:cs typeface="+mn-cs"/>
              </a:rPr>
              <a:t> +y + </a:t>
            </a:r>
            <a:r>
              <a:rPr lang="en-US" sz="3600" b="0" kern="1200" dirty="0">
                <a:solidFill>
                  <a:srgbClr val="A31515"/>
                </a:solidFill>
                <a:latin typeface="Consolas" panose="020B0609020204030204" pitchFamily="49" charset="0"/>
                <a:ea typeface="+mn-ea"/>
                <a:cs typeface="+mn-cs"/>
              </a:rPr>
              <a:t>" , "</a:t>
            </a:r>
            <a:r>
              <a:rPr lang="en-US" sz="3600" b="0" kern="1200" dirty="0">
                <a:latin typeface="Consolas" panose="020B0609020204030204" pitchFamily="49" charset="0"/>
                <a:ea typeface="+mn-ea"/>
                <a:cs typeface="+mn-cs"/>
              </a:rPr>
              <a:t> +z + </a:t>
            </a:r>
            <a:r>
              <a:rPr lang="en-US" sz="3600" b="0" kern="1200" dirty="0">
                <a:solidFill>
                  <a:srgbClr val="A31515"/>
                </a:solidFill>
                <a:latin typeface="Consolas" panose="020B0609020204030204" pitchFamily="49" charset="0"/>
                <a:ea typeface="+mn-ea"/>
                <a:cs typeface="+mn-cs"/>
              </a:rPr>
              <a:t>" )"</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p:txBody>
      </p:sp>
      <p:sp>
        <p:nvSpPr>
          <p:cNvPr id="2" name="Rectangle 1"/>
          <p:cNvSpPr/>
          <p:nvPr/>
        </p:nvSpPr>
        <p:spPr>
          <a:xfrm>
            <a:off x="12604376" y="2131048"/>
            <a:ext cx="12192000" cy="5078313"/>
          </a:xfrm>
          <a:prstGeom prst="rect">
            <a:avLst/>
          </a:prstGeom>
        </p:spPr>
        <p:txBody>
          <a:bodyPr>
            <a:spAutoFit/>
          </a:bodyPr>
          <a:lstStyle/>
          <a:p>
            <a:pPr algn="l" defTabSz="1828800" hangingPunct="1"/>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Vector </a:t>
            </a:r>
            <a:r>
              <a:rPr lang="en-US" sz="3600" b="0" kern="1200" dirty="0">
                <a:solidFill>
                  <a:srgbClr val="0000FF"/>
                </a:solidFill>
                <a:latin typeface="Consolas" panose="020B0609020204030204" pitchFamily="49" charset="0"/>
                <a:ea typeface="+mn-ea"/>
                <a:cs typeface="+mn-cs"/>
              </a:rPr>
              <a:t>operator</a:t>
            </a:r>
            <a:r>
              <a:rPr lang="en-US" sz="3600" b="0" kern="1200" dirty="0">
                <a:latin typeface="Consolas" panose="020B0609020204030204" pitchFamily="49" charset="0"/>
                <a:ea typeface="+mn-ea"/>
                <a:cs typeface="+mn-cs"/>
              </a:rPr>
              <a:t> +(Vector lhs, Vector </a:t>
            </a:r>
            <a:r>
              <a:rPr lang="en-US" sz="3600" b="0" kern="1200" dirty="0" err="1">
                <a:latin typeface="Consolas" panose="020B0609020204030204" pitchFamily="49" charset="0"/>
                <a:ea typeface="+mn-ea"/>
                <a:cs typeface="+mn-cs"/>
              </a:rPr>
              <a:t>rhs</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Vector result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Vector(lhs);</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result.x</a:t>
            </a:r>
            <a:r>
              <a:rPr lang="en-US" sz="3600" b="0" kern="1200" dirty="0">
                <a:latin typeface="Consolas" panose="020B0609020204030204" pitchFamily="49" charset="0"/>
                <a:ea typeface="+mn-ea"/>
                <a:cs typeface="+mn-cs"/>
              </a:rPr>
              <a:t> += </a:t>
            </a:r>
            <a:r>
              <a:rPr lang="en-US" sz="3600" b="0" kern="1200" dirty="0" err="1">
                <a:latin typeface="Consolas" panose="020B0609020204030204" pitchFamily="49" charset="0"/>
                <a:ea typeface="+mn-ea"/>
                <a:cs typeface="+mn-cs"/>
              </a:rPr>
              <a:t>rhs.x</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result.y</a:t>
            </a:r>
            <a:r>
              <a:rPr lang="en-US" sz="3600" b="0" kern="1200" dirty="0">
                <a:latin typeface="Consolas" panose="020B0609020204030204" pitchFamily="49" charset="0"/>
                <a:ea typeface="+mn-ea"/>
                <a:cs typeface="+mn-cs"/>
              </a:rPr>
              <a:t> += </a:t>
            </a:r>
            <a:r>
              <a:rPr lang="en-US" sz="3600" b="0" kern="1200" dirty="0" err="1">
                <a:latin typeface="Consolas" panose="020B0609020204030204" pitchFamily="49" charset="0"/>
                <a:ea typeface="+mn-ea"/>
                <a:cs typeface="+mn-cs"/>
              </a:rPr>
              <a:t>rhs.y</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result.z</a:t>
            </a:r>
            <a:r>
              <a:rPr lang="en-US" sz="3600" b="0" kern="1200" dirty="0">
                <a:latin typeface="Consolas" panose="020B0609020204030204" pitchFamily="49" charset="0"/>
                <a:ea typeface="+mn-ea"/>
                <a:cs typeface="+mn-cs"/>
              </a:rPr>
              <a:t> += </a:t>
            </a:r>
            <a:r>
              <a:rPr lang="en-US" sz="3600" b="0" kern="1200" dirty="0" err="1">
                <a:latin typeface="Consolas" panose="020B0609020204030204" pitchFamily="49" charset="0"/>
                <a:ea typeface="+mn-ea"/>
                <a:cs typeface="+mn-cs"/>
              </a:rPr>
              <a:t>rhs.z</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return</a:t>
            </a:r>
            <a:r>
              <a:rPr lang="en-US" sz="3600" b="0" kern="1200" dirty="0">
                <a:latin typeface="Consolas" panose="020B0609020204030204" pitchFamily="49" charset="0"/>
                <a:ea typeface="+mn-ea"/>
                <a:cs typeface="+mn-cs"/>
              </a:rPr>
              <a:t> result;</a:t>
            </a:r>
          </a:p>
          <a:p>
            <a:pPr algn="l" defTabSz="1828800" hangingPunct="1"/>
            <a:r>
              <a:rPr lang="en-US" sz="3600" b="0" kern="1200" dirty="0">
                <a:latin typeface="Consolas" panose="020B0609020204030204" pitchFamily="49" charset="0"/>
                <a:ea typeface="+mn-ea"/>
                <a:cs typeface="+mn-cs"/>
              </a:rPr>
              <a:t>    }</a:t>
            </a:r>
            <a:endParaRPr lang="en-US" sz="3600" b="0" kern="1200" dirty="0">
              <a:solidFill>
                <a:prstClr val="black"/>
              </a:solidFill>
              <a:latin typeface="Consolas" panose="020B0609020204030204" pitchFamily="49" charset="0"/>
              <a:ea typeface="+mn-ea"/>
              <a:cs typeface="+mn-cs"/>
            </a:endParaRPr>
          </a:p>
        </p:txBody>
      </p:sp>
    </p:spTree>
    <p:extLst>
      <p:ext uri="{BB962C8B-B14F-4D97-AF65-F5344CB8AC3E}">
        <p14:creationId xmlns:p14="http://schemas.microsoft.com/office/powerpoint/2010/main" val="2673536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Operator Overloading</a:t>
            </a:r>
            <a:endParaRPr lang="en-US" sz="8000" b="0" kern="1200" dirty="0">
              <a:ln w="0"/>
              <a:solidFill>
                <a:srgbClr val="5B9BD5"/>
              </a:solidFill>
              <a:latin typeface="Berlin Sans FB Demi" panose="020E0802020502020306" pitchFamily="34" charset="0"/>
              <a:ea typeface="+mn-ea"/>
              <a:cs typeface="+mn-cs"/>
            </a:endParaRPr>
          </a:p>
        </p:txBody>
      </p:sp>
      <p:sp>
        <p:nvSpPr>
          <p:cNvPr id="8" name="Rectangle 7"/>
          <p:cNvSpPr/>
          <p:nvPr/>
        </p:nvSpPr>
        <p:spPr>
          <a:xfrm>
            <a:off x="497528" y="2453780"/>
            <a:ext cx="20076472" cy="5632311"/>
          </a:xfrm>
          <a:prstGeom prst="rect">
            <a:avLst/>
          </a:prstGeom>
        </p:spPr>
        <p:txBody>
          <a:bodyPr wrap="square">
            <a:spAutoFit/>
          </a:bodyPr>
          <a:lstStyle/>
          <a:p>
            <a:pPr algn="l" defTabSz="1828800" hangingPunct="1"/>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Main()</a:t>
            </a:r>
          </a:p>
          <a:p>
            <a:pPr algn="l" defTabSz="1828800" hangingPunct="1"/>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Vector vect1, vect2, vect3;</a:t>
            </a:r>
          </a:p>
          <a:p>
            <a:pPr algn="l" defTabSz="1828800" hangingPunct="1"/>
            <a:r>
              <a:rPr lang="en-US" sz="3600" b="0" kern="1200" dirty="0">
                <a:latin typeface="Consolas" panose="020B0609020204030204" pitchFamily="49" charset="0"/>
                <a:ea typeface="+mn-ea"/>
                <a:cs typeface="+mn-cs"/>
              </a:rPr>
              <a:t>    vect1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Vector(3.0, 3.0, 1.0);</a:t>
            </a:r>
          </a:p>
          <a:p>
            <a:pPr algn="l" defTabSz="1828800" hangingPunct="1"/>
            <a:r>
              <a:rPr lang="en-US" sz="3600" b="0" kern="1200" dirty="0">
                <a:latin typeface="Consolas" panose="020B0609020204030204" pitchFamily="49" charset="0"/>
                <a:ea typeface="+mn-ea"/>
                <a:cs typeface="+mn-cs"/>
              </a:rPr>
              <a:t>    vect2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Vector(2.0, -4.0, -4.0);</a:t>
            </a:r>
          </a:p>
          <a:p>
            <a:pPr algn="l" defTabSz="1828800" hangingPunct="1"/>
            <a:r>
              <a:rPr lang="en-US" sz="3600" b="0" kern="1200" dirty="0">
                <a:latin typeface="Consolas" panose="020B0609020204030204" pitchFamily="49" charset="0"/>
                <a:ea typeface="+mn-ea"/>
                <a:cs typeface="+mn-cs"/>
              </a:rPr>
              <a:t>    vect3 = vect1 + vect2;</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"vect1 = "</a:t>
            </a:r>
            <a:r>
              <a:rPr lang="en-US" sz="3600" b="0" kern="1200" dirty="0">
                <a:latin typeface="Consolas" panose="020B0609020204030204" pitchFamily="49" charset="0"/>
                <a:ea typeface="+mn-ea"/>
                <a:cs typeface="+mn-cs"/>
              </a:rPr>
              <a:t> +vect1.ToString());</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"vect2 = "</a:t>
            </a:r>
            <a:r>
              <a:rPr lang="en-US" sz="3600" b="0" kern="1200" dirty="0">
                <a:latin typeface="Consolas" panose="020B0609020204030204" pitchFamily="49" charset="0"/>
                <a:ea typeface="+mn-ea"/>
                <a:cs typeface="+mn-cs"/>
              </a:rPr>
              <a:t> +vect2.ToString());</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"vect3 = "</a:t>
            </a:r>
            <a:r>
              <a:rPr lang="en-US" sz="3600" b="0" kern="1200" dirty="0">
                <a:latin typeface="Consolas" panose="020B0609020204030204" pitchFamily="49" charset="0"/>
                <a:ea typeface="+mn-ea"/>
                <a:cs typeface="+mn-cs"/>
              </a:rPr>
              <a:t> +vect3.ToString());</a:t>
            </a:r>
          </a:p>
          <a:p>
            <a:pPr algn="l" defTabSz="1828800" hangingPunct="1"/>
            <a:r>
              <a:rPr lang="en-US" sz="3600" b="0" kern="1200" dirty="0">
                <a:latin typeface="Consolas" panose="020B0609020204030204" pitchFamily="49" charset="0"/>
                <a:ea typeface="+mn-ea"/>
                <a:cs typeface="+mn-cs"/>
              </a:rPr>
              <a:t>}</a:t>
            </a:r>
          </a:p>
        </p:txBody>
      </p:sp>
      <p:sp>
        <p:nvSpPr>
          <p:cNvPr id="3" name="Rectangle 2"/>
          <p:cNvSpPr/>
          <p:nvPr/>
        </p:nvSpPr>
        <p:spPr>
          <a:xfrm>
            <a:off x="497528" y="9216433"/>
            <a:ext cx="12192000" cy="2554545"/>
          </a:xfrm>
          <a:prstGeom prst="rect">
            <a:avLst/>
          </a:prstGeom>
        </p:spPr>
        <p:txBody>
          <a:bodyPr>
            <a:spAutoFit/>
          </a:bodyPr>
          <a:lstStyle/>
          <a:p>
            <a:pPr algn="l" defTabSz="1828800" hangingPunct="1"/>
            <a:r>
              <a:rPr lang="en-US" sz="4000" kern="1200" dirty="0">
                <a:solidFill>
                  <a:prstClr val="black"/>
                </a:solidFill>
                <a:latin typeface="WileyCode-Regular"/>
                <a:ea typeface="+mn-ea"/>
                <a:cs typeface="+mn-cs"/>
              </a:rPr>
              <a:t>Output:</a:t>
            </a:r>
          </a:p>
          <a:p>
            <a:pPr algn="l" defTabSz="1828800" hangingPunct="1"/>
            <a:r>
              <a:rPr lang="en-US" sz="4000" b="0" kern="1200" dirty="0">
                <a:solidFill>
                  <a:prstClr val="black"/>
                </a:solidFill>
                <a:latin typeface="WileyCode-Regular"/>
                <a:ea typeface="+mn-ea"/>
                <a:cs typeface="+mn-cs"/>
              </a:rPr>
              <a:t>vect1 </a:t>
            </a:r>
            <a:r>
              <a:rPr lang="en-US" sz="4000" b="0" kern="1200" dirty="0">
                <a:solidFill>
                  <a:prstClr val="black"/>
                </a:solidFill>
                <a:latin typeface="WileyCode-Regular"/>
                <a:ea typeface="+mn-ea"/>
                <a:cs typeface="+mn-cs"/>
              </a:rPr>
              <a:t>= ( 3 , 3 , 1 )</a:t>
            </a:r>
          </a:p>
          <a:p>
            <a:pPr algn="l" defTabSz="1828800" hangingPunct="1"/>
            <a:r>
              <a:rPr lang="en-US" sz="4000" b="0" kern="1200" dirty="0">
                <a:solidFill>
                  <a:prstClr val="black"/>
                </a:solidFill>
                <a:latin typeface="WileyCode-Regular"/>
                <a:ea typeface="+mn-ea"/>
                <a:cs typeface="+mn-cs"/>
              </a:rPr>
              <a:t>vect2 = ( 2 , -4 , -4 )</a:t>
            </a:r>
          </a:p>
          <a:p>
            <a:pPr algn="l" defTabSz="1828800" hangingPunct="1"/>
            <a:r>
              <a:rPr lang="en-US" sz="4000" b="0" kern="1200" dirty="0">
                <a:solidFill>
                  <a:prstClr val="black"/>
                </a:solidFill>
                <a:latin typeface="WileyCode-Regular"/>
                <a:ea typeface="+mn-ea"/>
                <a:cs typeface="+mn-cs"/>
              </a:rPr>
              <a:t>vect3 = ( 5 , -1 , -3 )</a:t>
            </a:r>
            <a:endParaRPr lang="en-US" sz="40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237694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Property and Indexer</a:t>
            </a:r>
            <a:endParaRPr lang="en-US" sz="8000" b="0" kern="1200" dirty="0">
              <a:ln w="0"/>
              <a:solidFill>
                <a:srgbClr val="5B9BD5"/>
              </a:solidFill>
              <a:latin typeface="Berlin Sans FB Demi" panose="020E0802020502020306" pitchFamily="34" charset="0"/>
              <a:ea typeface="+mn-ea"/>
              <a:cs typeface="+mn-cs"/>
            </a:endParaRPr>
          </a:p>
        </p:txBody>
      </p:sp>
      <p:graphicFrame>
        <p:nvGraphicFramePr>
          <p:cNvPr id="2" name="Table 1"/>
          <p:cNvGraphicFramePr>
            <a:graphicFrameLocks noGrp="1"/>
          </p:cNvGraphicFramePr>
          <p:nvPr>
            <p:extLst/>
          </p:nvPr>
        </p:nvGraphicFramePr>
        <p:xfrm>
          <a:off x="2312892" y="2151532"/>
          <a:ext cx="19847860" cy="10621100"/>
        </p:xfrm>
        <a:graphic>
          <a:graphicData uri="http://schemas.openxmlformats.org/drawingml/2006/table">
            <a:tbl>
              <a:tblPr/>
              <a:tblGrid>
                <a:gridCol w="9923930">
                  <a:extLst>
                    <a:ext uri="{9D8B030D-6E8A-4147-A177-3AD203B41FA5}">
                      <a16:colId xmlns:a16="http://schemas.microsoft.com/office/drawing/2014/main" val="3173293801"/>
                    </a:ext>
                  </a:extLst>
                </a:gridCol>
                <a:gridCol w="9923930">
                  <a:extLst>
                    <a:ext uri="{9D8B030D-6E8A-4147-A177-3AD203B41FA5}">
                      <a16:colId xmlns:a16="http://schemas.microsoft.com/office/drawing/2014/main" val="3202838982"/>
                    </a:ext>
                  </a:extLst>
                </a:gridCol>
              </a:tblGrid>
              <a:tr h="901636">
                <a:tc>
                  <a:txBody>
                    <a:bodyPr/>
                    <a:lstStyle/>
                    <a:p>
                      <a:pPr algn="l" fontAlgn="b"/>
                      <a:r>
                        <a:rPr lang="en-US" sz="4000" b="1" dirty="0">
                          <a:effectLst/>
                        </a:rPr>
                        <a:t>Property</a:t>
                      </a:r>
                    </a:p>
                  </a:txBody>
                  <a:tcPr marL="194690" marR="194690" marT="146018" marB="146018" anchor="b">
                    <a:lnL>
                      <a:noFill/>
                    </a:lnL>
                    <a:lnR>
                      <a:noFill/>
                    </a:lnR>
                    <a:lnT>
                      <a:noFill/>
                    </a:lnT>
                    <a:lnB>
                      <a:noFill/>
                    </a:lnB>
                    <a:solidFill>
                      <a:srgbClr val="FFFFFF"/>
                    </a:solidFill>
                  </a:tcPr>
                </a:tc>
                <a:tc>
                  <a:txBody>
                    <a:bodyPr/>
                    <a:lstStyle/>
                    <a:p>
                      <a:pPr algn="l" fontAlgn="b"/>
                      <a:r>
                        <a:rPr lang="en-US" sz="4000" b="1" dirty="0">
                          <a:effectLst/>
                        </a:rPr>
                        <a:t>Indexer</a:t>
                      </a:r>
                    </a:p>
                  </a:txBody>
                  <a:tcPr marL="194690" marR="194690" marT="146018" marB="146018" anchor="b">
                    <a:lnL>
                      <a:noFill/>
                    </a:lnL>
                    <a:lnR>
                      <a:noFill/>
                    </a:lnR>
                    <a:lnT>
                      <a:noFill/>
                    </a:lnT>
                    <a:lnB>
                      <a:noFill/>
                    </a:lnB>
                    <a:solidFill>
                      <a:srgbClr val="FFFFFF"/>
                    </a:solidFill>
                  </a:tcPr>
                </a:tc>
                <a:extLst>
                  <a:ext uri="{0D108BD9-81ED-4DB2-BD59-A6C34878D82A}">
                    <a16:rowId xmlns:a16="http://schemas.microsoft.com/office/drawing/2014/main" val="1709513424"/>
                  </a:ext>
                </a:extLst>
              </a:tr>
              <a:tr h="2120836">
                <a:tc>
                  <a:txBody>
                    <a:bodyPr/>
                    <a:lstStyle/>
                    <a:p>
                      <a:pPr fontAlgn="t"/>
                      <a:r>
                        <a:rPr lang="en-US" sz="4000">
                          <a:effectLst/>
                        </a:rPr>
                        <a:t>Allows methods to be called as if they were public data members.</a:t>
                      </a:r>
                    </a:p>
                  </a:txBody>
                  <a:tcPr marL="194690" marR="194690" marT="146018" marB="146018">
                    <a:lnL>
                      <a:noFill/>
                    </a:lnL>
                    <a:lnR>
                      <a:noFill/>
                    </a:lnR>
                    <a:lnT>
                      <a:noFill/>
                    </a:lnT>
                    <a:lnB>
                      <a:noFill/>
                    </a:lnB>
                    <a:solidFill>
                      <a:srgbClr val="FFFFFF"/>
                    </a:solidFill>
                  </a:tcPr>
                </a:tc>
                <a:tc>
                  <a:txBody>
                    <a:bodyPr/>
                    <a:lstStyle/>
                    <a:p>
                      <a:pPr fontAlgn="t"/>
                      <a:r>
                        <a:rPr lang="en-US" sz="4000">
                          <a:effectLst/>
                        </a:rPr>
                        <a:t>Allows elements of an internal collection of an object to be accessed by using array notation on the object itself.</a:t>
                      </a:r>
                    </a:p>
                  </a:txBody>
                  <a:tcPr marL="194690" marR="194690" marT="146018" marB="146018">
                    <a:lnL>
                      <a:noFill/>
                    </a:lnL>
                    <a:lnR>
                      <a:noFill/>
                    </a:lnR>
                    <a:lnT>
                      <a:noFill/>
                    </a:lnT>
                    <a:lnB>
                      <a:noFill/>
                    </a:lnB>
                    <a:solidFill>
                      <a:srgbClr val="FFFFFF"/>
                    </a:solidFill>
                  </a:tcPr>
                </a:tc>
                <a:extLst>
                  <a:ext uri="{0D108BD9-81ED-4DB2-BD59-A6C34878D82A}">
                    <a16:rowId xmlns:a16="http://schemas.microsoft.com/office/drawing/2014/main" val="3877003838"/>
                  </a:ext>
                </a:extLst>
              </a:tr>
              <a:tr h="1164030">
                <a:tc>
                  <a:txBody>
                    <a:bodyPr/>
                    <a:lstStyle/>
                    <a:p>
                      <a:pPr fontAlgn="t"/>
                      <a:r>
                        <a:rPr lang="en-US" sz="4000" dirty="0">
                          <a:effectLst/>
                        </a:rPr>
                        <a:t>Accessed through a simple name.</a:t>
                      </a:r>
                    </a:p>
                  </a:txBody>
                  <a:tcPr marL="194690" marR="194690" marT="146018" marB="146018">
                    <a:lnL>
                      <a:noFill/>
                    </a:lnL>
                    <a:lnR>
                      <a:noFill/>
                    </a:lnR>
                    <a:lnT>
                      <a:noFill/>
                    </a:lnT>
                    <a:lnB>
                      <a:noFill/>
                    </a:lnB>
                    <a:solidFill>
                      <a:srgbClr val="FFFFFF"/>
                    </a:solidFill>
                  </a:tcPr>
                </a:tc>
                <a:tc>
                  <a:txBody>
                    <a:bodyPr/>
                    <a:lstStyle/>
                    <a:p>
                      <a:pPr fontAlgn="t"/>
                      <a:r>
                        <a:rPr lang="en-US" sz="4000">
                          <a:effectLst/>
                        </a:rPr>
                        <a:t>Accessed through an index.</a:t>
                      </a:r>
                    </a:p>
                  </a:txBody>
                  <a:tcPr marL="194690" marR="194690" marT="146018" marB="146018">
                    <a:lnL>
                      <a:noFill/>
                    </a:lnL>
                    <a:lnR>
                      <a:noFill/>
                    </a:lnR>
                    <a:lnT>
                      <a:noFill/>
                    </a:lnT>
                    <a:lnB>
                      <a:noFill/>
                    </a:lnB>
                    <a:solidFill>
                      <a:srgbClr val="FFFFFF"/>
                    </a:solidFill>
                  </a:tcPr>
                </a:tc>
                <a:extLst>
                  <a:ext uri="{0D108BD9-81ED-4DB2-BD59-A6C34878D82A}">
                    <a16:rowId xmlns:a16="http://schemas.microsoft.com/office/drawing/2014/main" val="775083270"/>
                  </a:ext>
                </a:extLst>
              </a:tr>
              <a:tr h="1164030">
                <a:tc>
                  <a:txBody>
                    <a:bodyPr/>
                    <a:lstStyle/>
                    <a:p>
                      <a:pPr fontAlgn="t"/>
                      <a:r>
                        <a:rPr lang="en-US" sz="4000">
                          <a:effectLst/>
                        </a:rPr>
                        <a:t>Can be a static or an instance member.</a:t>
                      </a:r>
                    </a:p>
                  </a:txBody>
                  <a:tcPr marL="194690" marR="194690" marT="146018" marB="146018">
                    <a:lnL>
                      <a:noFill/>
                    </a:lnL>
                    <a:lnR>
                      <a:noFill/>
                    </a:lnR>
                    <a:lnT>
                      <a:noFill/>
                    </a:lnT>
                    <a:lnB>
                      <a:noFill/>
                    </a:lnB>
                    <a:solidFill>
                      <a:srgbClr val="FFFFFF"/>
                    </a:solidFill>
                  </a:tcPr>
                </a:tc>
                <a:tc>
                  <a:txBody>
                    <a:bodyPr/>
                    <a:lstStyle/>
                    <a:p>
                      <a:pPr fontAlgn="t"/>
                      <a:r>
                        <a:rPr lang="en-US" sz="4000">
                          <a:effectLst/>
                        </a:rPr>
                        <a:t>Must be an instance member.</a:t>
                      </a:r>
                    </a:p>
                  </a:txBody>
                  <a:tcPr marL="194690" marR="194690" marT="146018" marB="146018">
                    <a:lnL>
                      <a:noFill/>
                    </a:lnL>
                    <a:lnR>
                      <a:noFill/>
                    </a:lnR>
                    <a:lnT>
                      <a:noFill/>
                    </a:lnT>
                    <a:lnB>
                      <a:noFill/>
                    </a:lnB>
                    <a:solidFill>
                      <a:srgbClr val="FFFFFF"/>
                    </a:solidFill>
                  </a:tcPr>
                </a:tc>
                <a:extLst>
                  <a:ext uri="{0D108BD9-81ED-4DB2-BD59-A6C34878D82A}">
                    <a16:rowId xmlns:a16="http://schemas.microsoft.com/office/drawing/2014/main" val="302205065"/>
                  </a:ext>
                </a:extLst>
              </a:tr>
              <a:tr h="1574866">
                <a:tc>
                  <a:txBody>
                    <a:bodyPr/>
                    <a:lstStyle/>
                    <a:p>
                      <a:pPr fontAlgn="t"/>
                      <a:r>
                        <a:rPr lang="en-US" sz="4000">
                          <a:effectLst/>
                        </a:rPr>
                        <a:t>A </a:t>
                      </a:r>
                      <a:r>
                        <a:rPr lang="en-US" sz="4000" u="none" strike="noStrike">
                          <a:effectLst/>
                          <a:hlinkClick r:id="rId2"/>
                        </a:rPr>
                        <a:t>get</a:t>
                      </a:r>
                      <a:r>
                        <a:rPr lang="en-US" sz="4000">
                          <a:effectLst/>
                        </a:rPr>
                        <a:t> accessor of a property has no parameters.</a:t>
                      </a:r>
                    </a:p>
                  </a:txBody>
                  <a:tcPr marL="194690" marR="194690" marT="146018" marB="146018">
                    <a:lnL>
                      <a:noFill/>
                    </a:lnL>
                    <a:lnR>
                      <a:noFill/>
                    </a:lnR>
                    <a:lnT>
                      <a:noFill/>
                    </a:lnT>
                    <a:lnB>
                      <a:noFill/>
                    </a:lnB>
                    <a:solidFill>
                      <a:srgbClr val="FFFFFF"/>
                    </a:solidFill>
                  </a:tcPr>
                </a:tc>
                <a:tc>
                  <a:txBody>
                    <a:bodyPr/>
                    <a:lstStyle/>
                    <a:p>
                      <a:pPr fontAlgn="t"/>
                      <a:r>
                        <a:rPr lang="en-US" sz="4000">
                          <a:effectLst/>
                        </a:rPr>
                        <a:t>A get accessor of an indexer has the same formal parameter list as the indexer.</a:t>
                      </a:r>
                    </a:p>
                  </a:txBody>
                  <a:tcPr marL="194690" marR="194690" marT="146018" marB="146018">
                    <a:lnL>
                      <a:noFill/>
                    </a:lnL>
                    <a:lnR>
                      <a:noFill/>
                    </a:lnR>
                    <a:lnT>
                      <a:noFill/>
                    </a:lnT>
                    <a:lnB>
                      <a:noFill/>
                    </a:lnB>
                    <a:solidFill>
                      <a:srgbClr val="FFFFFF"/>
                    </a:solidFill>
                  </a:tcPr>
                </a:tc>
                <a:extLst>
                  <a:ext uri="{0D108BD9-81ED-4DB2-BD59-A6C34878D82A}">
                    <a16:rowId xmlns:a16="http://schemas.microsoft.com/office/drawing/2014/main" val="3798468321"/>
                  </a:ext>
                </a:extLst>
              </a:tr>
              <a:tr h="2120836">
                <a:tc>
                  <a:txBody>
                    <a:bodyPr/>
                    <a:lstStyle/>
                    <a:p>
                      <a:pPr fontAlgn="t"/>
                      <a:r>
                        <a:rPr lang="en-US" sz="4000" dirty="0">
                          <a:effectLst/>
                        </a:rPr>
                        <a:t>A </a:t>
                      </a:r>
                      <a:r>
                        <a:rPr lang="en-US" sz="4000" u="none" strike="noStrike" dirty="0">
                          <a:effectLst/>
                          <a:hlinkClick r:id="rId3"/>
                        </a:rPr>
                        <a:t>set</a:t>
                      </a:r>
                      <a:r>
                        <a:rPr lang="en-US" sz="4000" dirty="0">
                          <a:effectLst/>
                        </a:rPr>
                        <a:t> </a:t>
                      </a:r>
                      <a:r>
                        <a:rPr lang="en-US" sz="4000" dirty="0" err="1">
                          <a:effectLst/>
                        </a:rPr>
                        <a:t>accessor</a:t>
                      </a:r>
                      <a:r>
                        <a:rPr lang="en-US" sz="4000" dirty="0">
                          <a:effectLst/>
                        </a:rPr>
                        <a:t> of a property contains the implicit value parameter.</a:t>
                      </a:r>
                    </a:p>
                  </a:txBody>
                  <a:tcPr marL="194690" marR="194690" marT="146018" marB="146018">
                    <a:lnL>
                      <a:noFill/>
                    </a:lnL>
                    <a:lnR>
                      <a:noFill/>
                    </a:lnR>
                    <a:lnT>
                      <a:noFill/>
                    </a:lnT>
                    <a:lnB>
                      <a:noFill/>
                    </a:lnB>
                    <a:solidFill>
                      <a:srgbClr val="FFFFFF"/>
                    </a:solidFill>
                  </a:tcPr>
                </a:tc>
                <a:tc>
                  <a:txBody>
                    <a:bodyPr/>
                    <a:lstStyle/>
                    <a:p>
                      <a:pPr fontAlgn="t"/>
                      <a:r>
                        <a:rPr lang="en-US" sz="4000">
                          <a:effectLst/>
                        </a:rPr>
                        <a:t>A set accessor of an indexer has the same formal parameter list as the indexer, and also to the </a:t>
                      </a:r>
                      <a:r>
                        <a:rPr lang="en-US" sz="4000" u="none" strike="noStrike">
                          <a:effectLst/>
                          <a:hlinkClick r:id="rId4"/>
                        </a:rPr>
                        <a:t>value</a:t>
                      </a:r>
                      <a:r>
                        <a:rPr lang="en-US" sz="4000">
                          <a:effectLst/>
                        </a:rPr>
                        <a:t> parameter.</a:t>
                      </a:r>
                    </a:p>
                  </a:txBody>
                  <a:tcPr marL="194690" marR="194690" marT="146018" marB="146018">
                    <a:lnL>
                      <a:noFill/>
                    </a:lnL>
                    <a:lnR>
                      <a:noFill/>
                    </a:lnR>
                    <a:lnT>
                      <a:noFill/>
                    </a:lnT>
                    <a:lnB>
                      <a:noFill/>
                    </a:lnB>
                    <a:solidFill>
                      <a:srgbClr val="FFFFFF"/>
                    </a:solidFill>
                  </a:tcPr>
                </a:tc>
                <a:extLst>
                  <a:ext uri="{0D108BD9-81ED-4DB2-BD59-A6C34878D82A}">
                    <a16:rowId xmlns:a16="http://schemas.microsoft.com/office/drawing/2014/main" val="3796468441"/>
                  </a:ext>
                </a:extLst>
              </a:tr>
              <a:tr h="1574866">
                <a:tc>
                  <a:txBody>
                    <a:bodyPr/>
                    <a:lstStyle/>
                    <a:p>
                      <a:pPr fontAlgn="t"/>
                      <a:r>
                        <a:rPr lang="en-US" sz="4000" dirty="0">
                          <a:effectLst/>
                        </a:rPr>
                        <a:t>Supports shortened syntax with </a:t>
                      </a:r>
                      <a:r>
                        <a:rPr lang="en-US" sz="4000" u="none" strike="noStrike" dirty="0">
                          <a:effectLst/>
                          <a:hlinkClick r:id="rId5"/>
                        </a:rPr>
                        <a:t>Auto-Implemented Properties</a:t>
                      </a:r>
                      <a:r>
                        <a:rPr lang="en-US" sz="4000" dirty="0">
                          <a:effectLst/>
                        </a:rPr>
                        <a:t>.</a:t>
                      </a:r>
                    </a:p>
                  </a:txBody>
                  <a:tcPr marL="194690" marR="194690" marT="146018" marB="146018">
                    <a:lnL>
                      <a:noFill/>
                    </a:lnL>
                    <a:lnR>
                      <a:noFill/>
                    </a:lnR>
                    <a:lnT>
                      <a:noFill/>
                    </a:lnT>
                    <a:lnB>
                      <a:noFill/>
                    </a:lnB>
                    <a:solidFill>
                      <a:srgbClr val="FFFFFF"/>
                    </a:solidFill>
                  </a:tcPr>
                </a:tc>
                <a:tc>
                  <a:txBody>
                    <a:bodyPr/>
                    <a:lstStyle/>
                    <a:p>
                      <a:pPr fontAlgn="t"/>
                      <a:r>
                        <a:rPr lang="en-US" sz="4000" dirty="0">
                          <a:effectLst/>
                        </a:rPr>
                        <a:t>Does not support shortened syntax.</a:t>
                      </a:r>
                    </a:p>
                  </a:txBody>
                  <a:tcPr marL="194690" marR="194690" marT="146018" marB="146018">
                    <a:lnL>
                      <a:noFill/>
                    </a:lnL>
                    <a:lnR>
                      <a:noFill/>
                    </a:lnR>
                    <a:lnT>
                      <a:noFill/>
                    </a:lnT>
                    <a:lnB>
                      <a:noFill/>
                    </a:lnB>
                    <a:solidFill>
                      <a:srgbClr val="FFFFFF"/>
                    </a:solidFill>
                  </a:tcPr>
                </a:tc>
                <a:extLst>
                  <a:ext uri="{0D108BD9-81ED-4DB2-BD59-A6C34878D82A}">
                    <a16:rowId xmlns:a16="http://schemas.microsoft.com/office/drawing/2014/main" val="739327759"/>
                  </a:ext>
                </a:extLst>
              </a:tr>
            </a:tbl>
          </a:graphicData>
        </a:graphic>
      </p:graphicFrame>
    </p:spTree>
    <p:extLst>
      <p:ext uri="{BB962C8B-B14F-4D97-AF65-F5344CB8AC3E}">
        <p14:creationId xmlns:p14="http://schemas.microsoft.com/office/powerpoint/2010/main" val="37630423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Property</a:t>
            </a:r>
            <a:endParaRPr lang="en-US" sz="8000" b="0" kern="1200" dirty="0">
              <a:ln w="0"/>
              <a:solidFill>
                <a:srgbClr val="5B9BD5"/>
              </a:solidFill>
              <a:latin typeface="Berlin Sans FB Demi" panose="020E0802020502020306" pitchFamily="34" charset="0"/>
              <a:ea typeface="+mn-ea"/>
              <a:cs typeface="+mn-cs"/>
            </a:endParaRPr>
          </a:p>
        </p:txBody>
      </p:sp>
      <p:sp>
        <p:nvSpPr>
          <p:cNvPr id="3" name="Rectangle 2"/>
          <p:cNvSpPr/>
          <p:nvPr/>
        </p:nvSpPr>
        <p:spPr>
          <a:xfrm>
            <a:off x="152402" y="2463126"/>
            <a:ext cx="12192000" cy="7848302"/>
          </a:xfrm>
          <a:prstGeom prst="rect">
            <a:avLst/>
          </a:prstGeom>
        </p:spPr>
        <p:txBody>
          <a:bodyPr>
            <a:spAutoFit/>
          </a:bodyPr>
          <a:lstStyle/>
          <a:p>
            <a:pPr algn="l" defTabSz="1828800" hangingPunct="1"/>
            <a:r>
              <a:rPr lang="en-US" sz="2800" b="0" kern="1200" dirty="0">
                <a:solidFill>
                  <a:srgbClr val="0000FF"/>
                </a:solidFill>
                <a:latin typeface="Consolas" panose="020B0609020204030204" pitchFamily="49" charset="0"/>
                <a:ea typeface="+mn-ea"/>
                <a:cs typeface="+mn-cs"/>
              </a:rPr>
              <a:t>class</a:t>
            </a:r>
            <a:r>
              <a:rPr lang="en-US" sz="2800" b="0" kern="1200" dirty="0">
                <a:latin typeface="Consolas" panose="020B0609020204030204" pitchFamily="49" charset="0"/>
                <a:ea typeface="+mn-ea"/>
                <a:cs typeface="+mn-cs"/>
              </a:rPr>
              <a:t> </a:t>
            </a:r>
            <a:r>
              <a:rPr lang="en-US" sz="2800" b="0" kern="1200" dirty="0">
                <a:solidFill>
                  <a:srgbClr val="2B91AF"/>
                </a:solidFill>
                <a:latin typeface="Consolas" panose="020B0609020204030204" pitchFamily="49" charset="0"/>
                <a:ea typeface="+mn-ea"/>
                <a:cs typeface="+mn-cs"/>
              </a:rPr>
              <a:t>Student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private</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 code = </a:t>
            </a:r>
            <a:r>
              <a:rPr lang="en-US" sz="2800" b="0" kern="1200" dirty="0">
                <a:solidFill>
                  <a:srgbClr val="A31515"/>
                </a:solidFill>
                <a:latin typeface="Consolas" panose="020B0609020204030204" pitchFamily="49" charset="0"/>
                <a:ea typeface="+mn-ea"/>
                <a:cs typeface="+mn-cs"/>
              </a:rPr>
              <a:t>"N.A"</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private</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 name = </a:t>
            </a:r>
            <a:r>
              <a:rPr lang="en-US" sz="2800" b="0" kern="1200" dirty="0">
                <a:solidFill>
                  <a:srgbClr val="A31515"/>
                </a:solidFill>
                <a:latin typeface="Consolas" panose="020B0609020204030204" pitchFamily="49" charset="0"/>
                <a:ea typeface="+mn-ea"/>
                <a:cs typeface="+mn-cs"/>
              </a:rPr>
              <a:t>"not known"</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private</a:t>
            </a:r>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int</a:t>
            </a:r>
            <a:r>
              <a:rPr lang="en-US" sz="2800" b="0" kern="1200" dirty="0">
                <a:latin typeface="Consolas" panose="020B0609020204030204" pitchFamily="49" charset="0"/>
                <a:ea typeface="+mn-ea"/>
                <a:cs typeface="+mn-cs"/>
              </a:rPr>
              <a:t> age = 0;</a:t>
            </a:r>
          </a:p>
          <a:p>
            <a:pPr algn="l" defTabSz="1828800" hangingPunct="1"/>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8000"/>
                </a:solidFill>
                <a:latin typeface="Consolas" panose="020B0609020204030204" pitchFamily="49" charset="0"/>
                <a:ea typeface="+mn-ea"/>
                <a:cs typeface="+mn-cs"/>
              </a:rPr>
              <a:t>// Declare a Code property of type string:</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 Code</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get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return</a:t>
            </a:r>
            <a:r>
              <a:rPr lang="en-US" sz="2800" b="0" kern="1200" dirty="0">
                <a:latin typeface="Consolas" panose="020B0609020204030204" pitchFamily="49" charset="0"/>
                <a:ea typeface="+mn-ea"/>
                <a:cs typeface="+mn-cs"/>
              </a:rPr>
              <a:t> code;</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set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code = value;</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p>
        </p:txBody>
      </p:sp>
      <p:sp>
        <p:nvSpPr>
          <p:cNvPr id="6" name="Rectangle 5"/>
          <p:cNvSpPr/>
          <p:nvPr/>
        </p:nvSpPr>
        <p:spPr>
          <a:xfrm>
            <a:off x="11259671" y="1629205"/>
            <a:ext cx="12930366" cy="10802957"/>
          </a:xfrm>
          <a:prstGeom prst="rect">
            <a:avLst/>
          </a:prstGeom>
        </p:spPr>
        <p:txBody>
          <a:bodyPr wrap="square">
            <a:spAutoFit/>
          </a:bodyPr>
          <a:lstStyle/>
          <a:p>
            <a:pPr algn="l" defTabSz="1828800" hangingPunct="1"/>
            <a:r>
              <a:rPr lang="en-US" sz="2400" b="0" kern="1200" dirty="0">
                <a:latin typeface="Consolas" panose="020B0609020204030204" pitchFamily="49" charset="0"/>
                <a:ea typeface="+mn-ea"/>
                <a:cs typeface="+mn-cs"/>
              </a:rPr>
              <a:t> </a:t>
            </a:r>
            <a:r>
              <a:rPr lang="en-US" sz="2400" b="0" kern="1200" dirty="0">
                <a:solidFill>
                  <a:srgbClr val="008000"/>
                </a:solidFill>
                <a:latin typeface="Consolas" panose="020B0609020204030204" pitchFamily="49" charset="0"/>
                <a:ea typeface="+mn-ea"/>
                <a:cs typeface="+mn-cs"/>
              </a:rPr>
              <a:t>// Declare a Name property of type string:</a:t>
            </a:r>
            <a:endParaRPr lang="en-US" sz="2400" b="0" kern="1200" dirty="0">
              <a:latin typeface="Consolas" panose="020B0609020204030204" pitchFamily="49" charset="0"/>
              <a:ea typeface="+mn-ea"/>
              <a:cs typeface="+mn-cs"/>
            </a:endParaRP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public</a:t>
            </a:r>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string</a:t>
            </a:r>
            <a:r>
              <a:rPr lang="en-US" sz="2400" b="0" kern="1200" dirty="0">
                <a:latin typeface="Consolas" panose="020B0609020204030204" pitchFamily="49" charset="0"/>
                <a:ea typeface="+mn-ea"/>
                <a:cs typeface="+mn-cs"/>
              </a:rPr>
              <a:t> Name</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get</a:t>
            </a:r>
            <a:endParaRPr lang="en-US" sz="2400" b="0" kern="1200" dirty="0">
              <a:latin typeface="Consolas" panose="020B0609020204030204" pitchFamily="49" charset="0"/>
              <a:ea typeface="+mn-ea"/>
              <a:cs typeface="+mn-cs"/>
            </a:endParaRP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return</a:t>
            </a:r>
            <a:r>
              <a:rPr lang="en-US" sz="2400" b="0" kern="1200" dirty="0">
                <a:latin typeface="Consolas" panose="020B0609020204030204" pitchFamily="49" charset="0"/>
                <a:ea typeface="+mn-ea"/>
                <a:cs typeface="+mn-cs"/>
              </a:rPr>
              <a:t> name;</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set</a:t>
            </a:r>
            <a:endParaRPr lang="en-US" sz="2400" b="0" kern="1200" dirty="0">
              <a:latin typeface="Consolas" panose="020B0609020204030204" pitchFamily="49" charset="0"/>
              <a:ea typeface="+mn-ea"/>
              <a:cs typeface="+mn-cs"/>
            </a:endParaRP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name = value;</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8000"/>
                </a:solidFill>
                <a:latin typeface="Consolas" panose="020B0609020204030204" pitchFamily="49" charset="0"/>
                <a:ea typeface="+mn-ea"/>
                <a:cs typeface="+mn-cs"/>
              </a:rPr>
              <a:t>// Declare a Age property of type </a:t>
            </a:r>
            <a:r>
              <a:rPr lang="en-US" sz="2400" b="0" kern="1200" dirty="0" err="1">
                <a:solidFill>
                  <a:srgbClr val="008000"/>
                </a:solidFill>
                <a:latin typeface="Consolas" panose="020B0609020204030204" pitchFamily="49" charset="0"/>
                <a:ea typeface="+mn-ea"/>
                <a:cs typeface="+mn-cs"/>
              </a:rPr>
              <a:t>int</a:t>
            </a:r>
            <a:r>
              <a:rPr lang="en-US" sz="2400" b="0" kern="1200" dirty="0">
                <a:solidFill>
                  <a:srgbClr val="008000"/>
                </a:solidFill>
                <a:latin typeface="Consolas" panose="020B0609020204030204" pitchFamily="49" charset="0"/>
                <a:ea typeface="+mn-ea"/>
                <a:cs typeface="+mn-cs"/>
              </a:rPr>
              <a:t>:</a:t>
            </a:r>
            <a:endParaRPr lang="en-US" sz="2400" b="0" kern="1200" dirty="0">
              <a:latin typeface="Consolas" panose="020B0609020204030204" pitchFamily="49" charset="0"/>
              <a:ea typeface="+mn-ea"/>
              <a:cs typeface="+mn-cs"/>
            </a:endParaRP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public</a:t>
            </a:r>
            <a:r>
              <a:rPr lang="en-US" sz="2400" b="0" kern="1200" dirty="0">
                <a:latin typeface="Consolas" panose="020B0609020204030204" pitchFamily="49" charset="0"/>
                <a:ea typeface="+mn-ea"/>
                <a:cs typeface="+mn-cs"/>
              </a:rPr>
              <a:t> </a:t>
            </a:r>
            <a:r>
              <a:rPr lang="en-US" sz="2400" b="0" kern="1200" dirty="0" err="1">
                <a:solidFill>
                  <a:srgbClr val="0000FF"/>
                </a:solidFill>
                <a:latin typeface="Consolas" panose="020B0609020204030204" pitchFamily="49" charset="0"/>
                <a:ea typeface="+mn-ea"/>
                <a:cs typeface="+mn-cs"/>
              </a:rPr>
              <a:t>int</a:t>
            </a:r>
            <a:r>
              <a:rPr lang="en-US" sz="2400" b="0" kern="1200" dirty="0">
                <a:latin typeface="Consolas" panose="020B0609020204030204" pitchFamily="49" charset="0"/>
                <a:ea typeface="+mn-ea"/>
                <a:cs typeface="+mn-cs"/>
              </a:rPr>
              <a:t> Age</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get</a:t>
            </a:r>
            <a:endParaRPr lang="en-US" sz="2400" b="0" kern="1200" dirty="0">
              <a:latin typeface="Consolas" panose="020B0609020204030204" pitchFamily="49" charset="0"/>
              <a:ea typeface="+mn-ea"/>
              <a:cs typeface="+mn-cs"/>
            </a:endParaRP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return</a:t>
            </a:r>
            <a:r>
              <a:rPr lang="en-US" sz="2400" b="0" kern="1200" dirty="0">
                <a:latin typeface="Consolas" panose="020B0609020204030204" pitchFamily="49" charset="0"/>
                <a:ea typeface="+mn-ea"/>
                <a:cs typeface="+mn-cs"/>
              </a:rPr>
              <a:t> age;</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set</a:t>
            </a:r>
            <a:endParaRPr lang="en-US" sz="2400" b="0" kern="1200" dirty="0">
              <a:latin typeface="Consolas" panose="020B0609020204030204" pitchFamily="49" charset="0"/>
              <a:ea typeface="+mn-ea"/>
              <a:cs typeface="+mn-cs"/>
            </a:endParaRP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age = value;</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public</a:t>
            </a:r>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override</a:t>
            </a:r>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string</a:t>
            </a:r>
            <a:r>
              <a:rPr lang="en-US" sz="2400" b="0" kern="1200" dirty="0">
                <a:latin typeface="Consolas" panose="020B0609020204030204" pitchFamily="49" charset="0"/>
                <a:ea typeface="+mn-ea"/>
                <a:cs typeface="+mn-cs"/>
              </a:rPr>
              <a:t> </a:t>
            </a:r>
            <a:r>
              <a:rPr lang="en-US" sz="2400" b="0" kern="1200" dirty="0" err="1">
                <a:latin typeface="Consolas" panose="020B0609020204030204" pitchFamily="49" charset="0"/>
                <a:ea typeface="+mn-ea"/>
                <a:cs typeface="+mn-cs"/>
              </a:rPr>
              <a:t>ToString</a:t>
            </a:r>
            <a:r>
              <a:rPr lang="en-US" sz="2400" b="0" kern="1200" dirty="0">
                <a:latin typeface="Consolas" panose="020B0609020204030204" pitchFamily="49" charset="0"/>
                <a:ea typeface="+mn-ea"/>
                <a:cs typeface="+mn-cs"/>
              </a:rPr>
              <a:t>()</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        </a:t>
            </a:r>
            <a:r>
              <a:rPr lang="en-US" sz="2400" b="0" kern="1200" dirty="0">
                <a:solidFill>
                  <a:srgbClr val="0000FF"/>
                </a:solidFill>
                <a:latin typeface="Consolas" panose="020B0609020204030204" pitchFamily="49" charset="0"/>
                <a:ea typeface="+mn-ea"/>
                <a:cs typeface="+mn-cs"/>
              </a:rPr>
              <a:t>return</a:t>
            </a:r>
            <a:r>
              <a:rPr lang="en-US" sz="2400" b="0" kern="1200" dirty="0">
                <a:latin typeface="Consolas" panose="020B0609020204030204" pitchFamily="49" charset="0"/>
                <a:ea typeface="+mn-ea"/>
                <a:cs typeface="+mn-cs"/>
              </a:rPr>
              <a:t> </a:t>
            </a:r>
            <a:r>
              <a:rPr lang="en-US" sz="2400" b="0" kern="1200" dirty="0">
                <a:solidFill>
                  <a:srgbClr val="A31515"/>
                </a:solidFill>
                <a:latin typeface="Consolas" panose="020B0609020204030204" pitchFamily="49" charset="0"/>
                <a:ea typeface="+mn-ea"/>
                <a:cs typeface="+mn-cs"/>
              </a:rPr>
              <a:t>"Code = "</a:t>
            </a:r>
            <a:r>
              <a:rPr lang="en-US" sz="2400" b="0" kern="1200" dirty="0">
                <a:latin typeface="Consolas" panose="020B0609020204030204" pitchFamily="49" charset="0"/>
                <a:ea typeface="+mn-ea"/>
                <a:cs typeface="+mn-cs"/>
              </a:rPr>
              <a:t> + Code + </a:t>
            </a:r>
            <a:r>
              <a:rPr lang="en-US" sz="2400" b="0" kern="1200" dirty="0">
                <a:solidFill>
                  <a:srgbClr val="A31515"/>
                </a:solidFill>
                <a:latin typeface="Consolas" panose="020B0609020204030204" pitchFamily="49" charset="0"/>
                <a:ea typeface="+mn-ea"/>
                <a:cs typeface="+mn-cs"/>
              </a:rPr>
              <a:t>", Name = "</a:t>
            </a:r>
            <a:r>
              <a:rPr lang="en-US" sz="2400" b="0" kern="1200" dirty="0">
                <a:latin typeface="Consolas" panose="020B0609020204030204" pitchFamily="49" charset="0"/>
                <a:ea typeface="+mn-ea"/>
                <a:cs typeface="+mn-cs"/>
              </a:rPr>
              <a:t> + Name + </a:t>
            </a:r>
            <a:r>
              <a:rPr lang="en-US" sz="2400" b="0" kern="1200" dirty="0">
                <a:solidFill>
                  <a:srgbClr val="A31515"/>
                </a:solidFill>
                <a:latin typeface="Consolas" panose="020B0609020204030204" pitchFamily="49" charset="0"/>
                <a:ea typeface="+mn-ea"/>
                <a:cs typeface="+mn-cs"/>
              </a:rPr>
              <a:t>", Age = "</a:t>
            </a:r>
            <a:r>
              <a:rPr lang="en-US" sz="2400" b="0" kern="1200" dirty="0">
                <a:latin typeface="Consolas" panose="020B0609020204030204" pitchFamily="49" charset="0"/>
                <a:ea typeface="+mn-ea"/>
                <a:cs typeface="+mn-cs"/>
              </a:rPr>
              <a:t> + Age;</a:t>
            </a:r>
          </a:p>
          <a:p>
            <a:pPr algn="l" defTabSz="1828800" hangingPunct="1"/>
            <a:r>
              <a:rPr lang="en-US" sz="2400" b="0" kern="1200" dirty="0">
                <a:latin typeface="Consolas" panose="020B0609020204030204" pitchFamily="49" charset="0"/>
                <a:ea typeface="+mn-ea"/>
                <a:cs typeface="+mn-cs"/>
              </a:rPr>
              <a:t>    }</a:t>
            </a:r>
          </a:p>
          <a:p>
            <a:pPr algn="l" defTabSz="1828800" hangingPunct="1"/>
            <a:r>
              <a:rPr lang="en-US" sz="2400" b="0" kern="1200" dirty="0">
                <a:latin typeface="Consolas" panose="020B0609020204030204" pitchFamily="49" charset="0"/>
                <a:ea typeface="+mn-ea"/>
                <a:cs typeface="+mn-cs"/>
              </a:rPr>
              <a:t>}</a:t>
            </a:r>
            <a:endParaRPr lang="en-US" sz="24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599201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Property</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26892" y="1873870"/>
            <a:ext cx="18288000" cy="11172289"/>
          </a:xfrm>
          <a:prstGeom prst="rect">
            <a:avLst/>
          </a:prstGeom>
        </p:spPr>
        <p:txBody>
          <a:bodyPr wrap="square">
            <a:spAutoFit/>
          </a:bodyPr>
          <a:lstStyle/>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class</a:t>
            </a:r>
            <a:r>
              <a:rPr lang="en-US" sz="3600" b="0" kern="1200" dirty="0">
                <a:latin typeface="Consolas" panose="020B0609020204030204" pitchFamily="49" charset="0"/>
                <a:ea typeface="+mn-ea"/>
                <a:cs typeface="+mn-cs"/>
              </a:rPr>
              <a:t> </a:t>
            </a:r>
            <a:r>
              <a:rPr lang="en-US" sz="3600" b="0" kern="1200" dirty="0" err="1">
                <a:solidFill>
                  <a:srgbClr val="2B91AF"/>
                </a:solidFill>
                <a:latin typeface="Consolas" panose="020B0609020204030204" pitchFamily="49" charset="0"/>
                <a:ea typeface="+mn-ea"/>
                <a:cs typeface="+mn-cs"/>
              </a:rPr>
              <a:t>ExampleDemo</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Main()</a:t>
            </a:r>
          </a:p>
          <a:p>
            <a:pPr algn="l" defTabSz="1828800" hangingPunct="1"/>
            <a:r>
              <a:rPr lang="en-US" sz="3600" b="0" kern="1200" dirty="0">
                <a:latin typeface="Consolas" panose="020B0609020204030204" pitchFamily="49" charset="0"/>
                <a:ea typeface="+mn-ea"/>
                <a:cs typeface="+mn-cs"/>
              </a:rPr>
              <a:t>        {</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8000"/>
                </a:solidFill>
                <a:latin typeface="Consolas" panose="020B0609020204030204" pitchFamily="49" charset="0"/>
                <a:ea typeface="+mn-ea"/>
                <a:cs typeface="+mn-cs"/>
              </a:rPr>
              <a:t>// Create a new Student object: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Student s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Student();</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8000"/>
                </a:solidFill>
                <a:latin typeface="Consolas" panose="020B0609020204030204" pitchFamily="49" charset="0"/>
                <a:ea typeface="+mn-ea"/>
                <a:cs typeface="+mn-cs"/>
              </a:rPr>
              <a:t>// Setting code, name and the age of the student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s.Code</a:t>
            </a:r>
            <a:r>
              <a:rPr lang="en-US" sz="3600" b="0" kern="1200" dirty="0">
                <a:latin typeface="Consolas" panose="020B0609020204030204" pitchFamily="49" charset="0"/>
                <a:ea typeface="+mn-ea"/>
                <a:cs typeface="+mn-cs"/>
              </a:rPr>
              <a:t> = </a:t>
            </a:r>
            <a:r>
              <a:rPr lang="en-US" sz="3600" b="0" kern="1200" dirty="0">
                <a:solidFill>
                  <a:srgbClr val="A31515"/>
                </a:solidFill>
                <a:latin typeface="Consolas" panose="020B0609020204030204" pitchFamily="49" charset="0"/>
                <a:ea typeface="+mn-ea"/>
                <a:cs typeface="+mn-cs"/>
              </a:rPr>
              <a:t>"001"</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s.Name</a:t>
            </a:r>
            <a:r>
              <a:rPr lang="en-US" sz="3600" b="0" kern="1200" dirty="0">
                <a:latin typeface="Consolas" panose="020B0609020204030204" pitchFamily="49" charset="0"/>
                <a:ea typeface="+mn-ea"/>
                <a:cs typeface="+mn-cs"/>
              </a:rPr>
              <a:t> = </a:t>
            </a:r>
            <a:r>
              <a:rPr lang="en-US" sz="3600" b="0" kern="1200" dirty="0">
                <a:solidFill>
                  <a:srgbClr val="A31515"/>
                </a:solidFill>
                <a:latin typeface="Consolas" panose="020B0609020204030204" pitchFamily="49" charset="0"/>
                <a:ea typeface="+mn-ea"/>
                <a:cs typeface="+mn-cs"/>
              </a:rPr>
              <a:t>"Zara"</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s.Age</a:t>
            </a:r>
            <a:r>
              <a:rPr lang="en-US" sz="3600" b="0" kern="1200" dirty="0">
                <a:latin typeface="Consolas" panose="020B0609020204030204" pitchFamily="49" charset="0"/>
                <a:ea typeface="+mn-ea"/>
                <a:cs typeface="+mn-cs"/>
              </a:rPr>
              <a:t> = 9;</a:t>
            </a:r>
          </a:p>
          <a:p>
            <a:pPr algn="l" defTabSz="1828800" hangingPunct="1"/>
            <a:r>
              <a:rPr lang="nl-NL" sz="3600" b="0" kern="1200" dirty="0">
                <a:latin typeface="Consolas" panose="020B0609020204030204" pitchFamily="49" charset="0"/>
                <a:ea typeface="+mn-ea"/>
                <a:cs typeface="+mn-cs"/>
              </a:rPr>
              <a:t>            Console.WriteLine(</a:t>
            </a:r>
            <a:r>
              <a:rPr lang="nl-NL" sz="3600" b="0" kern="1200" dirty="0">
                <a:solidFill>
                  <a:srgbClr val="A31515"/>
                </a:solidFill>
                <a:latin typeface="Consolas" panose="020B0609020204030204" pitchFamily="49" charset="0"/>
                <a:ea typeface="+mn-ea"/>
                <a:cs typeface="+mn-cs"/>
              </a:rPr>
              <a:t>"Student Info: {0}"</a:t>
            </a:r>
            <a:r>
              <a:rPr lang="nl-NL" sz="3600" b="0" kern="1200" dirty="0">
                <a:latin typeface="Consolas" panose="020B0609020204030204" pitchFamily="49" charset="0"/>
                <a:ea typeface="+mn-ea"/>
                <a:cs typeface="+mn-cs"/>
              </a:rPr>
              <a:t>, s);</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8000"/>
                </a:solidFill>
                <a:latin typeface="Consolas" panose="020B0609020204030204" pitchFamily="49" charset="0"/>
                <a:ea typeface="+mn-ea"/>
                <a:cs typeface="+mn-cs"/>
              </a:rPr>
              <a:t>//let us increase age</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s.Age</a:t>
            </a:r>
            <a:r>
              <a:rPr lang="en-US" sz="3600" b="0" kern="1200" dirty="0">
                <a:latin typeface="Consolas" panose="020B0609020204030204" pitchFamily="49" charset="0"/>
                <a:ea typeface="+mn-ea"/>
                <a:cs typeface="+mn-cs"/>
              </a:rPr>
              <a:t> += 1;</a:t>
            </a:r>
          </a:p>
          <a:p>
            <a:pPr algn="l" defTabSz="1828800" hangingPunct="1"/>
            <a:r>
              <a:rPr lang="nl-NL" sz="3600" b="0" kern="1200" dirty="0">
                <a:latin typeface="Consolas" panose="020B0609020204030204" pitchFamily="49" charset="0"/>
                <a:ea typeface="+mn-ea"/>
                <a:cs typeface="+mn-cs"/>
              </a:rPr>
              <a:t>            Console.WriteLine(</a:t>
            </a:r>
            <a:r>
              <a:rPr lang="nl-NL" sz="3600" b="0" kern="1200" dirty="0">
                <a:solidFill>
                  <a:srgbClr val="A31515"/>
                </a:solidFill>
                <a:latin typeface="Consolas" panose="020B0609020204030204" pitchFamily="49" charset="0"/>
                <a:ea typeface="+mn-ea"/>
                <a:cs typeface="+mn-cs"/>
              </a:rPr>
              <a:t>"Student Info: {0}"</a:t>
            </a:r>
            <a:r>
              <a:rPr lang="nl-NL" sz="3600" b="0" kern="1200" dirty="0">
                <a:latin typeface="Consolas" panose="020B0609020204030204" pitchFamily="49" charset="0"/>
                <a:ea typeface="+mn-ea"/>
                <a:cs typeface="+mn-cs"/>
              </a:rPr>
              <a:t>, s);</a:t>
            </a:r>
          </a:p>
          <a:p>
            <a:pPr algn="l" defTabSz="1828800" hangingPunct="1"/>
            <a:r>
              <a:rPr lang="en-US" sz="3600" b="0" kern="1200" dirty="0">
                <a:latin typeface="Consolas" panose="020B0609020204030204" pitchFamily="49" charset="0"/>
                <a:ea typeface="+mn-ea"/>
                <a:cs typeface="+mn-cs"/>
              </a:rPr>
              <a:t>            Console.ReadKey();</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endParaRPr lang="en-US" sz="3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482450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onstructor"/>
          <p:cNvSpPr txBox="1"/>
          <p:nvPr/>
        </p:nvSpPr>
        <p:spPr>
          <a:xfrm rot="16200000">
            <a:off x="-2274303" y="6023931"/>
            <a:ext cx="744791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Constructor</a:t>
            </a:r>
          </a:p>
        </p:txBody>
      </p:sp>
      <p:sp>
        <p:nvSpPr>
          <p:cNvPr id="142"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3" name="Private Constructors"/>
          <p:cNvSpPr txBox="1"/>
          <p:nvPr/>
        </p:nvSpPr>
        <p:spPr>
          <a:xfrm>
            <a:off x="3487409" y="1826604"/>
            <a:ext cx="4756367"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Private Constructors</a:t>
            </a:r>
          </a:p>
        </p:txBody>
      </p:sp>
      <p:sp>
        <p:nvSpPr>
          <p:cNvPr id="144" name="A private constructor is a special instance constructor.…"/>
          <p:cNvSpPr txBox="1"/>
          <p:nvPr/>
        </p:nvSpPr>
        <p:spPr>
          <a:xfrm>
            <a:off x="18780433" y="3471862"/>
            <a:ext cx="4646561" cy="4029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A private constructor is a special instance constructor. </a:t>
            </a:r>
          </a:p>
          <a:p>
            <a:pPr algn="l" defTabSz="457200">
              <a:lnSpc>
                <a:spcPts val="5900"/>
              </a:lnSpc>
              <a:defRPr sz="3700" b="0">
                <a:solidFill>
                  <a:schemeClr val="accent1">
                    <a:hueOff val="114395"/>
                    <a:lumOff val="-24975"/>
                  </a:schemeClr>
                </a:solidFill>
                <a:latin typeface="Avenir Next"/>
                <a:ea typeface="Avenir Next"/>
                <a:cs typeface="Avenir Next"/>
                <a:sym typeface="Avenir Next"/>
              </a:defRPr>
            </a:pPr>
            <a:r>
              <a:t>It is generally used in classes that contain static members only. </a:t>
            </a:r>
          </a:p>
        </p:txBody>
      </p:sp>
      <p:sp>
        <p:nvSpPr>
          <p:cNvPr id="145" name="Line"/>
          <p:cNvSpPr/>
          <p:nvPr/>
        </p:nvSpPr>
        <p:spPr>
          <a:xfrm>
            <a:off x="3496390" y="2667000"/>
            <a:ext cx="20845038"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6" name="public class Counter…"/>
          <p:cNvSpPr txBox="1"/>
          <p:nvPr/>
        </p:nvSpPr>
        <p:spPr>
          <a:xfrm>
            <a:off x="3496390" y="2900362"/>
            <a:ext cx="14071377" cy="10810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p>
            <a:pPr algn="l" defTabSz="457200">
              <a:lnSpc>
                <a:spcPts val="4700"/>
              </a:lnSpc>
              <a:defRPr sz="2600" b="0">
                <a:solidFill>
                  <a:srgbClr val="007D9A"/>
                </a:solidFill>
                <a:latin typeface="Menlo"/>
                <a:ea typeface="Menlo"/>
                <a:cs typeface="Menlo"/>
                <a:sym typeface="Menlo"/>
              </a:defRPr>
            </a:pPr>
            <a:r>
              <a:rPr>
                <a:solidFill>
                  <a:srgbClr val="0101FD"/>
                </a:solidFill>
              </a:rPr>
              <a:t>public</a:t>
            </a:r>
            <a:r>
              <a:rPr>
                <a:solidFill>
                  <a:srgbClr val="000000"/>
                </a:solidFill>
              </a:rPr>
              <a:t> </a:t>
            </a:r>
            <a:r>
              <a:rPr>
                <a:solidFill>
                  <a:srgbClr val="0101FD"/>
                </a:solidFill>
              </a:rPr>
              <a:t>class</a:t>
            </a:r>
            <a:r>
              <a:rPr>
                <a:solidFill>
                  <a:srgbClr val="000000"/>
                </a:solidFill>
              </a:rPr>
              <a:t> </a:t>
            </a:r>
            <a:r>
              <a:t>Counter</a:t>
            </a:r>
            <a:endParaRPr>
              <a:solidFill>
                <a:srgbClr val="000000"/>
              </a:solidFill>
            </a:endParaRPr>
          </a:p>
          <a:p>
            <a:pPr algn="l" defTabSz="457200">
              <a:lnSpc>
                <a:spcPts val="4700"/>
              </a:lnSpc>
              <a:defRPr sz="2600" b="0">
                <a:latin typeface="Menlo"/>
                <a:ea typeface="Menlo"/>
                <a:cs typeface="Menlo"/>
                <a:sym typeface="Menlo"/>
              </a:defRPr>
            </a:pPr>
            <a:r>
              <a:t>{</a:t>
            </a:r>
          </a:p>
          <a:p>
            <a:pPr algn="l" defTabSz="457200">
              <a:lnSpc>
                <a:spcPts val="4700"/>
              </a:lnSpc>
              <a:defRPr sz="2600" b="0">
                <a:solidFill>
                  <a:srgbClr val="0101FD"/>
                </a:solidFill>
                <a:latin typeface="Menlo"/>
                <a:ea typeface="Menlo"/>
                <a:cs typeface="Menlo"/>
                <a:sym typeface="Menlo"/>
              </a:defRPr>
            </a:pPr>
            <a:r>
              <a:rPr>
                <a:solidFill>
                  <a:srgbClr val="000000"/>
                </a:solidFill>
              </a:rPr>
              <a:t>    </a:t>
            </a:r>
            <a:r>
              <a:t>private</a:t>
            </a:r>
            <a:r>
              <a:rPr>
                <a:solidFill>
                  <a:srgbClr val="000000"/>
                </a:solidFill>
              </a:rPr>
              <a:t> </a:t>
            </a:r>
            <a:r>
              <a:rPr>
                <a:solidFill>
                  <a:srgbClr val="007D9A"/>
                </a:solidFill>
              </a:rPr>
              <a:t>Counter</a:t>
            </a:r>
            <a:r>
              <a:rPr>
                <a:solidFill>
                  <a:srgbClr val="000000"/>
                </a:solidFill>
              </a:rPr>
              <a:t>() { }</a:t>
            </a:r>
          </a:p>
          <a:p>
            <a:pPr algn="l" defTabSz="457200">
              <a:lnSpc>
                <a:spcPts val="4700"/>
              </a:lnSpc>
              <a:defRPr sz="2600" b="0">
                <a:latin typeface="Menlo"/>
                <a:ea typeface="Menlo"/>
                <a:cs typeface="Menlo"/>
                <a:sym typeface="Menlo"/>
              </a:defRPr>
            </a:pPr>
            <a:r>
              <a:t>    </a:t>
            </a:r>
            <a:r>
              <a:rPr>
                <a:solidFill>
                  <a:srgbClr val="0101FD"/>
                </a:solidFill>
              </a:rPr>
              <a:t>public</a:t>
            </a:r>
            <a:r>
              <a:t> </a:t>
            </a:r>
            <a:r>
              <a:rPr>
                <a:solidFill>
                  <a:srgbClr val="0101FD"/>
                </a:solidFill>
              </a:rPr>
              <a:t>static</a:t>
            </a:r>
            <a:r>
              <a:t> </a:t>
            </a:r>
            <a:r>
              <a:rPr>
                <a:solidFill>
                  <a:srgbClr val="0101FD"/>
                </a:solidFill>
              </a:rPr>
              <a:t>int</a:t>
            </a:r>
            <a:r>
              <a:t> currentCount;</a:t>
            </a:r>
          </a:p>
          <a:p>
            <a:pPr algn="l" defTabSz="457200">
              <a:lnSpc>
                <a:spcPts val="4700"/>
              </a:lnSpc>
              <a:defRPr sz="2600" b="0">
                <a:solidFill>
                  <a:srgbClr val="007D9A"/>
                </a:solidFill>
                <a:latin typeface="Menlo"/>
                <a:ea typeface="Menlo"/>
                <a:cs typeface="Menlo"/>
                <a:sym typeface="Menlo"/>
              </a:defRPr>
            </a:pPr>
            <a:r>
              <a:rPr>
                <a:solidFill>
                  <a:srgbClr val="000000"/>
                </a:solidFill>
              </a:rPr>
              <a:t>    </a:t>
            </a:r>
            <a:r>
              <a:rPr>
                <a:solidFill>
                  <a:srgbClr val="0101FD"/>
                </a:solidFill>
              </a:rPr>
              <a:t>public</a:t>
            </a:r>
            <a:r>
              <a:rPr>
                <a:solidFill>
                  <a:srgbClr val="000000"/>
                </a:solidFill>
              </a:rPr>
              <a:t> </a:t>
            </a:r>
            <a:r>
              <a:rPr>
                <a:solidFill>
                  <a:srgbClr val="0101FD"/>
                </a:solidFill>
              </a:rPr>
              <a:t>static</a:t>
            </a:r>
            <a:r>
              <a:rPr>
                <a:solidFill>
                  <a:srgbClr val="000000"/>
                </a:solidFill>
              </a:rPr>
              <a:t> </a:t>
            </a:r>
            <a:r>
              <a:rPr>
                <a:solidFill>
                  <a:srgbClr val="0101FD"/>
                </a:solidFill>
              </a:rPr>
              <a:t>int</a:t>
            </a:r>
            <a:r>
              <a:rPr>
                <a:solidFill>
                  <a:srgbClr val="000000"/>
                </a:solidFill>
              </a:rPr>
              <a:t> </a:t>
            </a:r>
            <a:r>
              <a:t>IncrementCount</a:t>
            </a:r>
            <a:r>
              <a:rPr>
                <a:solidFill>
                  <a:srgbClr val="000000"/>
                </a:solidFill>
              </a:rPr>
              <a:t>()</a:t>
            </a:r>
          </a:p>
          <a:p>
            <a:pPr algn="l" defTabSz="457200">
              <a:lnSpc>
                <a:spcPts val="4700"/>
              </a:lnSpc>
              <a:defRPr sz="2600" b="0">
                <a:latin typeface="Menlo"/>
                <a:ea typeface="Menlo"/>
                <a:cs typeface="Menlo"/>
                <a:sym typeface="Menlo"/>
              </a:defRPr>
            </a:pPr>
            <a:r>
              <a:t>    {</a:t>
            </a:r>
          </a:p>
          <a:p>
            <a:pPr algn="l" defTabSz="457200">
              <a:lnSpc>
                <a:spcPts val="4700"/>
              </a:lnSpc>
              <a:defRPr sz="2600" b="0">
                <a:latin typeface="Menlo"/>
                <a:ea typeface="Menlo"/>
                <a:cs typeface="Menlo"/>
                <a:sym typeface="Menlo"/>
              </a:defRPr>
            </a:pPr>
            <a:r>
              <a:t>        </a:t>
            </a:r>
            <a:r>
              <a:rPr>
                <a:solidFill>
                  <a:srgbClr val="0101FD"/>
                </a:solidFill>
              </a:rPr>
              <a:t>return</a:t>
            </a:r>
            <a:r>
              <a:t> ++currentCount;</a:t>
            </a:r>
          </a:p>
          <a:p>
            <a:pPr algn="l" defTabSz="457200">
              <a:lnSpc>
                <a:spcPts val="4700"/>
              </a:lnSpc>
              <a:defRPr sz="2600" b="0">
                <a:latin typeface="Menlo"/>
                <a:ea typeface="Menlo"/>
                <a:cs typeface="Menlo"/>
                <a:sym typeface="Menlo"/>
              </a:defRPr>
            </a:pPr>
            <a:r>
              <a:t>    }</a:t>
            </a:r>
          </a:p>
          <a:p>
            <a:pPr algn="l" defTabSz="457200">
              <a:lnSpc>
                <a:spcPts val="4700"/>
              </a:lnSpc>
              <a:defRPr sz="2600" b="0">
                <a:latin typeface="Menlo"/>
                <a:ea typeface="Menlo"/>
                <a:cs typeface="Menlo"/>
                <a:sym typeface="Menlo"/>
              </a:defRPr>
            </a:pPr>
            <a:r>
              <a:t>}</a:t>
            </a:r>
          </a:p>
          <a:p>
            <a:pPr algn="l" defTabSz="457200">
              <a:lnSpc>
                <a:spcPts val="4700"/>
              </a:lnSpc>
              <a:defRPr sz="2600" b="0">
                <a:latin typeface="Menlo"/>
                <a:ea typeface="Menlo"/>
                <a:cs typeface="Menlo"/>
                <a:sym typeface="Menlo"/>
              </a:defRPr>
            </a:pPr>
            <a:endParaRPr/>
          </a:p>
          <a:p>
            <a:pPr algn="l" defTabSz="457200">
              <a:lnSpc>
                <a:spcPts val="4700"/>
              </a:lnSpc>
              <a:defRPr sz="2600" b="0">
                <a:solidFill>
                  <a:srgbClr val="007D9A"/>
                </a:solidFill>
                <a:latin typeface="Menlo"/>
                <a:ea typeface="Menlo"/>
                <a:cs typeface="Menlo"/>
                <a:sym typeface="Menlo"/>
              </a:defRPr>
            </a:pPr>
            <a:r>
              <a:rPr>
                <a:solidFill>
                  <a:srgbClr val="0101FD"/>
                </a:solidFill>
              </a:rPr>
              <a:t>class</a:t>
            </a:r>
            <a:r>
              <a:rPr>
                <a:solidFill>
                  <a:srgbClr val="000000"/>
                </a:solidFill>
              </a:rPr>
              <a:t> </a:t>
            </a:r>
            <a:r>
              <a:t>TestCounter</a:t>
            </a:r>
            <a:endParaRPr>
              <a:solidFill>
                <a:srgbClr val="000000"/>
              </a:solidFill>
            </a:endParaRPr>
          </a:p>
          <a:p>
            <a:pPr algn="l" defTabSz="457200">
              <a:lnSpc>
                <a:spcPts val="4700"/>
              </a:lnSpc>
              <a:defRPr sz="2600" b="0">
                <a:latin typeface="Menlo"/>
                <a:ea typeface="Menlo"/>
                <a:cs typeface="Menlo"/>
                <a:sym typeface="Menlo"/>
              </a:defRPr>
            </a:pPr>
            <a:r>
              <a:t>{</a:t>
            </a:r>
          </a:p>
          <a:p>
            <a:pPr algn="l" defTabSz="457200">
              <a:lnSpc>
                <a:spcPts val="4700"/>
              </a:lnSpc>
              <a:defRPr sz="2600" b="0">
                <a:solidFill>
                  <a:srgbClr val="0101FD"/>
                </a:solidFill>
                <a:latin typeface="Menlo"/>
                <a:ea typeface="Menlo"/>
                <a:cs typeface="Menlo"/>
                <a:sym typeface="Menlo"/>
              </a:defRPr>
            </a:pPr>
            <a:r>
              <a:rPr>
                <a:solidFill>
                  <a:srgbClr val="000000"/>
                </a:solidFill>
              </a:rPr>
              <a:t>    </a:t>
            </a:r>
            <a:r>
              <a:t>static</a:t>
            </a:r>
            <a:r>
              <a:rPr>
                <a:solidFill>
                  <a:srgbClr val="000000"/>
                </a:solidFill>
              </a:rPr>
              <a:t> </a:t>
            </a:r>
            <a:r>
              <a:t>void</a:t>
            </a:r>
            <a:r>
              <a:rPr>
                <a:solidFill>
                  <a:srgbClr val="000000"/>
                </a:solidFill>
              </a:rPr>
              <a:t> </a:t>
            </a:r>
            <a:r>
              <a:rPr>
                <a:solidFill>
                  <a:srgbClr val="007D9A"/>
                </a:solidFill>
              </a:rPr>
              <a:t>Main</a:t>
            </a:r>
            <a:r>
              <a:rPr>
                <a:solidFill>
                  <a:srgbClr val="000000"/>
                </a:solidFill>
              </a:rPr>
              <a:t>()</a:t>
            </a:r>
          </a:p>
          <a:p>
            <a:pPr algn="l" defTabSz="457200">
              <a:lnSpc>
                <a:spcPts val="4700"/>
              </a:lnSpc>
              <a:defRPr sz="2600" b="0">
                <a:latin typeface="Menlo"/>
                <a:ea typeface="Menlo"/>
                <a:cs typeface="Menlo"/>
                <a:sym typeface="Menlo"/>
              </a:defRPr>
            </a:pPr>
            <a:r>
              <a:t>    {</a:t>
            </a:r>
          </a:p>
          <a:p>
            <a:pPr algn="l" defTabSz="457200">
              <a:lnSpc>
                <a:spcPts val="4700"/>
              </a:lnSpc>
              <a:defRPr sz="2600" b="0">
                <a:solidFill>
                  <a:srgbClr val="008000"/>
                </a:solidFill>
                <a:latin typeface="Menlo"/>
                <a:ea typeface="Menlo"/>
                <a:cs typeface="Menlo"/>
                <a:sym typeface="Menlo"/>
              </a:defRPr>
            </a:pPr>
            <a:r>
              <a:rPr>
                <a:solidFill>
                  <a:srgbClr val="000000"/>
                </a:solidFill>
              </a:rPr>
              <a:t>        </a:t>
            </a:r>
            <a:r>
              <a:t>// If you uncomment the following statement, it will generate</a:t>
            </a:r>
            <a:endParaRPr>
              <a:solidFill>
                <a:srgbClr val="000000"/>
              </a:solidFill>
            </a:endParaRPr>
          </a:p>
          <a:p>
            <a:pPr algn="l" defTabSz="457200">
              <a:lnSpc>
                <a:spcPts val="4700"/>
              </a:lnSpc>
              <a:defRPr sz="2600" b="0">
                <a:solidFill>
                  <a:srgbClr val="008000"/>
                </a:solidFill>
                <a:latin typeface="Menlo"/>
                <a:ea typeface="Menlo"/>
                <a:cs typeface="Menlo"/>
                <a:sym typeface="Menlo"/>
              </a:defRPr>
            </a:pPr>
            <a:r>
              <a:rPr>
                <a:solidFill>
                  <a:srgbClr val="000000"/>
                </a:solidFill>
              </a:rPr>
              <a:t>        </a:t>
            </a:r>
            <a:r>
              <a:t>// an error because the constructor is inaccessible:</a:t>
            </a:r>
            <a:endParaRPr>
              <a:solidFill>
                <a:srgbClr val="000000"/>
              </a:solidFill>
            </a:endParaRPr>
          </a:p>
          <a:p>
            <a:pPr algn="l" defTabSz="457200">
              <a:lnSpc>
                <a:spcPts val="4700"/>
              </a:lnSpc>
              <a:defRPr sz="2600" b="0">
                <a:solidFill>
                  <a:srgbClr val="008000"/>
                </a:solidFill>
                <a:latin typeface="Menlo"/>
                <a:ea typeface="Menlo"/>
                <a:cs typeface="Menlo"/>
                <a:sym typeface="Menlo"/>
              </a:defRPr>
            </a:pPr>
            <a:r>
              <a:rPr>
                <a:solidFill>
                  <a:srgbClr val="000000"/>
                </a:solidFill>
              </a:rPr>
              <a:t>        </a:t>
            </a:r>
            <a:r>
              <a:t>// Counter aCounter = new Counter();   // Error</a:t>
            </a:r>
            <a:endParaRPr>
              <a:solidFill>
                <a:srgbClr val="000000"/>
              </a:solidFill>
            </a:endParaRPr>
          </a:p>
          <a:p>
            <a:pPr algn="l" defTabSz="457200">
              <a:lnSpc>
                <a:spcPts val="4700"/>
              </a:lnSpc>
              <a:defRPr sz="2600" b="0">
                <a:latin typeface="Menlo"/>
                <a:ea typeface="Menlo"/>
                <a:cs typeface="Menlo"/>
                <a:sym typeface="Menlo"/>
              </a:defRPr>
            </a:pPr>
            <a:endParaRPr>
              <a:solidFill>
                <a:srgbClr val="000000"/>
              </a:solidFill>
            </a:endParaRPr>
          </a:p>
          <a:p>
            <a:pPr algn="l" defTabSz="457200">
              <a:lnSpc>
                <a:spcPts val="4700"/>
              </a:lnSpc>
              <a:defRPr sz="2600" b="0">
                <a:latin typeface="Menlo"/>
                <a:ea typeface="Menlo"/>
                <a:cs typeface="Menlo"/>
                <a:sym typeface="Menlo"/>
              </a:defRPr>
            </a:pPr>
            <a:r>
              <a:t>        Counter.currentCount = 100;</a:t>
            </a:r>
          </a:p>
          <a:p>
            <a:pPr algn="l" defTabSz="457200">
              <a:lnSpc>
                <a:spcPts val="4700"/>
              </a:lnSpc>
              <a:defRPr sz="2600" b="0">
                <a:latin typeface="Menlo"/>
                <a:ea typeface="Menlo"/>
                <a:cs typeface="Menlo"/>
                <a:sym typeface="Menlo"/>
              </a:defRPr>
            </a:pPr>
            <a:r>
              <a:t>        Counter.IncrementCount();</a:t>
            </a:r>
          </a:p>
          <a:p>
            <a:pPr algn="l" defTabSz="457200">
              <a:lnSpc>
                <a:spcPts val="4700"/>
              </a:lnSpc>
              <a:defRPr sz="2600" b="0">
                <a:latin typeface="Menlo"/>
                <a:ea typeface="Menlo"/>
                <a:cs typeface="Menlo"/>
                <a:sym typeface="Menlo"/>
              </a:defRPr>
            </a:pPr>
            <a:r>
              <a:t>        Console.WriteLine(</a:t>
            </a:r>
            <a:r>
              <a:rPr>
                <a:solidFill>
                  <a:srgbClr val="A31515"/>
                </a:solidFill>
              </a:rPr>
              <a:t>"New count: {0}"</a:t>
            </a:r>
            <a:r>
              <a:t>, Counter.currentCount);</a:t>
            </a:r>
          </a:p>
          <a:p>
            <a:pPr algn="l" defTabSz="457200">
              <a:lnSpc>
                <a:spcPts val="4700"/>
              </a:lnSpc>
              <a:defRPr sz="2600" b="0">
                <a:latin typeface="Menlo"/>
                <a:ea typeface="Menlo"/>
                <a:cs typeface="Menlo"/>
                <a:sym typeface="Menlo"/>
              </a:defRPr>
            </a:pPr>
            <a:endParaRPr/>
          </a:p>
          <a:p>
            <a:pPr algn="l" defTabSz="457200">
              <a:lnSpc>
                <a:spcPts val="4700"/>
              </a:lnSpc>
              <a:defRPr sz="2600" b="0">
                <a:solidFill>
                  <a:srgbClr val="008000"/>
                </a:solidFill>
                <a:latin typeface="Menlo"/>
                <a:ea typeface="Menlo"/>
                <a:cs typeface="Menlo"/>
                <a:sym typeface="Menlo"/>
              </a:defRPr>
            </a:pPr>
            <a:r>
              <a:rPr>
                <a:solidFill>
                  <a:srgbClr val="000000"/>
                </a:solidFill>
              </a:rPr>
              <a:t>        </a:t>
            </a:r>
            <a:r>
              <a:t>// Keep the console window open in debug mode.</a:t>
            </a:r>
            <a:endParaRPr>
              <a:solidFill>
                <a:srgbClr val="000000"/>
              </a:solidFill>
            </a:endParaRPr>
          </a:p>
          <a:p>
            <a:pPr algn="l" defTabSz="457200">
              <a:lnSpc>
                <a:spcPts val="4700"/>
              </a:lnSpc>
              <a:defRPr sz="2600" b="0">
                <a:latin typeface="Menlo"/>
                <a:ea typeface="Menlo"/>
                <a:cs typeface="Menlo"/>
                <a:sym typeface="Menlo"/>
              </a:defRPr>
            </a:pPr>
            <a:r>
              <a:t>        Console.WriteLine(</a:t>
            </a:r>
            <a:r>
              <a:rPr>
                <a:solidFill>
                  <a:srgbClr val="A31515"/>
                </a:solidFill>
              </a:rPr>
              <a:t>"Press any key to exit."</a:t>
            </a:r>
            <a:r>
              <a:t>);</a:t>
            </a:r>
          </a:p>
          <a:p>
            <a:pPr algn="l" defTabSz="457200">
              <a:lnSpc>
                <a:spcPts val="4700"/>
              </a:lnSpc>
              <a:defRPr sz="2600" b="0">
                <a:latin typeface="Menlo"/>
                <a:ea typeface="Menlo"/>
                <a:cs typeface="Menlo"/>
                <a:sym typeface="Menlo"/>
              </a:defRPr>
            </a:pPr>
            <a:r>
              <a:t>        Console.ReadKey();</a:t>
            </a:r>
          </a:p>
          <a:p>
            <a:pPr algn="l" defTabSz="457200">
              <a:lnSpc>
                <a:spcPts val="4700"/>
              </a:lnSpc>
              <a:defRPr sz="2600" b="0">
                <a:latin typeface="Menlo"/>
                <a:ea typeface="Menlo"/>
                <a:cs typeface="Menlo"/>
                <a:sym typeface="Menlo"/>
              </a:defRPr>
            </a:pPr>
            <a:r>
              <a:t>    }</a:t>
            </a:r>
          </a:p>
          <a:p>
            <a:pPr algn="l" defTabSz="457200">
              <a:lnSpc>
                <a:spcPts val="4700"/>
              </a:lnSpc>
              <a:defRPr sz="2600" b="0">
                <a:latin typeface="Menlo"/>
                <a:ea typeface="Menlo"/>
                <a:cs typeface="Menlo"/>
                <a:sym typeface="Menlo"/>
              </a:defRPr>
            </a:pPr>
            <a:r>
              <a:t>}</a:t>
            </a:r>
          </a:p>
          <a:p>
            <a:pPr algn="l" defTabSz="457200">
              <a:lnSpc>
                <a:spcPts val="4700"/>
              </a:lnSpc>
              <a:defRPr sz="2600" b="0">
                <a:solidFill>
                  <a:srgbClr val="008000"/>
                </a:solidFill>
                <a:latin typeface="Menlo"/>
                <a:ea typeface="Menlo"/>
                <a:cs typeface="Menlo"/>
                <a:sym typeface="Menlo"/>
              </a:defRPr>
            </a:pPr>
            <a:r>
              <a:t>// Output: New count: 101</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Indexer</a:t>
            </a:r>
            <a:endParaRPr lang="en-US" sz="8000" b="0" kern="1200" dirty="0">
              <a:ln w="0"/>
              <a:solidFill>
                <a:srgbClr val="5B9BD5"/>
              </a:solidFill>
              <a:latin typeface="Berlin Sans FB Demi" panose="020E0802020502020306" pitchFamily="34" charset="0"/>
              <a:ea typeface="+mn-ea"/>
              <a:cs typeface="+mn-cs"/>
            </a:endParaRPr>
          </a:p>
        </p:txBody>
      </p:sp>
      <p:sp>
        <p:nvSpPr>
          <p:cNvPr id="3" name="Rectangle 2"/>
          <p:cNvSpPr/>
          <p:nvPr/>
        </p:nvSpPr>
        <p:spPr>
          <a:xfrm>
            <a:off x="152402" y="2463126"/>
            <a:ext cx="12192000" cy="11726287"/>
          </a:xfrm>
          <a:prstGeom prst="rect">
            <a:avLst/>
          </a:prstGeom>
        </p:spPr>
        <p:txBody>
          <a:bodyPr>
            <a:spAutoFit/>
          </a:bodyPr>
          <a:lstStyle/>
          <a:p>
            <a:pPr algn="l" defTabSz="1828800" hangingPunct="1"/>
            <a:r>
              <a:rPr lang="en-US" sz="3600" b="0" kern="1200" dirty="0">
                <a:solidFill>
                  <a:srgbClr val="0000FF"/>
                </a:solidFill>
                <a:latin typeface="Consolas" panose="020B0609020204030204" pitchFamily="49" charset="0"/>
                <a:ea typeface="+mn-ea"/>
                <a:cs typeface="+mn-cs"/>
              </a:rPr>
              <a:t>using</a:t>
            </a:r>
            <a:r>
              <a:rPr lang="en-US" sz="3600" b="0" kern="1200" dirty="0">
                <a:latin typeface="Consolas" panose="020B0609020204030204" pitchFamily="49" charset="0"/>
                <a:ea typeface="+mn-ea"/>
                <a:cs typeface="+mn-cs"/>
              </a:rPr>
              <a:t> System;</a:t>
            </a:r>
          </a:p>
          <a:p>
            <a:pPr algn="l" defTabSz="1828800" hangingPunct="1"/>
            <a:r>
              <a:rPr lang="en-US" sz="3600" b="0" kern="1200" dirty="0">
                <a:solidFill>
                  <a:srgbClr val="0000FF"/>
                </a:solidFill>
                <a:latin typeface="Consolas" panose="020B0609020204030204" pitchFamily="49" charset="0"/>
                <a:ea typeface="+mn-ea"/>
                <a:cs typeface="+mn-cs"/>
              </a:rPr>
              <a:t>using</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System.Collections.Generic</a:t>
            </a:r>
            <a:r>
              <a:rPr lang="en-US" sz="3600" b="0" kern="1200" dirty="0">
                <a:latin typeface="Consolas" panose="020B0609020204030204" pitchFamily="49" charset="0"/>
                <a:ea typeface="+mn-ea"/>
                <a:cs typeface="+mn-cs"/>
              </a:rPr>
              <a:t>;</a:t>
            </a:r>
          </a:p>
          <a:p>
            <a:pPr algn="l" defTabSz="1828800" hangingPunct="1"/>
            <a:r>
              <a:rPr lang="en-US" sz="3600" b="0" kern="1200" dirty="0">
                <a:solidFill>
                  <a:srgbClr val="0000FF"/>
                </a:solidFill>
                <a:latin typeface="Consolas" panose="020B0609020204030204" pitchFamily="49" charset="0"/>
                <a:ea typeface="+mn-ea"/>
                <a:cs typeface="+mn-cs"/>
              </a:rPr>
              <a:t>using</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System.Text</a:t>
            </a:r>
            <a:r>
              <a:rPr lang="en-US" sz="3600" b="0" kern="1200" dirty="0">
                <a:latin typeface="Consolas" panose="020B0609020204030204" pitchFamily="49" charset="0"/>
                <a:ea typeface="+mn-ea"/>
                <a:cs typeface="+mn-cs"/>
              </a:rPr>
              <a:t>;</a:t>
            </a:r>
            <a:endParaRPr lang="en-US" sz="3600" b="0" kern="1200" dirty="0">
              <a:latin typeface="Consolas" panose="020B0609020204030204" pitchFamily="49" charset="0"/>
              <a:ea typeface="+mn-ea"/>
              <a:cs typeface="+mn-cs"/>
            </a:endParaRPr>
          </a:p>
          <a:p>
            <a:pPr algn="l" defTabSz="1828800" hangingPunct="1"/>
            <a:r>
              <a:rPr lang="en-US" sz="3600" b="0" kern="1200" dirty="0">
                <a:solidFill>
                  <a:srgbClr val="0000FF"/>
                </a:solidFill>
                <a:latin typeface="Consolas" panose="020B0609020204030204" pitchFamily="49" charset="0"/>
                <a:ea typeface="+mn-ea"/>
                <a:cs typeface="+mn-cs"/>
              </a:rPr>
              <a:t>namespace</a:t>
            </a:r>
            <a:r>
              <a:rPr lang="en-US" sz="3600" b="0" kern="1200" dirty="0">
                <a:latin typeface="Consolas" panose="020B0609020204030204" pitchFamily="49" charset="0"/>
                <a:ea typeface="+mn-ea"/>
                <a:cs typeface="+mn-cs"/>
              </a:rPr>
              <a:t> Indexers</a:t>
            </a:r>
          </a:p>
          <a:p>
            <a:pPr algn="l" defTabSz="1828800" hangingPunct="1"/>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class</a:t>
            </a:r>
            <a:r>
              <a:rPr lang="en-US" sz="3600" b="0" kern="1200" dirty="0">
                <a:latin typeface="Consolas" panose="020B0609020204030204" pitchFamily="49" charset="0"/>
                <a:ea typeface="+mn-ea"/>
                <a:cs typeface="+mn-cs"/>
              </a:rPr>
              <a:t> </a:t>
            </a:r>
            <a:r>
              <a:rPr lang="en-US" sz="3600" b="0" kern="1200" dirty="0" err="1">
                <a:solidFill>
                  <a:srgbClr val="2B91AF"/>
                </a:solidFill>
                <a:latin typeface="Consolas" panose="020B0609020204030204" pitchFamily="49" charset="0"/>
                <a:ea typeface="+mn-ea"/>
                <a:cs typeface="+mn-cs"/>
              </a:rPr>
              <a:t>ParentClass</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private</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string</a:t>
            </a:r>
            <a:r>
              <a:rPr lang="en-US" sz="3600" b="0" kern="1200" dirty="0">
                <a:latin typeface="Consolas" panose="020B0609020204030204" pitchFamily="49" charset="0"/>
                <a:ea typeface="+mn-ea"/>
                <a:cs typeface="+mn-cs"/>
              </a:rPr>
              <a:t>[] range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string</a:t>
            </a:r>
            <a:r>
              <a:rPr lang="en-US" sz="3600" b="0" kern="1200" dirty="0">
                <a:latin typeface="Consolas" panose="020B0609020204030204" pitchFamily="49" charset="0"/>
                <a:ea typeface="+mn-ea"/>
                <a:cs typeface="+mn-cs"/>
              </a:rPr>
              <a:t>[5];</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string</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this</a:t>
            </a:r>
            <a:r>
              <a:rPr lang="en-US" sz="3600" b="0" kern="1200" dirty="0">
                <a:latin typeface="Consolas" panose="020B0609020204030204" pitchFamily="49" charset="0"/>
                <a:ea typeface="+mn-ea"/>
                <a:cs typeface="+mn-cs"/>
              </a:rPr>
              <a:t>[</a:t>
            </a:r>
            <a:r>
              <a:rPr lang="en-US" sz="3600" b="0" kern="1200" dirty="0" err="1">
                <a:solidFill>
                  <a:srgbClr val="0000FF"/>
                </a:solidFill>
                <a:latin typeface="Consolas" panose="020B0609020204030204" pitchFamily="49" charset="0"/>
                <a:ea typeface="+mn-ea"/>
                <a:cs typeface="+mn-cs"/>
              </a:rPr>
              <a:t>int</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indexrange</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get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return</a:t>
            </a:r>
            <a:r>
              <a:rPr lang="en-US" sz="3600" b="0" kern="1200" dirty="0">
                <a:latin typeface="Consolas" panose="020B0609020204030204" pitchFamily="49" charset="0"/>
                <a:ea typeface="+mn-ea"/>
                <a:cs typeface="+mn-cs"/>
              </a:rPr>
              <a:t> range[</a:t>
            </a:r>
            <a:r>
              <a:rPr lang="en-US" sz="3600" b="0" kern="1200" dirty="0" err="1">
                <a:latin typeface="Consolas" panose="020B0609020204030204" pitchFamily="49" charset="0"/>
                <a:ea typeface="+mn-ea"/>
                <a:cs typeface="+mn-cs"/>
              </a:rPr>
              <a:t>indexrange</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set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range[</a:t>
            </a:r>
            <a:r>
              <a:rPr lang="en-US" sz="3600" b="0" kern="1200" dirty="0" err="1">
                <a:latin typeface="Consolas" panose="020B0609020204030204" pitchFamily="49" charset="0"/>
                <a:ea typeface="+mn-ea"/>
                <a:cs typeface="+mn-cs"/>
              </a:rPr>
              <a:t>indexrange</a:t>
            </a:r>
            <a:r>
              <a:rPr lang="en-US" sz="3600" b="0" kern="1200" dirty="0">
                <a:latin typeface="Consolas" panose="020B0609020204030204" pitchFamily="49" charset="0"/>
                <a:ea typeface="+mn-ea"/>
                <a:cs typeface="+mn-cs"/>
              </a:rPr>
              <a:t>] = value;</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endParaRPr lang="en-US" sz="3600" b="0" kern="1200" dirty="0">
              <a:latin typeface="Consolas" panose="020B0609020204030204" pitchFamily="49" charset="0"/>
              <a:ea typeface="+mn-ea"/>
              <a:cs typeface="+mn-cs"/>
            </a:endParaRPr>
          </a:p>
        </p:txBody>
      </p:sp>
      <p:sp>
        <p:nvSpPr>
          <p:cNvPr id="5" name="Rectangle 4"/>
          <p:cNvSpPr/>
          <p:nvPr/>
        </p:nvSpPr>
        <p:spPr>
          <a:xfrm>
            <a:off x="12192000" y="2570703"/>
            <a:ext cx="12192000" cy="8279190"/>
          </a:xfrm>
          <a:prstGeom prst="rect">
            <a:avLst/>
          </a:prstGeom>
        </p:spPr>
        <p:txBody>
          <a:bodyPr>
            <a:spAutoFit/>
          </a:bodyPr>
          <a:lstStyle/>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class</a:t>
            </a:r>
            <a:r>
              <a:rPr lang="en-US" sz="2800" b="0" kern="1200" dirty="0">
                <a:latin typeface="Consolas" panose="020B0609020204030204" pitchFamily="49" charset="0"/>
                <a:ea typeface="+mn-ea"/>
                <a:cs typeface="+mn-cs"/>
              </a:rPr>
              <a:t> </a:t>
            </a:r>
            <a:r>
              <a:rPr lang="en-US" sz="2800" b="0" kern="1200" dirty="0" err="1">
                <a:solidFill>
                  <a:srgbClr val="2B91AF"/>
                </a:solidFill>
                <a:latin typeface="Consolas" panose="020B0609020204030204" pitchFamily="49" charset="0"/>
                <a:ea typeface="+mn-ea"/>
                <a:cs typeface="+mn-cs"/>
              </a:rPr>
              <a:t>childclass</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static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void</a:t>
            </a:r>
            <a:r>
              <a:rPr lang="en-US" sz="2800" b="0" kern="1200" dirty="0">
                <a:latin typeface="Consolas" panose="020B0609020204030204" pitchFamily="49" charset="0"/>
                <a:ea typeface="+mn-ea"/>
                <a:cs typeface="+mn-cs"/>
              </a:rPr>
              <a:t> Main()</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ParentClass</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 = </a:t>
            </a:r>
            <a:r>
              <a:rPr lang="en-US" sz="2800" b="0" kern="1200" dirty="0">
                <a:solidFill>
                  <a:srgbClr val="0000FF"/>
                </a:solidFill>
                <a:latin typeface="Consolas" panose="020B0609020204030204" pitchFamily="49" charset="0"/>
                <a:ea typeface="+mn-ea"/>
                <a:cs typeface="+mn-cs"/>
              </a:rPr>
              <a:t>new</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ParentClass</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[0</a:t>
            </a:r>
            <a:r>
              <a:rPr lang="en-US" sz="2800" b="0" kern="1200" dirty="0">
                <a:latin typeface="Consolas" panose="020B0609020204030204" pitchFamily="49" charset="0"/>
                <a:ea typeface="+mn-ea"/>
                <a:cs typeface="+mn-cs"/>
              </a:rPr>
              <a:t>] = </a:t>
            </a:r>
            <a:r>
              <a:rPr lang="en-US" sz="2800" b="0" kern="1200" dirty="0">
                <a:solidFill>
                  <a:srgbClr val="A31515"/>
                </a:solidFill>
                <a:latin typeface="Consolas" panose="020B0609020204030204" pitchFamily="49" charset="0"/>
                <a:ea typeface="+mn-ea"/>
                <a:cs typeface="+mn-cs"/>
              </a:rPr>
              <a:t>"ONE"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[1] = </a:t>
            </a:r>
            <a:r>
              <a:rPr lang="en-US" sz="2800" b="0" kern="1200" dirty="0">
                <a:solidFill>
                  <a:srgbClr val="A31515"/>
                </a:solidFill>
                <a:latin typeface="Consolas" panose="020B0609020204030204" pitchFamily="49" charset="0"/>
                <a:ea typeface="+mn-ea"/>
                <a:cs typeface="+mn-cs"/>
              </a:rPr>
              <a:t>"TWO"</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[2] = </a:t>
            </a:r>
            <a:r>
              <a:rPr lang="en-US" sz="2800" b="0" kern="1200" dirty="0">
                <a:solidFill>
                  <a:srgbClr val="A31515"/>
                </a:solidFill>
                <a:latin typeface="Consolas" panose="020B0609020204030204" pitchFamily="49" charset="0"/>
                <a:ea typeface="+mn-ea"/>
                <a:cs typeface="+mn-cs"/>
              </a:rPr>
              <a:t>"THREE"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[3] = </a:t>
            </a:r>
            <a:r>
              <a:rPr lang="en-US" sz="2800" b="0" kern="1200" dirty="0">
                <a:solidFill>
                  <a:srgbClr val="A31515"/>
                </a:solidFill>
                <a:latin typeface="Consolas" panose="020B0609020204030204" pitchFamily="49" charset="0"/>
                <a:ea typeface="+mn-ea"/>
                <a:cs typeface="+mn-cs"/>
              </a:rPr>
              <a:t>"FOUR "</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[4] = </a:t>
            </a:r>
            <a:r>
              <a:rPr lang="en-US" sz="2800" b="0" kern="1200" dirty="0">
                <a:solidFill>
                  <a:srgbClr val="A31515"/>
                </a:solidFill>
                <a:latin typeface="Consolas" panose="020B0609020204030204" pitchFamily="49" charset="0"/>
                <a:ea typeface="+mn-ea"/>
                <a:cs typeface="+mn-cs"/>
              </a:rPr>
              <a:t>"FIVE"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Console.WriteLine(</a:t>
            </a:r>
            <a:r>
              <a:rPr lang="en-US" sz="2800" b="0" kern="1200" dirty="0">
                <a:solidFill>
                  <a:srgbClr val="A31515"/>
                </a:solidFill>
                <a:latin typeface="Consolas" panose="020B0609020204030204" pitchFamily="49" charset="0"/>
                <a:ea typeface="+mn-ea"/>
                <a:cs typeface="+mn-cs"/>
              </a:rPr>
              <a:t>"WELCOME TO C# CORNER HOME PAGE\n"</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Console.WriteLine(</a:t>
            </a:r>
            <a:r>
              <a:rPr lang="en-US" sz="2800" b="0" kern="1200" dirty="0">
                <a:solidFill>
                  <a:srgbClr val="A31515"/>
                </a:solidFill>
                <a:latin typeface="Consolas" panose="020B0609020204030204" pitchFamily="49" charset="0"/>
                <a:ea typeface="+mn-ea"/>
                <a:cs typeface="+mn-cs"/>
              </a:rPr>
              <a:t>"\n"</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Console.WriteLine(</a:t>
            </a:r>
            <a:r>
              <a:rPr lang="en-US" sz="2800" b="0" kern="1200" dirty="0">
                <a:solidFill>
                  <a:srgbClr val="A31515"/>
                </a:solidFill>
                <a:latin typeface="Consolas" panose="020B0609020204030204" pitchFamily="49" charset="0"/>
                <a:ea typeface="+mn-ea"/>
                <a:cs typeface="+mn-cs"/>
              </a:rPr>
              <a:t>"{0}\n,{1}\n,{2}\n,{3}\n,{4}\n"</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[0],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[1],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[2],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[3], </a:t>
            </a:r>
            <a:r>
              <a:rPr lang="en-US" sz="2800" b="0" kern="1200" dirty="0" err="1">
                <a:latin typeface="Consolas" panose="020B0609020204030204" pitchFamily="49" charset="0"/>
                <a:ea typeface="+mn-ea"/>
                <a:cs typeface="+mn-cs"/>
              </a:rPr>
              <a:t>obj</a:t>
            </a:r>
            <a:r>
              <a:rPr lang="en-US" sz="2800" b="0" kern="1200" dirty="0">
                <a:latin typeface="Consolas" panose="020B0609020204030204" pitchFamily="49" charset="0"/>
                <a:ea typeface="+mn-ea"/>
                <a:cs typeface="+mn-cs"/>
              </a:rPr>
              <a:t>[4]);</a:t>
            </a:r>
          </a:p>
          <a:p>
            <a:pPr algn="l" defTabSz="1828800" hangingPunct="1"/>
            <a:r>
              <a:rPr lang="en-US" sz="2800" b="0" kern="1200" dirty="0">
                <a:latin typeface="Consolas" panose="020B0609020204030204" pitchFamily="49" charset="0"/>
                <a:ea typeface="+mn-ea"/>
                <a:cs typeface="+mn-cs"/>
              </a:rPr>
              <a: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a:t>
            </a:r>
            <a:endParaRPr lang="en-US" sz="28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8197058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Indexer</a:t>
            </a:r>
            <a:endParaRPr lang="en-US" sz="8000" b="0" kern="1200" dirty="0">
              <a:ln w="0"/>
              <a:solidFill>
                <a:srgbClr val="5B9BD5"/>
              </a:solidFill>
              <a:latin typeface="Berlin Sans FB Demi" panose="020E0802020502020306" pitchFamily="34" charset="0"/>
              <a:ea typeface="+mn-ea"/>
              <a:cs typeface="+mn-cs"/>
            </a:endParaRPr>
          </a:p>
        </p:txBody>
      </p:sp>
      <p:sp>
        <p:nvSpPr>
          <p:cNvPr id="3" name="Rectangle 2"/>
          <p:cNvSpPr/>
          <p:nvPr/>
        </p:nvSpPr>
        <p:spPr>
          <a:xfrm>
            <a:off x="152402" y="2463126"/>
            <a:ext cx="12192000" cy="9140964"/>
          </a:xfrm>
          <a:prstGeom prst="rect">
            <a:avLst/>
          </a:prstGeom>
        </p:spPr>
        <p:txBody>
          <a:bodyPr>
            <a:spAutoFit/>
          </a:bodyPr>
          <a:lstStyle/>
          <a:p>
            <a:pPr algn="l" defTabSz="1828800" hangingPunct="1"/>
            <a:r>
              <a:rPr lang="en-US" sz="2800" b="0" kern="1200" dirty="0">
                <a:solidFill>
                  <a:srgbClr val="0000FF"/>
                </a:solidFill>
                <a:latin typeface="Consolas" panose="020B0609020204030204" pitchFamily="49" charset="0"/>
                <a:ea typeface="+mn-ea"/>
                <a:cs typeface="+mn-cs"/>
              </a:rPr>
              <a:t>using</a:t>
            </a:r>
            <a:r>
              <a:rPr lang="en-US" sz="2800" b="0" kern="1200" dirty="0">
                <a:latin typeface="Consolas" panose="020B0609020204030204" pitchFamily="49" charset="0"/>
                <a:ea typeface="+mn-ea"/>
                <a:cs typeface="+mn-cs"/>
              </a:rPr>
              <a:t> System;</a:t>
            </a:r>
          </a:p>
          <a:p>
            <a:pPr algn="l" defTabSz="1828800" hangingPunct="1"/>
            <a:r>
              <a:rPr lang="en-US" sz="2800" b="0" kern="1200" dirty="0">
                <a:solidFill>
                  <a:srgbClr val="0000FF"/>
                </a:solidFill>
                <a:latin typeface="Consolas" panose="020B0609020204030204" pitchFamily="49" charset="0"/>
                <a:ea typeface="+mn-ea"/>
                <a:cs typeface="+mn-cs"/>
              </a:rPr>
              <a:t>using</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System.Collections.Generic</a:t>
            </a:r>
            <a:r>
              <a:rPr lang="en-US" sz="2800" b="0" kern="1200" dirty="0">
                <a:latin typeface="Consolas" panose="020B0609020204030204" pitchFamily="49" charset="0"/>
                <a:ea typeface="+mn-ea"/>
                <a:cs typeface="+mn-cs"/>
              </a:rPr>
              <a:t>;</a:t>
            </a:r>
          </a:p>
          <a:p>
            <a:pPr algn="l" defTabSz="1828800" hangingPunct="1"/>
            <a:r>
              <a:rPr lang="en-US" sz="2800" b="0" kern="1200" dirty="0">
                <a:solidFill>
                  <a:srgbClr val="0000FF"/>
                </a:solidFill>
                <a:latin typeface="Consolas" panose="020B0609020204030204" pitchFamily="49" charset="0"/>
                <a:ea typeface="+mn-ea"/>
                <a:cs typeface="+mn-cs"/>
              </a:rPr>
              <a:t>using</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System.Text</a:t>
            </a:r>
            <a:r>
              <a:rPr lang="en-US" sz="2800" b="0" kern="1200" dirty="0">
                <a:latin typeface="Consolas" panose="020B0609020204030204" pitchFamily="49" charset="0"/>
                <a:ea typeface="+mn-ea"/>
                <a:cs typeface="+mn-cs"/>
              </a:rPr>
              <a:t>;</a:t>
            </a:r>
            <a:endParaRPr lang="en-US" sz="2800" b="0" kern="1200" dirty="0">
              <a:latin typeface="Consolas" panose="020B0609020204030204" pitchFamily="49" charset="0"/>
              <a:ea typeface="+mn-ea"/>
              <a:cs typeface="+mn-cs"/>
            </a:endParaRPr>
          </a:p>
          <a:p>
            <a:pPr algn="l" defTabSz="1828800" hangingPunct="1"/>
            <a:r>
              <a:rPr lang="en-US" sz="2800" b="0" kern="1200" dirty="0">
                <a:solidFill>
                  <a:srgbClr val="0000FF"/>
                </a:solidFill>
                <a:latin typeface="Consolas" panose="020B0609020204030204" pitchFamily="49" charset="0"/>
                <a:ea typeface="+mn-ea"/>
                <a:cs typeface="+mn-cs"/>
              </a:rPr>
              <a:t>namespace</a:t>
            </a:r>
            <a:r>
              <a:rPr lang="en-US" sz="2800" b="0" kern="1200" dirty="0">
                <a:latin typeface="Consolas" panose="020B0609020204030204" pitchFamily="49" charset="0"/>
                <a:ea typeface="+mn-ea"/>
                <a:cs typeface="+mn-cs"/>
              </a:rPr>
              <a:t> Indexers</a:t>
            </a:r>
          </a:p>
          <a:p>
            <a:pPr algn="l" defTabSz="1828800" hangingPunct="1"/>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class</a:t>
            </a:r>
            <a:r>
              <a:rPr lang="en-US" sz="2800" b="0" kern="1200" dirty="0">
                <a:latin typeface="Consolas" panose="020B0609020204030204" pitchFamily="49" charset="0"/>
                <a:ea typeface="+mn-ea"/>
                <a:cs typeface="+mn-cs"/>
              </a:rPr>
              <a:t> </a:t>
            </a:r>
            <a:r>
              <a:rPr lang="en-US" sz="2800" b="0" kern="1200" dirty="0" err="1">
                <a:solidFill>
                  <a:srgbClr val="2B91AF"/>
                </a:solidFill>
                <a:latin typeface="Consolas" panose="020B0609020204030204" pitchFamily="49" charset="0"/>
                <a:ea typeface="+mn-ea"/>
                <a:cs typeface="+mn-cs"/>
              </a:rPr>
              <a:t>ParentClass</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private</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 range = </a:t>
            </a:r>
            <a:r>
              <a:rPr lang="en-US" sz="2800" b="0" kern="1200" dirty="0">
                <a:solidFill>
                  <a:srgbClr val="0000FF"/>
                </a:solidFill>
                <a:latin typeface="Consolas" panose="020B0609020204030204" pitchFamily="49" charset="0"/>
                <a:ea typeface="+mn-ea"/>
                <a:cs typeface="+mn-cs"/>
              </a:rPr>
              <a:t>new</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[5];</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this</a:t>
            </a:r>
            <a:r>
              <a:rPr lang="en-US" sz="2800" b="0" kern="1200" dirty="0">
                <a:latin typeface="Consolas" panose="020B0609020204030204" pitchFamily="49" charset="0"/>
                <a:ea typeface="+mn-ea"/>
                <a:cs typeface="+mn-cs"/>
              </a:rPr>
              <a:t>[</a:t>
            </a:r>
            <a:r>
              <a:rPr lang="en-US" sz="2800" b="0" kern="1200" dirty="0" err="1">
                <a:solidFill>
                  <a:srgbClr val="0000FF"/>
                </a:solidFill>
                <a:latin typeface="Consolas" panose="020B0609020204030204" pitchFamily="49" charset="0"/>
                <a:ea typeface="+mn-ea"/>
                <a:cs typeface="+mn-cs"/>
              </a:rPr>
              <a:t>int</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indexrange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get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return</a:t>
            </a:r>
            <a:r>
              <a:rPr lang="en-US" sz="2800" b="0" kern="1200" dirty="0">
                <a:latin typeface="Consolas" panose="020B0609020204030204" pitchFamily="49" charset="0"/>
                <a:ea typeface="+mn-ea"/>
                <a:cs typeface="+mn-cs"/>
              </a:rPr>
              <a:t> range[</a:t>
            </a:r>
            <a:r>
              <a:rPr lang="en-US" sz="2800" b="0" kern="1200" dirty="0" err="1">
                <a:latin typeface="Consolas" panose="020B0609020204030204" pitchFamily="49" charset="0"/>
                <a:ea typeface="+mn-ea"/>
                <a:cs typeface="+mn-cs"/>
              </a:rPr>
              <a:t>indexrange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set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range[</a:t>
            </a:r>
            <a:r>
              <a:rPr lang="en-US" sz="2800" b="0" kern="1200" dirty="0" err="1">
                <a:latin typeface="Consolas" panose="020B0609020204030204" pitchFamily="49" charset="0"/>
                <a:ea typeface="+mn-ea"/>
                <a:cs typeface="+mn-cs"/>
              </a:rPr>
              <a:t>indexrange</a:t>
            </a:r>
            <a:r>
              <a:rPr lang="en-US" sz="2800" b="0" kern="1200" dirty="0">
                <a:latin typeface="Consolas" panose="020B0609020204030204" pitchFamily="49" charset="0"/>
                <a:ea typeface="+mn-ea"/>
                <a:cs typeface="+mn-cs"/>
              </a:rPr>
              <a:t>] = value;</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endParaRPr lang="en-US" sz="2800" b="0" kern="1200" dirty="0">
              <a:latin typeface="Consolas" panose="020B0609020204030204" pitchFamily="49" charset="0"/>
              <a:ea typeface="+mn-ea"/>
              <a:cs typeface="+mn-cs"/>
            </a:endParaRPr>
          </a:p>
        </p:txBody>
      </p:sp>
      <p:sp>
        <p:nvSpPr>
          <p:cNvPr id="5" name="Rectangle 4"/>
          <p:cNvSpPr/>
          <p:nvPr/>
        </p:nvSpPr>
        <p:spPr>
          <a:xfrm>
            <a:off x="9359152" y="2570702"/>
            <a:ext cx="15024848" cy="10618291"/>
          </a:xfrm>
          <a:prstGeom prst="rect">
            <a:avLst/>
          </a:prstGeom>
        </p:spPr>
        <p:txBody>
          <a:bodyPr wrap="square">
            <a:spAutoFit/>
          </a:bodyPr>
          <a:lstStyle/>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class</a:t>
            </a:r>
            <a:r>
              <a:rPr lang="en-US" sz="3600" b="0" kern="1200" dirty="0">
                <a:latin typeface="Consolas" panose="020B0609020204030204" pitchFamily="49" charset="0"/>
                <a:ea typeface="+mn-ea"/>
                <a:cs typeface="+mn-cs"/>
              </a:rPr>
              <a:t> </a:t>
            </a:r>
            <a:r>
              <a:rPr lang="en-US" sz="3600" b="0" kern="1200" dirty="0" err="1">
                <a:solidFill>
                  <a:srgbClr val="2B91AF"/>
                </a:solidFill>
                <a:latin typeface="Consolas" panose="020B0609020204030204" pitchFamily="49" charset="0"/>
                <a:ea typeface="+mn-ea"/>
                <a:cs typeface="+mn-cs"/>
              </a:rPr>
              <a:t>childclass</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Main()</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ParentClass</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ParentClass</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[0</a:t>
            </a:r>
            <a:r>
              <a:rPr lang="en-US" sz="3600" b="0" kern="1200" dirty="0">
                <a:latin typeface="Consolas" panose="020B0609020204030204" pitchFamily="49" charset="0"/>
                <a:ea typeface="+mn-ea"/>
                <a:cs typeface="+mn-cs"/>
              </a:rPr>
              <a:t>] = </a:t>
            </a:r>
            <a:r>
              <a:rPr lang="en-US" sz="3600" b="0" kern="1200" dirty="0">
                <a:solidFill>
                  <a:srgbClr val="A31515"/>
                </a:solidFill>
                <a:latin typeface="Consolas" panose="020B0609020204030204" pitchFamily="49" charset="0"/>
                <a:ea typeface="+mn-ea"/>
                <a:cs typeface="+mn-cs"/>
              </a:rPr>
              <a:t>"ONE"</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[1] = </a:t>
            </a:r>
            <a:r>
              <a:rPr lang="en-US" sz="3600" b="0" kern="1200" dirty="0">
                <a:solidFill>
                  <a:srgbClr val="A31515"/>
                </a:solidFill>
                <a:latin typeface="Consolas" panose="020B0609020204030204" pitchFamily="49" charset="0"/>
                <a:ea typeface="+mn-ea"/>
                <a:cs typeface="+mn-cs"/>
              </a:rPr>
              <a:t>"TWO"</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[2] = </a:t>
            </a:r>
            <a:r>
              <a:rPr lang="en-US" sz="3600" b="0" kern="1200" dirty="0">
                <a:solidFill>
                  <a:srgbClr val="A31515"/>
                </a:solidFill>
                <a:latin typeface="Consolas" panose="020B0609020204030204" pitchFamily="49" charset="0"/>
                <a:ea typeface="+mn-ea"/>
                <a:cs typeface="+mn-cs"/>
              </a:rPr>
              <a:t>"THREE"</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[3] = </a:t>
            </a:r>
            <a:r>
              <a:rPr lang="en-US" sz="3600" b="0" kern="1200" dirty="0">
                <a:solidFill>
                  <a:srgbClr val="A31515"/>
                </a:solidFill>
                <a:latin typeface="Consolas" panose="020B0609020204030204" pitchFamily="49" charset="0"/>
                <a:ea typeface="+mn-ea"/>
                <a:cs typeface="+mn-cs"/>
              </a:rPr>
              <a:t>"FOUR "</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[4] = </a:t>
            </a:r>
            <a:r>
              <a:rPr lang="en-US" sz="3600" b="0" kern="1200" dirty="0">
                <a:solidFill>
                  <a:srgbClr val="A31515"/>
                </a:solidFill>
                <a:latin typeface="Consolas" panose="020B0609020204030204" pitchFamily="49" charset="0"/>
                <a:ea typeface="+mn-ea"/>
                <a:cs typeface="+mn-cs"/>
              </a:rPr>
              <a:t>"FIVE"</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"WELCOME TO C# CORNER HOME PAGE\n"</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"\n"</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"{0}\n,{1}\n,{2}\n,{3}\n,{4}\n"</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[0],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[1],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[2],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[3],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[4]);</a:t>
            </a:r>
          </a:p>
          <a:p>
            <a:pPr algn="l" defTabSz="1828800" hangingPunct="1"/>
            <a:r>
              <a:rPr lang="en-US" sz="3600" b="0" kern="1200" dirty="0">
                <a:latin typeface="Consolas" panose="020B0609020204030204" pitchFamily="49" charset="0"/>
                <a:ea typeface="+mn-ea"/>
                <a:cs typeface="+mn-cs"/>
              </a:rPr>
              <a: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a:t>
            </a:r>
            <a:endParaRPr lang="en-US" sz="3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4010708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Delegates</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0" y="3011270"/>
            <a:ext cx="24384000" cy="1815882"/>
          </a:xfrm>
          <a:prstGeom prst="rect">
            <a:avLst/>
          </a:prstGeom>
        </p:spPr>
        <p:txBody>
          <a:bodyPr wrap="square">
            <a:spAutoFit/>
          </a:bodyPr>
          <a:lstStyle/>
          <a:p>
            <a:pPr algn="l" defTabSz="1828800" hangingPunct="1"/>
            <a:r>
              <a:rPr lang="en-US" sz="5600" b="0" kern="1200" dirty="0">
                <a:latin typeface="Segoe UI" panose="020B0502040204020203" pitchFamily="34" charset="0"/>
                <a:ea typeface="+mn-ea"/>
                <a:cs typeface="+mn-cs"/>
              </a:rPr>
              <a:t>A </a:t>
            </a:r>
            <a:r>
              <a:rPr lang="en-US" sz="5600" b="0" u="sng" kern="1200" dirty="0">
                <a:solidFill>
                  <a:prstClr val="black"/>
                </a:solidFill>
                <a:latin typeface="Segoe UI" panose="020B0502040204020203" pitchFamily="34" charset="0"/>
                <a:ea typeface="+mn-ea"/>
                <a:cs typeface="+mn-cs"/>
                <a:hlinkClick r:id="rId2"/>
              </a:rPr>
              <a:t>delegate</a:t>
            </a:r>
            <a:r>
              <a:rPr lang="en-US" sz="5600" b="0" kern="1200" dirty="0">
                <a:latin typeface="Segoe UI" panose="020B0502040204020203" pitchFamily="34" charset="0"/>
                <a:ea typeface="+mn-ea"/>
                <a:cs typeface="+mn-cs"/>
              </a:rPr>
              <a:t> is a type that represents references to </a:t>
            </a:r>
            <a:endParaRPr lang="en-US" sz="5600" b="0" kern="1200" dirty="0">
              <a:latin typeface="Segoe UI" panose="020B0502040204020203" pitchFamily="34" charset="0"/>
              <a:ea typeface="+mn-ea"/>
              <a:cs typeface="+mn-cs"/>
            </a:endParaRPr>
          </a:p>
          <a:p>
            <a:pPr algn="l" defTabSz="1828800" hangingPunct="1"/>
            <a:r>
              <a:rPr lang="en-US" sz="5600" b="0" kern="1200" dirty="0">
                <a:latin typeface="Segoe UI" panose="020B0502040204020203" pitchFamily="34" charset="0"/>
                <a:ea typeface="+mn-ea"/>
                <a:cs typeface="+mn-cs"/>
              </a:rPr>
              <a:t>	</a:t>
            </a:r>
            <a:r>
              <a:rPr lang="en-US" sz="5600" kern="1200" dirty="0">
                <a:latin typeface="Segoe UI" panose="020B0502040204020203" pitchFamily="34" charset="0"/>
                <a:ea typeface="+mn-ea"/>
                <a:cs typeface="+mn-cs"/>
              </a:rPr>
              <a:t>methods</a:t>
            </a:r>
            <a:r>
              <a:rPr lang="en-US" sz="5600" b="0" kern="1200" dirty="0">
                <a:latin typeface="Segoe UI" panose="020B0502040204020203" pitchFamily="34" charset="0"/>
                <a:ea typeface="+mn-ea"/>
                <a:cs typeface="+mn-cs"/>
              </a:rPr>
              <a:t> </a:t>
            </a:r>
            <a:r>
              <a:rPr lang="en-US" sz="5600" b="0" kern="1200" dirty="0">
                <a:latin typeface="Segoe UI" panose="020B0502040204020203" pitchFamily="34" charset="0"/>
                <a:ea typeface="+mn-ea"/>
                <a:cs typeface="+mn-cs"/>
              </a:rPr>
              <a:t>with a particular </a:t>
            </a:r>
            <a:r>
              <a:rPr lang="en-US" sz="5600" kern="1200" dirty="0">
                <a:latin typeface="Segoe UI" panose="020B0502040204020203" pitchFamily="34" charset="0"/>
                <a:ea typeface="+mn-ea"/>
                <a:cs typeface="+mn-cs"/>
              </a:rPr>
              <a:t>parameter</a:t>
            </a:r>
            <a:r>
              <a:rPr lang="en-US" sz="5600" b="0" kern="1200" dirty="0">
                <a:latin typeface="Segoe UI" panose="020B0502040204020203" pitchFamily="34" charset="0"/>
                <a:ea typeface="+mn-ea"/>
                <a:cs typeface="+mn-cs"/>
              </a:rPr>
              <a:t> list and </a:t>
            </a:r>
            <a:r>
              <a:rPr lang="en-US" sz="5600" kern="1200" dirty="0">
                <a:latin typeface="Segoe UI" panose="020B0502040204020203" pitchFamily="34" charset="0"/>
                <a:ea typeface="+mn-ea"/>
                <a:cs typeface="+mn-cs"/>
              </a:rPr>
              <a:t>return type</a:t>
            </a:r>
            <a:r>
              <a:rPr lang="en-US" sz="5600" b="0" kern="1200" dirty="0">
                <a:latin typeface="Segoe UI" panose="020B0502040204020203" pitchFamily="34" charset="0"/>
                <a:ea typeface="+mn-ea"/>
                <a:cs typeface="+mn-cs"/>
              </a:rPr>
              <a:t>.</a:t>
            </a:r>
            <a:endParaRPr lang="en-US" sz="5600" b="0" kern="1200" dirty="0">
              <a:solidFill>
                <a:prstClr val="black"/>
              </a:solidFill>
              <a:latin typeface="Calibri" panose="020F0502020204030204"/>
              <a:ea typeface="+mn-ea"/>
              <a:cs typeface="+mn-cs"/>
            </a:endParaRPr>
          </a:p>
        </p:txBody>
      </p:sp>
      <p:sp>
        <p:nvSpPr>
          <p:cNvPr id="6" name="Rectangle 5"/>
          <p:cNvSpPr/>
          <p:nvPr/>
        </p:nvSpPr>
        <p:spPr>
          <a:xfrm>
            <a:off x="0" y="5880882"/>
            <a:ext cx="24384000" cy="1815882"/>
          </a:xfrm>
          <a:prstGeom prst="rect">
            <a:avLst/>
          </a:prstGeom>
        </p:spPr>
        <p:txBody>
          <a:bodyPr wrap="square">
            <a:spAutoFit/>
          </a:bodyPr>
          <a:lstStyle/>
          <a:p>
            <a:pPr algn="l" defTabSz="1828800" hangingPunct="1"/>
            <a:r>
              <a:rPr lang="en-US" sz="5600" b="0" kern="1200" dirty="0">
                <a:latin typeface="Segoe UI" panose="020B0502040204020203" pitchFamily="34" charset="0"/>
                <a:ea typeface="+mn-ea"/>
                <a:cs typeface="+mn-cs"/>
              </a:rPr>
              <a:t>When you instantiate a delegate, you can associate its instance with any method with a </a:t>
            </a:r>
            <a:r>
              <a:rPr lang="en-US" sz="5600" kern="1200" dirty="0">
                <a:latin typeface="Segoe UI" panose="020B0502040204020203" pitchFamily="34" charset="0"/>
                <a:ea typeface="+mn-ea"/>
                <a:cs typeface="+mn-cs"/>
              </a:rPr>
              <a:t>compatible signature</a:t>
            </a:r>
            <a:r>
              <a:rPr lang="en-US" sz="5600" b="0" kern="1200" dirty="0">
                <a:latin typeface="Segoe UI" panose="020B0502040204020203" pitchFamily="34" charset="0"/>
                <a:ea typeface="+mn-ea"/>
                <a:cs typeface="+mn-cs"/>
              </a:rPr>
              <a:t> and </a:t>
            </a:r>
            <a:r>
              <a:rPr lang="en-US" sz="5600" kern="1200" dirty="0">
                <a:latin typeface="Segoe UI" panose="020B0502040204020203" pitchFamily="34" charset="0"/>
                <a:ea typeface="+mn-ea"/>
                <a:cs typeface="+mn-cs"/>
              </a:rPr>
              <a:t>return type</a:t>
            </a:r>
            <a:r>
              <a:rPr lang="en-US" sz="5600" b="0" kern="1200" dirty="0">
                <a:latin typeface="Segoe UI" panose="020B0502040204020203" pitchFamily="34" charset="0"/>
                <a:ea typeface="+mn-ea"/>
                <a:cs typeface="+mn-cs"/>
              </a:rPr>
              <a:t>.</a:t>
            </a:r>
          </a:p>
        </p:txBody>
      </p:sp>
      <p:sp>
        <p:nvSpPr>
          <p:cNvPr id="7" name="Rectangle 6"/>
          <p:cNvSpPr/>
          <p:nvPr/>
        </p:nvSpPr>
        <p:spPr>
          <a:xfrm>
            <a:off x="1360189" y="9231873"/>
            <a:ext cx="21478957" cy="954107"/>
          </a:xfrm>
          <a:prstGeom prst="rect">
            <a:avLst/>
          </a:prstGeom>
        </p:spPr>
        <p:txBody>
          <a:bodyPr wrap="none">
            <a:spAutoFit/>
          </a:bodyPr>
          <a:lstStyle/>
          <a:p>
            <a:pPr algn="l" defTabSz="1828800" hangingPunct="1"/>
            <a:r>
              <a:rPr lang="en-US" sz="5600" b="0" kern="1200" dirty="0">
                <a:latin typeface="Consolas" panose="020B0609020204030204" pitchFamily="49" charset="0"/>
                <a:ea typeface="+mn-ea"/>
                <a:cs typeface="+mn-cs"/>
              </a:rPr>
              <a:t> </a:t>
            </a:r>
            <a:r>
              <a:rPr lang="en-US" sz="5600" b="0" kern="1200" dirty="0">
                <a:solidFill>
                  <a:srgbClr val="0000FF"/>
                </a:solidFill>
                <a:latin typeface="Consolas" panose="020B0609020204030204" pitchFamily="49" charset="0"/>
                <a:ea typeface="+mn-ea"/>
                <a:cs typeface="+mn-cs"/>
              </a:rPr>
              <a:t>public</a:t>
            </a:r>
            <a:r>
              <a:rPr lang="en-US" sz="5600" b="0" kern="1200" dirty="0">
                <a:latin typeface="Consolas" panose="020B0609020204030204" pitchFamily="49" charset="0"/>
                <a:ea typeface="+mn-ea"/>
                <a:cs typeface="+mn-cs"/>
              </a:rPr>
              <a:t> </a:t>
            </a:r>
            <a:r>
              <a:rPr lang="en-US" sz="5600" b="0" kern="1200" dirty="0">
                <a:solidFill>
                  <a:srgbClr val="0000FF"/>
                </a:solidFill>
                <a:latin typeface="Consolas" panose="020B0609020204030204" pitchFamily="49" charset="0"/>
                <a:ea typeface="+mn-ea"/>
                <a:cs typeface="+mn-cs"/>
              </a:rPr>
              <a:t>delegate</a:t>
            </a:r>
            <a:r>
              <a:rPr lang="en-US" sz="5600" b="0" kern="1200" dirty="0">
                <a:latin typeface="Consolas" panose="020B0609020204030204" pitchFamily="49" charset="0"/>
                <a:ea typeface="+mn-ea"/>
                <a:cs typeface="+mn-cs"/>
              </a:rPr>
              <a:t> </a:t>
            </a:r>
            <a:r>
              <a:rPr lang="en-US" sz="5600" b="0" kern="1200" dirty="0" err="1">
                <a:solidFill>
                  <a:srgbClr val="0000FF"/>
                </a:solidFill>
                <a:latin typeface="Consolas" panose="020B0609020204030204" pitchFamily="49" charset="0"/>
                <a:ea typeface="+mn-ea"/>
                <a:cs typeface="+mn-cs"/>
              </a:rPr>
              <a:t>int</a:t>
            </a:r>
            <a:r>
              <a:rPr lang="en-US" sz="5600" b="0" kern="1200" dirty="0">
                <a:latin typeface="Consolas" panose="020B0609020204030204" pitchFamily="49" charset="0"/>
                <a:ea typeface="+mn-ea"/>
                <a:cs typeface="+mn-cs"/>
              </a:rPr>
              <a:t> </a:t>
            </a:r>
            <a:r>
              <a:rPr lang="en-US" sz="5600" b="0" kern="1200" dirty="0" err="1">
                <a:solidFill>
                  <a:srgbClr val="2B91AF"/>
                </a:solidFill>
                <a:latin typeface="Consolas" panose="020B0609020204030204" pitchFamily="49" charset="0"/>
                <a:ea typeface="+mn-ea"/>
                <a:cs typeface="+mn-cs"/>
              </a:rPr>
              <a:t>PerformCalculation</a:t>
            </a:r>
            <a:r>
              <a:rPr lang="en-US" sz="5600" b="0" kern="1200" dirty="0">
                <a:latin typeface="Consolas" panose="020B0609020204030204" pitchFamily="49" charset="0"/>
                <a:ea typeface="+mn-ea"/>
                <a:cs typeface="+mn-cs"/>
              </a:rPr>
              <a:t>(</a:t>
            </a:r>
            <a:r>
              <a:rPr lang="en-US" sz="5600" b="0" kern="1200" dirty="0" err="1">
                <a:solidFill>
                  <a:srgbClr val="0000FF"/>
                </a:solidFill>
                <a:latin typeface="Consolas" panose="020B0609020204030204" pitchFamily="49" charset="0"/>
                <a:ea typeface="+mn-ea"/>
                <a:cs typeface="+mn-cs"/>
              </a:rPr>
              <a:t>int</a:t>
            </a:r>
            <a:r>
              <a:rPr lang="en-US" sz="5600" b="0" kern="1200" dirty="0">
                <a:latin typeface="Consolas" panose="020B0609020204030204" pitchFamily="49" charset="0"/>
                <a:ea typeface="+mn-ea"/>
                <a:cs typeface="+mn-cs"/>
              </a:rPr>
              <a:t> x, </a:t>
            </a:r>
            <a:r>
              <a:rPr lang="en-US" sz="5600" b="0" kern="1200" dirty="0" err="1">
                <a:solidFill>
                  <a:srgbClr val="0000FF"/>
                </a:solidFill>
                <a:latin typeface="Consolas" panose="020B0609020204030204" pitchFamily="49" charset="0"/>
                <a:ea typeface="+mn-ea"/>
                <a:cs typeface="+mn-cs"/>
              </a:rPr>
              <a:t>int</a:t>
            </a:r>
            <a:r>
              <a:rPr lang="en-US" sz="5600" b="0" kern="1200" dirty="0">
                <a:latin typeface="Consolas" panose="020B0609020204030204" pitchFamily="49" charset="0"/>
                <a:ea typeface="+mn-ea"/>
                <a:cs typeface="+mn-cs"/>
              </a:rPr>
              <a:t> y);</a:t>
            </a:r>
            <a:endParaRPr lang="en-US" sz="5000" b="0" kern="1200" dirty="0">
              <a:solidFill>
                <a:prstClr val="black"/>
              </a:solidFill>
              <a:latin typeface="Consolas" panose="020B0609020204030204" pitchFamily="49" charset="0"/>
              <a:ea typeface="+mn-ea"/>
              <a:cs typeface="+mn-cs"/>
            </a:endParaRPr>
          </a:p>
        </p:txBody>
      </p:sp>
      <p:sp>
        <p:nvSpPr>
          <p:cNvPr id="8" name="Rectangle 7"/>
          <p:cNvSpPr/>
          <p:nvPr/>
        </p:nvSpPr>
        <p:spPr>
          <a:xfrm>
            <a:off x="1" y="11721088"/>
            <a:ext cx="24384002" cy="1754326"/>
          </a:xfrm>
          <a:prstGeom prst="rect">
            <a:avLst/>
          </a:prstGeom>
        </p:spPr>
        <p:txBody>
          <a:bodyPr wrap="square">
            <a:spAutoFit/>
          </a:bodyPr>
          <a:lstStyle/>
          <a:p>
            <a:pPr algn="l" defTabSz="1828800" hangingPunct="1"/>
            <a:r>
              <a:rPr lang="en-US" sz="3600" b="0" i="1" kern="1200" dirty="0">
                <a:latin typeface="Segoe UI" panose="020B0502040204020203" pitchFamily="34" charset="0"/>
                <a:ea typeface="+mn-ea"/>
                <a:cs typeface="+mn-cs"/>
              </a:rPr>
              <a:t>In the context of method overloading, the signature of a method does not include the return value. </a:t>
            </a:r>
            <a:endParaRPr lang="en-US" sz="3600" b="0" i="1" kern="1200" dirty="0">
              <a:latin typeface="Segoe UI" panose="020B0502040204020203" pitchFamily="34" charset="0"/>
              <a:ea typeface="+mn-ea"/>
              <a:cs typeface="+mn-cs"/>
            </a:endParaRPr>
          </a:p>
          <a:p>
            <a:pPr algn="l" defTabSz="1828800" hangingPunct="1"/>
            <a:r>
              <a:rPr lang="en-US" sz="3600" b="0" i="1" kern="1200" dirty="0">
                <a:latin typeface="Segoe UI" panose="020B0502040204020203" pitchFamily="34" charset="0"/>
                <a:ea typeface="+mn-ea"/>
                <a:cs typeface="+mn-cs"/>
              </a:rPr>
              <a:t>But </a:t>
            </a:r>
            <a:r>
              <a:rPr lang="en-US" sz="3600" b="0" i="1" kern="1200" dirty="0">
                <a:latin typeface="Segoe UI" panose="020B0502040204020203" pitchFamily="34" charset="0"/>
                <a:ea typeface="+mn-ea"/>
                <a:cs typeface="+mn-cs"/>
              </a:rPr>
              <a:t>in the context of delegates, the signature does include the return value. In other words, a method must have the same return type as the delegate.</a:t>
            </a:r>
            <a:endParaRPr lang="en-US" sz="3600" b="0" i="1"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8301883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Delegates</a:t>
            </a:r>
            <a:endParaRPr lang="en-US" sz="8000" b="0" kern="1200" dirty="0">
              <a:ln w="0"/>
              <a:solidFill>
                <a:srgbClr val="5B9BD5"/>
              </a:solidFill>
              <a:latin typeface="Berlin Sans FB Demi" panose="020E0802020502020306" pitchFamily="34" charset="0"/>
              <a:ea typeface="+mn-ea"/>
              <a:cs typeface="+mn-cs"/>
            </a:endParaRPr>
          </a:p>
        </p:txBody>
      </p:sp>
      <p:sp>
        <p:nvSpPr>
          <p:cNvPr id="3" name="Rectangle 2"/>
          <p:cNvSpPr/>
          <p:nvPr/>
        </p:nvSpPr>
        <p:spPr>
          <a:xfrm>
            <a:off x="53789" y="1876695"/>
            <a:ext cx="11456894" cy="7971413"/>
          </a:xfrm>
          <a:prstGeom prst="rect">
            <a:avLst/>
          </a:prstGeom>
        </p:spPr>
        <p:txBody>
          <a:bodyPr wrap="square">
            <a:spAutoFit/>
          </a:bodyPr>
          <a:lstStyle/>
          <a:p>
            <a:pPr algn="l" defTabSz="1828800" hangingPunct="1"/>
            <a:r>
              <a:rPr lang="en-US" b="0" kern="1200" dirty="0">
                <a:solidFill>
                  <a:srgbClr val="0000FF"/>
                </a:solidFill>
                <a:latin typeface="Consolas" panose="020B0609020204030204" pitchFamily="49" charset="0"/>
                <a:ea typeface="+mn-ea"/>
                <a:cs typeface="+mn-cs"/>
              </a:rPr>
              <a:t>using</a:t>
            </a:r>
            <a:r>
              <a:rPr lang="en-US" b="0" kern="1200" dirty="0">
                <a:latin typeface="Consolas" panose="020B0609020204030204" pitchFamily="49" charset="0"/>
                <a:ea typeface="+mn-ea"/>
                <a:cs typeface="+mn-cs"/>
              </a:rPr>
              <a:t> System;</a:t>
            </a:r>
          </a:p>
          <a:p>
            <a:pPr algn="l" defTabSz="1828800" hangingPunct="1"/>
            <a:r>
              <a:rPr lang="en-US" b="0" kern="1200" dirty="0">
                <a:solidFill>
                  <a:srgbClr val="0000FF"/>
                </a:solidFill>
                <a:latin typeface="Consolas" panose="020B0609020204030204" pitchFamily="49" charset="0"/>
                <a:ea typeface="+mn-ea"/>
                <a:cs typeface="+mn-cs"/>
              </a:rPr>
              <a:t>class</a:t>
            </a:r>
            <a:r>
              <a:rPr lang="en-US" b="0" kern="1200" dirty="0">
                <a:latin typeface="Consolas" panose="020B0609020204030204" pitchFamily="49" charset="0"/>
                <a:ea typeface="+mn-ea"/>
                <a:cs typeface="+mn-cs"/>
              </a:rPr>
              <a:t> </a:t>
            </a:r>
            <a:r>
              <a:rPr lang="en-US" b="0" kern="1200" dirty="0">
                <a:solidFill>
                  <a:srgbClr val="2B91AF"/>
                </a:solidFill>
                <a:latin typeface="Consolas" panose="020B0609020204030204" pitchFamily="49" charset="0"/>
                <a:ea typeface="+mn-ea"/>
                <a:cs typeface="+mn-cs"/>
              </a:rPr>
              <a:t>Program</a:t>
            </a:r>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a:t>
            </a:r>
          </a:p>
          <a:p>
            <a:pPr algn="l" defTabSz="1828800" hangingPunct="1"/>
            <a:r>
              <a:rPr lang="en-US" b="0" kern="1200" dirty="0">
                <a:latin typeface="Consolas" panose="020B0609020204030204" pitchFamily="49" charset="0"/>
                <a:ea typeface="+mn-ea"/>
                <a:cs typeface="+mn-cs"/>
              </a:rPr>
              <a:t>    </a:t>
            </a:r>
            <a:r>
              <a:rPr lang="en-US" b="0" kern="1200" dirty="0">
                <a:solidFill>
                  <a:srgbClr val="008000"/>
                </a:solidFill>
                <a:latin typeface="Consolas" panose="020B0609020204030204" pitchFamily="49" charset="0"/>
                <a:ea typeface="+mn-ea"/>
                <a:cs typeface="+mn-cs"/>
              </a:rPr>
              <a:t>// declare delegate</a:t>
            </a:r>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public</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delegate</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void</a:t>
            </a:r>
            <a:r>
              <a:rPr lang="en-US" b="0" kern="1200" dirty="0">
                <a:latin typeface="Consolas" panose="020B0609020204030204" pitchFamily="49" charset="0"/>
                <a:ea typeface="+mn-ea"/>
                <a:cs typeface="+mn-cs"/>
              </a:rPr>
              <a:t> </a:t>
            </a:r>
            <a:r>
              <a:rPr lang="en-US" b="0" kern="1200" dirty="0">
                <a:solidFill>
                  <a:srgbClr val="2B91AF"/>
                </a:solidFill>
                <a:latin typeface="Consolas" panose="020B0609020204030204" pitchFamily="49" charset="0"/>
                <a:ea typeface="+mn-ea"/>
                <a:cs typeface="+mn-cs"/>
              </a:rPr>
              <a:t>Print</a:t>
            </a:r>
            <a:r>
              <a:rPr lang="en-US" b="0" kern="1200" dirty="0">
                <a:latin typeface="Consolas" panose="020B0609020204030204" pitchFamily="49" charset="0"/>
                <a:ea typeface="+mn-ea"/>
                <a:cs typeface="+mn-cs"/>
              </a:rPr>
              <a:t>(</a:t>
            </a:r>
            <a:r>
              <a:rPr lang="en-US" b="0" kern="1200" dirty="0" err="1">
                <a:solidFill>
                  <a:srgbClr val="0000FF"/>
                </a:solidFill>
                <a:latin typeface="Consolas" panose="020B0609020204030204" pitchFamily="49" charset="0"/>
                <a:ea typeface="+mn-ea"/>
                <a:cs typeface="+mn-cs"/>
              </a:rPr>
              <a:t>int</a:t>
            </a:r>
            <a:r>
              <a:rPr lang="en-US" b="0" kern="1200" dirty="0">
                <a:latin typeface="Consolas" panose="020B0609020204030204" pitchFamily="49" charset="0"/>
                <a:ea typeface="+mn-ea"/>
                <a:cs typeface="+mn-cs"/>
              </a:rPr>
              <a:t> value</a:t>
            </a:r>
            <a:r>
              <a:rPr lang="en-US" b="0" kern="1200" dirty="0">
                <a:latin typeface="Consolas" panose="020B0609020204030204" pitchFamily="49" charset="0"/>
                <a:ea typeface="+mn-ea"/>
                <a:cs typeface="+mn-cs"/>
              </a:rPr>
              <a:t>);</a:t>
            </a:r>
          </a:p>
          <a:p>
            <a:pPr algn="l" defTabSz="1828800" hangingPunct="1"/>
            <a:endParaRPr lang="en-US" b="0" kern="1200" dirty="0">
              <a:latin typeface="Consolas" panose="020B0609020204030204" pitchFamily="49" charset="0"/>
              <a:ea typeface="+mn-ea"/>
              <a:cs typeface="+mn-cs"/>
            </a:endParaRPr>
          </a:p>
          <a:p>
            <a:pPr algn="l" defTabSz="1828800" hangingPunct="1"/>
            <a:r>
              <a:rPr lang="en-US" b="0" kern="1200" dirty="0">
                <a:solidFill>
                  <a:srgbClr val="0000FF"/>
                </a:solidFill>
                <a:latin typeface="Consolas" panose="020B0609020204030204" pitchFamily="49" charset="0"/>
                <a:ea typeface="+mn-ea"/>
                <a:cs typeface="+mn-cs"/>
              </a:rPr>
              <a:t>	static</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void</a:t>
            </a:r>
            <a:r>
              <a:rPr lang="en-US" b="0" kern="1200" dirty="0">
                <a:latin typeface="Consolas" panose="020B0609020204030204" pitchFamily="49" charset="0"/>
                <a:ea typeface="+mn-ea"/>
                <a:cs typeface="+mn-cs"/>
              </a:rPr>
              <a:t> Main(</a:t>
            </a:r>
            <a:r>
              <a:rPr lang="en-US" b="0" kern="1200" dirty="0">
                <a:solidFill>
                  <a:srgbClr val="0000FF"/>
                </a:solidFill>
                <a:latin typeface="Consolas" panose="020B0609020204030204" pitchFamily="49" charset="0"/>
                <a:ea typeface="+mn-ea"/>
                <a:cs typeface="+mn-cs"/>
              </a:rPr>
              <a:t>string</a:t>
            </a:r>
            <a:r>
              <a:rPr lang="en-US" b="0" kern="1200" dirty="0">
                <a:latin typeface="Consolas" panose="020B0609020204030204" pitchFamily="49" charset="0"/>
                <a:ea typeface="+mn-ea"/>
                <a:cs typeface="+mn-cs"/>
              </a:rPr>
              <a:t>[] args)</a:t>
            </a:r>
          </a:p>
          <a:p>
            <a:pPr algn="l" defTabSz="1828800" hangingPunct="1"/>
            <a:r>
              <a:rPr lang="en-US" b="0" kern="1200" dirty="0">
                <a:latin typeface="Consolas" panose="020B0609020204030204" pitchFamily="49" charset="0"/>
                <a:ea typeface="+mn-ea"/>
                <a:cs typeface="+mn-cs"/>
              </a:rPr>
              <a:t>    {</a:t>
            </a:r>
          </a:p>
          <a:p>
            <a:pPr algn="l" defTabSz="1828800" hangingPunct="1"/>
            <a:r>
              <a:rPr lang="en-US" b="0" kern="1200" dirty="0">
                <a:latin typeface="Consolas" panose="020B0609020204030204" pitchFamily="49" charset="0"/>
                <a:ea typeface="+mn-ea"/>
                <a:cs typeface="+mn-cs"/>
              </a:rPr>
              <a:t>        Print </a:t>
            </a:r>
            <a:r>
              <a:rPr lang="en-US" b="0" kern="1200" dirty="0" err="1">
                <a:latin typeface="Consolas" panose="020B0609020204030204" pitchFamily="49" charset="0"/>
                <a:ea typeface="+mn-ea"/>
                <a:cs typeface="+mn-cs"/>
              </a:rPr>
              <a:t>printDel</a:t>
            </a:r>
            <a:r>
              <a:rPr lang="en-US" b="0" kern="1200" dirty="0">
                <a:latin typeface="Consolas" panose="020B0609020204030204" pitchFamily="49" charset="0"/>
                <a:ea typeface="+mn-ea"/>
                <a:cs typeface="+mn-cs"/>
              </a:rPr>
              <a:t> = </a:t>
            </a:r>
            <a:r>
              <a:rPr lang="en-US" b="0" kern="1200" dirty="0" err="1">
                <a:latin typeface="Consolas" panose="020B0609020204030204" pitchFamily="49" charset="0"/>
                <a:ea typeface="+mn-ea"/>
                <a:cs typeface="+mn-cs"/>
              </a:rPr>
              <a:t>PrintAdd</a:t>
            </a:r>
            <a:r>
              <a:rPr lang="en-US" b="0" kern="1200" dirty="0">
                <a:latin typeface="Consolas" panose="020B0609020204030204" pitchFamily="49" charset="0"/>
                <a:ea typeface="+mn-ea"/>
                <a:cs typeface="+mn-cs"/>
              </a:rPr>
              <a:t>;</a:t>
            </a:r>
          </a:p>
          <a:p>
            <a:pPr algn="l" defTabSz="1828800" hangingPunct="1"/>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printDel</a:t>
            </a:r>
            <a:r>
              <a:rPr lang="en-US" b="0" kern="1200" dirty="0">
                <a:latin typeface="Consolas" panose="020B0609020204030204" pitchFamily="49" charset="0"/>
                <a:ea typeface="+mn-ea"/>
                <a:cs typeface="+mn-cs"/>
              </a:rPr>
              <a:t>(200);</a:t>
            </a:r>
          </a:p>
          <a:p>
            <a:pPr algn="l" defTabSz="1828800" hangingPunct="1"/>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printDel</a:t>
            </a:r>
            <a:r>
              <a:rPr lang="en-US" b="0" kern="1200" dirty="0">
                <a:latin typeface="Consolas" panose="020B0609020204030204" pitchFamily="49" charset="0"/>
                <a:ea typeface="+mn-ea"/>
                <a:cs typeface="+mn-cs"/>
              </a:rPr>
              <a:t> = </a:t>
            </a:r>
            <a:r>
              <a:rPr lang="en-US" b="0" kern="1200" dirty="0" err="1">
                <a:latin typeface="Consolas" panose="020B0609020204030204" pitchFamily="49" charset="0"/>
                <a:ea typeface="+mn-ea"/>
                <a:cs typeface="+mn-cs"/>
              </a:rPr>
              <a:t>PrintSquare</a:t>
            </a:r>
            <a:r>
              <a:rPr lang="en-US" b="0" kern="1200" dirty="0">
                <a:latin typeface="Consolas" panose="020B0609020204030204" pitchFamily="49" charset="0"/>
                <a:ea typeface="+mn-ea"/>
                <a:cs typeface="+mn-cs"/>
              </a:rPr>
              <a:t>;</a:t>
            </a:r>
          </a:p>
          <a:p>
            <a:pPr algn="l" defTabSz="1828800" hangingPunct="1"/>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printDel</a:t>
            </a:r>
            <a:r>
              <a:rPr lang="en-US" b="0" kern="1200" dirty="0">
                <a:latin typeface="Consolas" panose="020B0609020204030204" pitchFamily="49" charset="0"/>
                <a:ea typeface="+mn-ea"/>
                <a:cs typeface="+mn-cs"/>
              </a:rPr>
              <a:t>(200);</a:t>
            </a:r>
          </a:p>
          <a:p>
            <a:pPr algn="l" defTabSz="1828800" hangingPunct="1"/>
            <a:r>
              <a:rPr lang="en-US" b="0" kern="1200" dirty="0">
                <a:latin typeface="Consolas" panose="020B0609020204030204" pitchFamily="49" charset="0"/>
                <a:ea typeface="+mn-ea"/>
                <a:cs typeface="+mn-cs"/>
              </a:rPr>
              <a:t>    }</a:t>
            </a:r>
          </a:p>
        </p:txBody>
      </p:sp>
      <p:sp>
        <p:nvSpPr>
          <p:cNvPr id="5" name="Rectangle 4"/>
          <p:cNvSpPr/>
          <p:nvPr/>
        </p:nvSpPr>
        <p:spPr>
          <a:xfrm>
            <a:off x="11161059" y="2500386"/>
            <a:ext cx="13222942" cy="6186309"/>
          </a:xfrm>
          <a:prstGeom prst="rect">
            <a:avLst/>
          </a:prstGeom>
        </p:spPr>
        <p:txBody>
          <a:bodyPr wrap="square">
            <a:spAutoFit/>
          </a:bodyPr>
          <a:lstStyle/>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PrintAdd</a:t>
            </a:r>
            <a:r>
              <a:rPr lang="en-US" sz="3600" b="0" kern="1200" dirty="0">
                <a:latin typeface="Consolas" panose="020B0609020204030204" pitchFamily="49" charset="0"/>
                <a:ea typeface="+mn-ea"/>
                <a:cs typeface="+mn-cs"/>
              </a:rPr>
              <a:t>(</a:t>
            </a:r>
            <a:r>
              <a:rPr lang="en-US" sz="3600" b="0" kern="1200" dirty="0" err="1">
                <a:solidFill>
                  <a:srgbClr val="0000FF"/>
                </a:solidFill>
                <a:latin typeface="Consolas" panose="020B0609020204030204" pitchFamily="49" charset="0"/>
                <a:ea typeface="+mn-ea"/>
                <a:cs typeface="+mn-cs"/>
              </a:rPr>
              <a:t>int</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num</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"Number: {0}"</a:t>
            </a:r>
            <a:r>
              <a:rPr lang="en-US" sz="3600" b="0" kern="1200" dirty="0">
                <a:latin typeface="Consolas" panose="020B0609020204030204" pitchFamily="49" charset="0"/>
                <a:ea typeface="+mn-ea"/>
                <a:cs typeface="+mn-cs"/>
              </a:rPr>
              <a:t>, </a:t>
            </a:r>
            <a:r>
              <a:rPr lang="en-US" sz="3600" b="0" kern="1200" dirty="0">
                <a:latin typeface="Consolas" panose="020B0609020204030204" pitchFamily="49" charset="0"/>
                <a:ea typeface="+mn-ea"/>
                <a:cs typeface="+mn-cs"/>
              </a:rPr>
              <a:t>num+99);</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PrintSquare</a:t>
            </a:r>
            <a:r>
              <a:rPr lang="en-US" sz="3600" b="0" kern="1200" dirty="0">
                <a:latin typeface="Consolas" panose="020B0609020204030204" pitchFamily="49" charset="0"/>
                <a:ea typeface="+mn-ea"/>
                <a:cs typeface="+mn-cs"/>
              </a:rPr>
              <a:t>(</a:t>
            </a:r>
            <a:r>
              <a:rPr lang="en-US" sz="3600" b="0" kern="1200" dirty="0" err="1">
                <a:solidFill>
                  <a:srgbClr val="0000FF"/>
                </a:solidFill>
                <a:latin typeface="Consolas" panose="020B0609020204030204" pitchFamily="49" charset="0"/>
                <a:ea typeface="+mn-ea"/>
                <a:cs typeface="+mn-cs"/>
              </a:rPr>
              <a:t>int</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num</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"Money: {0}"</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num</a:t>
            </a:r>
            <a:r>
              <a:rPr lang="en-US" sz="3600" b="0" kern="1200" dirty="0">
                <a:latin typeface="Consolas" panose="020B0609020204030204" pitchFamily="49" charset="0"/>
                <a:ea typeface="+mn-ea"/>
                <a:cs typeface="+mn-cs"/>
              </a:rPr>
              <a:t> </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num</a:t>
            </a:r>
            <a:r>
              <a:rPr lang="en-US" sz="3600" b="0" kern="1200" dirty="0">
                <a:latin typeface="Consolas" panose="020B0609020204030204" pitchFamily="49" charset="0"/>
                <a:ea typeface="+mn-ea"/>
                <a:cs typeface="+mn-cs"/>
              </a:rPr>
              <a: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a:t>
            </a:r>
          </a:p>
        </p:txBody>
      </p:sp>
    </p:spTree>
    <p:extLst>
      <p:ext uri="{BB962C8B-B14F-4D97-AF65-F5344CB8AC3E}">
        <p14:creationId xmlns:p14="http://schemas.microsoft.com/office/powerpoint/2010/main" val="38125240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Events</a:t>
            </a:r>
            <a:endParaRPr lang="en-US" sz="8000" b="0" kern="1200" dirty="0">
              <a:ln w="0"/>
              <a:solidFill>
                <a:srgbClr val="5B9BD5"/>
              </a:solidFill>
              <a:latin typeface="Berlin Sans FB Demi" panose="020E0802020502020306" pitchFamily="34" charset="0"/>
              <a:ea typeface="+mn-ea"/>
              <a:cs typeface="+mn-cs"/>
            </a:endParaRPr>
          </a:p>
        </p:txBody>
      </p:sp>
      <p:sp>
        <p:nvSpPr>
          <p:cNvPr id="3" name="Rectangle 2"/>
          <p:cNvSpPr/>
          <p:nvPr/>
        </p:nvSpPr>
        <p:spPr>
          <a:xfrm>
            <a:off x="53788" y="1876695"/>
            <a:ext cx="24330212" cy="7355860"/>
          </a:xfrm>
          <a:prstGeom prst="rect">
            <a:avLst/>
          </a:prstGeom>
        </p:spPr>
        <p:txBody>
          <a:bodyPr wrap="square">
            <a:spAutoFit/>
          </a:bodyPr>
          <a:lstStyle/>
          <a:p>
            <a:pPr algn="l" defTabSz="1828800" hangingPunct="1"/>
            <a:r>
              <a:rPr lang="en-US" sz="4800" kern="1200">
                <a:solidFill>
                  <a:prstClr val="black"/>
                </a:solidFill>
                <a:latin typeface="Calibri" panose="020F0502020204030204"/>
                <a:ea typeface="+mn-ea"/>
                <a:cs typeface="+mn-cs"/>
              </a:rPr>
              <a:t>Events</a:t>
            </a:r>
            <a:r>
              <a:rPr lang="en-US" sz="4800" b="0" kern="1200">
                <a:solidFill>
                  <a:prstClr val="black"/>
                </a:solidFill>
                <a:latin typeface="Calibri" panose="020F0502020204030204"/>
                <a:ea typeface="+mn-ea"/>
                <a:cs typeface="+mn-cs"/>
              </a:rPr>
              <a:t> are user actions such </a:t>
            </a:r>
            <a:r>
              <a:rPr lang="en-US" sz="4800" kern="1200">
                <a:solidFill>
                  <a:prstClr val="black"/>
                </a:solidFill>
                <a:latin typeface="Calibri" panose="020F0502020204030204"/>
                <a:ea typeface="+mn-ea"/>
                <a:cs typeface="+mn-cs"/>
              </a:rPr>
              <a:t>as key press, clicks, mouse movements</a:t>
            </a:r>
            <a:r>
              <a:rPr lang="en-US" sz="4800" b="0" kern="1200">
                <a:solidFill>
                  <a:prstClr val="black"/>
                </a:solidFill>
                <a:latin typeface="Calibri" panose="020F0502020204030204"/>
                <a:ea typeface="+mn-ea"/>
                <a:cs typeface="+mn-cs"/>
              </a:rPr>
              <a:t>, etc., or some occurrence such as system generated notifications.</a:t>
            </a:r>
          </a:p>
          <a:p>
            <a:pPr algn="l" defTabSz="1828800" hangingPunct="1"/>
            <a:endParaRPr lang="en-US" sz="4800" b="0" kern="1200">
              <a:latin typeface="Consolas" panose="020B0609020204030204" pitchFamily="49" charset="0"/>
              <a:ea typeface="+mn-ea"/>
              <a:cs typeface="+mn-cs"/>
            </a:endParaRPr>
          </a:p>
          <a:p>
            <a:pPr algn="l" defTabSz="1828800" hangingPunct="1"/>
            <a:r>
              <a:rPr lang="en-US" sz="4800" b="0" kern="1200">
                <a:solidFill>
                  <a:prstClr val="black"/>
                </a:solidFill>
                <a:latin typeface="Calibri" panose="020F0502020204030204"/>
                <a:ea typeface="+mn-ea"/>
                <a:cs typeface="+mn-cs"/>
              </a:rPr>
              <a:t>Event and delegate are linked together. </a:t>
            </a:r>
          </a:p>
          <a:p>
            <a:pPr algn="l" defTabSz="1828800" hangingPunct="1"/>
            <a:endParaRPr lang="en-US" sz="4800" b="0" kern="1200">
              <a:solidFill>
                <a:prstClr val="black"/>
              </a:solidFill>
              <a:latin typeface="Calibri" panose="020F0502020204030204"/>
              <a:ea typeface="+mn-ea"/>
              <a:cs typeface="+mn-cs"/>
            </a:endParaRPr>
          </a:p>
          <a:p>
            <a:pPr algn="l" defTabSz="1828800" hangingPunct="1"/>
            <a:r>
              <a:rPr lang="en-US" sz="4800" b="0" kern="1200">
                <a:solidFill>
                  <a:prstClr val="black"/>
                </a:solidFill>
                <a:latin typeface="Calibri" panose="020F0502020204030204"/>
                <a:ea typeface="+mn-ea"/>
                <a:cs typeface="+mn-cs"/>
              </a:rPr>
              <a:t>Event is a reference of delegate i.e. when event will be raised delegate will be called. </a:t>
            </a:r>
          </a:p>
          <a:p>
            <a:pPr algn="l" defTabSz="1828800" hangingPunct="1"/>
            <a:endParaRPr lang="en-US" sz="4800" b="0" kern="1200">
              <a:solidFill>
                <a:prstClr val="black"/>
              </a:solidFill>
              <a:latin typeface="Calibri" panose="020F0502020204030204"/>
              <a:ea typeface="+mn-ea"/>
              <a:cs typeface="+mn-cs"/>
            </a:endParaRPr>
          </a:p>
          <a:p>
            <a:pPr algn="l" defTabSz="1828800" hangingPunct="1"/>
            <a:r>
              <a:rPr lang="en-US" sz="4800" b="0" kern="1200">
                <a:solidFill>
                  <a:prstClr val="black"/>
                </a:solidFill>
                <a:latin typeface="Calibri" panose="020F0502020204030204"/>
                <a:ea typeface="+mn-ea"/>
                <a:cs typeface="+mn-cs"/>
              </a:rPr>
              <a:t>Events are nothing but </a:t>
            </a:r>
            <a:r>
              <a:rPr lang="en-US" sz="4800" kern="1200">
                <a:solidFill>
                  <a:prstClr val="black"/>
                </a:solidFill>
                <a:latin typeface="Calibri" panose="020F0502020204030204"/>
                <a:ea typeface="+mn-ea"/>
                <a:cs typeface="+mn-cs"/>
              </a:rPr>
              <a:t>change of state</a:t>
            </a:r>
            <a:r>
              <a:rPr lang="en-US" sz="4800" b="0" kern="1200">
                <a:solidFill>
                  <a:prstClr val="black"/>
                </a:solidFill>
                <a:latin typeface="Calibri" panose="020F0502020204030204"/>
                <a:ea typeface="+mn-ea"/>
                <a:cs typeface="+mn-cs"/>
              </a:rPr>
              <a:t>. Events play an </a:t>
            </a:r>
            <a:r>
              <a:rPr lang="en-US" sz="4800" kern="1200">
                <a:solidFill>
                  <a:prstClr val="black"/>
                </a:solidFill>
                <a:latin typeface="Calibri" panose="020F0502020204030204"/>
                <a:ea typeface="+mn-ea"/>
                <a:cs typeface="+mn-cs"/>
              </a:rPr>
              <a:t>important part in GUI programming</a:t>
            </a:r>
            <a:r>
              <a:rPr lang="en-US" sz="4800" b="0" kern="1200">
                <a:solidFill>
                  <a:prstClr val="black"/>
                </a:solidFill>
                <a:latin typeface="Calibri" panose="020F0502020204030204"/>
                <a:ea typeface="+mn-ea"/>
                <a:cs typeface="+mn-cs"/>
              </a:rPr>
              <a:t>. Events and delegates work hand-in-hand to provide a program's functionality. </a:t>
            </a:r>
          </a:p>
          <a:p>
            <a:pPr algn="l" defTabSz="1828800" hangingPunct="1"/>
            <a:endParaRPr lang="en-US" sz="4000" b="0" kern="1200" dirty="0">
              <a:latin typeface="Consolas" panose="020B0609020204030204" pitchFamily="49" charset="0"/>
              <a:ea typeface="+mn-ea"/>
              <a:cs typeface="+mn-cs"/>
            </a:endParaRPr>
          </a:p>
        </p:txBody>
      </p:sp>
    </p:spTree>
    <p:extLst>
      <p:ext uri="{BB962C8B-B14F-4D97-AF65-F5344CB8AC3E}">
        <p14:creationId xmlns:p14="http://schemas.microsoft.com/office/powerpoint/2010/main" val="33707752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Events</a:t>
            </a:r>
            <a:endParaRPr lang="en-US" sz="8000" b="0" kern="1200" dirty="0">
              <a:ln w="0"/>
              <a:solidFill>
                <a:srgbClr val="5B9BD5"/>
              </a:solidFill>
              <a:latin typeface="Berlin Sans FB Demi" panose="020E0802020502020306" pitchFamily="34" charset="0"/>
              <a:ea typeface="+mn-ea"/>
              <a:cs typeface="+mn-cs"/>
            </a:endParaRPr>
          </a:p>
        </p:txBody>
      </p:sp>
      <p:sp>
        <p:nvSpPr>
          <p:cNvPr id="2" name="Rectangle 1"/>
          <p:cNvSpPr/>
          <p:nvPr/>
        </p:nvSpPr>
        <p:spPr>
          <a:xfrm>
            <a:off x="0" y="3307108"/>
            <a:ext cx="12192000" cy="7478970"/>
          </a:xfrm>
          <a:prstGeom prst="rect">
            <a:avLst/>
          </a:prstGeom>
        </p:spPr>
        <p:txBody>
          <a:bodyPr>
            <a:spAutoFit/>
          </a:bodyPr>
          <a:lstStyle/>
          <a:p>
            <a:pPr algn="l" defTabSz="1828800" hangingPunct="1"/>
            <a:r>
              <a:rPr lang="en-US" sz="4800" b="0" kern="1200" dirty="0">
                <a:latin typeface="Verdana" panose="020B0604030504040204" pitchFamily="34" charset="0"/>
                <a:ea typeface="+mn-ea"/>
                <a:cs typeface="+mn-cs"/>
              </a:rPr>
              <a:t>The class containing the event is used to publish the event. This is called the </a:t>
            </a:r>
            <a:r>
              <a:rPr lang="en-US" sz="4800" kern="1200" dirty="0">
                <a:latin typeface="Verdana" panose="020B0604030504040204" pitchFamily="34" charset="0"/>
                <a:ea typeface="+mn-ea"/>
                <a:cs typeface="+mn-cs"/>
              </a:rPr>
              <a:t>publisher </a:t>
            </a:r>
            <a:r>
              <a:rPr lang="en-US" sz="4800" b="0" kern="1200" dirty="0">
                <a:latin typeface="Verdana" panose="020B0604030504040204" pitchFamily="34" charset="0"/>
                <a:ea typeface="+mn-ea"/>
                <a:cs typeface="+mn-cs"/>
              </a:rPr>
              <a:t>class.</a:t>
            </a:r>
          </a:p>
          <a:p>
            <a:pPr algn="l" defTabSz="1828800" hangingPunct="1"/>
            <a:endParaRPr lang="en-US" sz="4800" b="0" kern="1200" dirty="0">
              <a:latin typeface="Verdana" panose="020B0604030504040204" pitchFamily="34" charset="0"/>
              <a:ea typeface="+mn-ea"/>
              <a:cs typeface="+mn-cs"/>
            </a:endParaRPr>
          </a:p>
          <a:p>
            <a:pPr algn="l" defTabSz="1828800" hangingPunct="1"/>
            <a:r>
              <a:rPr lang="en-US" sz="4800" b="0" kern="1200" dirty="0">
                <a:latin typeface="Verdana" panose="020B0604030504040204" pitchFamily="34" charset="0"/>
                <a:ea typeface="+mn-ea"/>
                <a:cs typeface="+mn-cs"/>
              </a:rPr>
              <a:t>A publisher is an object that contains the definition of the event and the delegate</a:t>
            </a:r>
            <a:r>
              <a:rPr lang="en-US" sz="4800" b="0" kern="1200" dirty="0">
                <a:solidFill>
                  <a:prstClr val="black"/>
                </a:solidFill>
                <a:latin typeface="Calibri" panose="020F0502020204030204"/>
                <a:ea typeface="+mn-ea"/>
                <a:cs typeface="+mn-cs"/>
              </a:rPr>
              <a:t>.</a:t>
            </a:r>
          </a:p>
          <a:p>
            <a:pPr algn="l" defTabSz="1828800" hangingPunct="1"/>
            <a:endParaRPr lang="en-US" sz="4800" b="0" kern="1200" dirty="0">
              <a:solidFill>
                <a:prstClr val="black"/>
              </a:solidFill>
              <a:latin typeface="Calibri" panose="020F0502020204030204"/>
              <a:ea typeface="+mn-ea"/>
              <a:cs typeface="+mn-cs"/>
            </a:endParaRPr>
          </a:p>
          <a:p>
            <a:pPr algn="l" defTabSz="1828800" hangingPunct="1"/>
            <a:r>
              <a:rPr lang="en-US" sz="4800" b="0" kern="1200" dirty="0">
                <a:latin typeface="Verdana" panose="020B0604030504040204" pitchFamily="34" charset="0"/>
                <a:ea typeface="+mn-ea"/>
                <a:cs typeface="+mn-cs"/>
              </a:rPr>
              <a:t>A publisher class object invokes the event and it is notified to other objects</a:t>
            </a:r>
          </a:p>
        </p:txBody>
      </p:sp>
      <p:sp>
        <p:nvSpPr>
          <p:cNvPr id="6" name="Rectangle 5"/>
          <p:cNvSpPr/>
          <p:nvPr/>
        </p:nvSpPr>
        <p:spPr>
          <a:xfrm>
            <a:off x="2979604" y="2353293"/>
            <a:ext cx="6232796" cy="954107"/>
          </a:xfrm>
          <a:prstGeom prst="rect">
            <a:avLst/>
          </a:prstGeom>
        </p:spPr>
        <p:txBody>
          <a:bodyPr wrap="none">
            <a:spAutoFit/>
          </a:bodyPr>
          <a:lstStyle/>
          <a:p>
            <a:pPr defTabSz="1828800" hangingPunct="1"/>
            <a:r>
              <a:rPr lang="en-US" sz="5600" kern="1200" dirty="0">
                <a:latin typeface="Verdana" panose="020B0604030504040204" pitchFamily="34" charset="0"/>
                <a:ea typeface="+mn-ea"/>
                <a:cs typeface="+mn-cs"/>
              </a:rPr>
              <a:t>Publisher </a:t>
            </a:r>
            <a:r>
              <a:rPr lang="en-US" sz="5600" kern="1200" dirty="0">
                <a:latin typeface="Verdana" panose="020B0604030504040204" pitchFamily="34" charset="0"/>
                <a:ea typeface="+mn-ea"/>
                <a:cs typeface="+mn-cs"/>
              </a:rPr>
              <a:t>class</a:t>
            </a:r>
            <a:endParaRPr lang="en-US" sz="5600" kern="1200" dirty="0">
              <a:solidFill>
                <a:prstClr val="black"/>
              </a:solidFill>
              <a:latin typeface="Calibri" panose="020F0502020204030204"/>
              <a:ea typeface="+mn-ea"/>
              <a:cs typeface="+mn-cs"/>
            </a:endParaRPr>
          </a:p>
        </p:txBody>
      </p:sp>
      <p:sp>
        <p:nvSpPr>
          <p:cNvPr id="7" name="Rectangle 6"/>
          <p:cNvSpPr/>
          <p:nvPr/>
        </p:nvSpPr>
        <p:spPr>
          <a:xfrm>
            <a:off x="12192000" y="3290524"/>
            <a:ext cx="12192000" cy="8032968"/>
          </a:xfrm>
          <a:prstGeom prst="rect">
            <a:avLst/>
          </a:prstGeom>
        </p:spPr>
        <p:txBody>
          <a:bodyPr>
            <a:spAutoFit/>
          </a:bodyPr>
          <a:lstStyle/>
          <a:p>
            <a:pPr algn="l" defTabSz="1828800" hangingPunct="1"/>
            <a:r>
              <a:rPr lang="en-US" sz="4800" b="0" kern="1200" dirty="0">
                <a:latin typeface="Verdana" panose="020B0604030504040204" pitchFamily="34" charset="0"/>
                <a:ea typeface="+mn-ea"/>
                <a:cs typeface="+mn-cs"/>
              </a:rPr>
              <a:t>Some other class that accepts this event is called the </a:t>
            </a:r>
            <a:r>
              <a:rPr lang="en-US" sz="4800" kern="1200" dirty="0">
                <a:latin typeface="Verdana" panose="020B0604030504040204" pitchFamily="34" charset="0"/>
                <a:ea typeface="+mn-ea"/>
                <a:cs typeface="+mn-cs"/>
              </a:rPr>
              <a:t>subscriber</a:t>
            </a:r>
            <a:r>
              <a:rPr lang="en-US" sz="4800" b="0" kern="1200" dirty="0">
                <a:latin typeface="Verdana" panose="020B0604030504040204" pitchFamily="34" charset="0"/>
                <a:ea typeface="+mn-ea"/>
                <a:cs typeface="+mn-cs"/>
              </a:rPr>
              <a:t> class</a:t>
            </a:r>
            <a:r>
              <a:rPr lang="en-US" sz="3600" b="0" kern="1200" dirty="0">
                <a:latin typeface="Verdana" panose="020B0604030504040204" pitchFamily="34" charset="0"/>
                <a:ea typeface="+mn-ea"/>
                <a:cs typeface="+mn-cs"/>
              </a:rPr>
              <a:t>.</a:t>
            </a:r>
          </a:p>
          <a:p>
            <a:pPr algn="l" defTabSz="1828800" hangingPunct="1"/>
            <a:endParaRPr lang="en-US" sz="3600" b="0" kern="1200" dirty="0">
              <a:latin typeface="Verdana" panose="020B0604030504040204" pitchFamily="34" charset="0"/>
              <a:ea typeface="+mn-ea"/>
              <a:cs typeface="+mn-cs"/>
            </a:endParaRPr>
          </a:p>
          <a:p>
            <a:pPr algn="l" defTabSz="1828800" hangingPunct="1"/>
            <a:endParaRPr lang="en-US" sz="4800" b="0" kern="1200" dirty="0">
              <a:latin typeface="Verdana" panose="020B0604030504040204" pitchFamily="34" charset="0"/>
              <a:ea typeface="+mn-ea"/>
              <a:cs typeface="+mn-cs"/>
            </a:endParaRPr>
          </a:p>
          <a:p>
            <a:pPr algn="l" defTabSz="1828800" hangingPunct="1"/>
            <a:r>
              <a:rPr lang="en-US" sz="4800" b="0" kern="1200" dirty="0">
                <a:latin typeface="Verdana" panose="020B0604030504040204" pitchFamily="34" charset="0"/>
                <a:ea typeface="+mn-ea"/>
                <a:cs typeface="+mn-cs"/>
              </a:rPr>
              <a:t>A</a:t>
            </a:r>
            <a:r>
              <a:rPr lang="en-US" sz="4800" b="0" kern="1200" dirty="0">
                <a:latin typeface="Verdana" panose="020B0604030504040204" pitchFamily="34" charset="0"/>
                <a:ea typeface="+mn-ea"/>
                <a:cs typeface="+mn-cs"/>
              </a:rPr>
              <a:t> subscriber is an object that accepts the event and provides an event handler.</a:t>
            </a:r>
          </a:p>
          <a:p>
            <a:pPr algn="l" defTabSz="1828800" hangingPunct="1"/>
            <a:endParaRPr lang="en-US" sz="4800" b="0" kern="1200" dirty="0">
              <a:latin typeface="Verdana" panose="020B0604030504040204" pitchFamily="34" charset="0"/>
              <a:ea typeface="+mn-ea"/>
              <a:cs typeface="+mn-cs"/>
            </a:endParaRPr>
          </a:p>
          <a:p>
            <a:pPr algn="l" defTabSz="1828800" hangingPunct="1"/>
            <a:r>
              <a:rPr lang="en-US" sz="4800" b="0" kern="1200" dirty="0">
                <a:latin typeface="Verdana" panose="020B0604030504040204" pitchFamily="34" charset="0"/>
                <a:ea typeface="+mn-ea"/>
                <a:cs typeface="+mn-cs"/>
              </a:rPr>
              <a:t>The delegate in the publisher class invokes the method (event handler) of the subscriber class </a:t>
            </a:r>
            <a:r>
              <a:rPr lang="en-US" sz="3600" b="0" kern="1200" dirty="0">
                <a:latin typeface="Verdana" panose="020B0604030504040204" pitchFamily="34" charset="0"/>
                <a:ea typeface="+mn-ea"/>
                <a:cs typeface="+mn-cs"/>
              </a:rPr>
              <a:t> </a:t>
            </a:r>
            <a:endParaRPr lang="en-US" sz="3600" b="0" kern="1200" dirty="0">
              <a:solidFill>
                <a:prstClr val="black"/>
              </a:solidFill>
              <a:latin typeface="Calibri" panose="020F0502020204030204"/>
              <a:ea typeface="+mn-ea"/>
              <a:cs typeface="+mn-cs"/>
            </a:endParaRPr>
          </a:p>
        </p:txBody>
      </p:sp>
      <p:sp>
        <p:nvSpPr>
          <p:cNvPr id="8" name="Rectangle 7"/>
          <p:cNvSpPr/>
          <p:nvPr/>
        </p:nvSpPr>
        <p:spPr>
          <a:xfrm>
            <a:off x="14862063" y="2270121"/>
            <a:ext cx="6742551" cy="954107"/>
          </a:xfrm>
          <a:prstGeom prst="rect">
            <a:avLst/>
          </a:prstGeom>
        </p:spPr>
        <p:txBody>
          <a:bodyPr wrap="none">
            <a:spAutoFit/>
          </a:bodyPr>
          <a:lstStyle/>
          <a:p>
            <a:pPr algn="l" defTabSz="1828800" hangingPunct="1"/>
            <a:r>
              <a:rPr lang="en-US" sz="5600" kern="1200" dirty="0">
                <a:latin typeface="Verdana" panose="020B0604030504040204" pitchFamily="34" charset="0"/>
                <a:ea typeface="+mn-ea"/>
                <a:cs typeface="+mn-cs"/>
              </a:rPr>
              <a:t>Subscriber</a:t>
            </a:r>
            <a:r>
              <a:rPr lang="en-US" sz="5600" kern="1200" dirty="0">
                <a:latin typeface="Verdana" panose="020B0604030504040204" pitchFamily="34" charset="0"/>
                <a:ea typeface="+mn-ea"/>
                <a:cs typeface="+mn-cs"/>
              </a:rPr>
              <a:t> class</a:t>
            </a:r>
            <a:endParaRPr lang="en-US" sz="56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301384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Events</a:t>
            </a:r>
            <a:endParaRPr lang="en-US" sz="8000" b="0" kern="1200" dirty="0">
              <a:ln w="0"/>
              <a:solidFill>
                <a:srgbClr val="5B9BD5"/>
              </a:solidFill>
              <a:latin typeface="Berlin Sans FB Demi" panose="020E0802020502020306" pitchFamily="34" charset="0"/>
              <a:ea typeface="+mn-ea"/>
              <a:cs typeface="+mn-cs"/>
            </a:endParaRPr>
          </a:p>
        </p:txBody>
      </p:sp>
      <p:sp>
        <p:nvSpPr>
          <p:cNvPr id="5" name="TextBox 4"/>
          <p:cNvSpPr txBox="1"/>
          <p:nvPr/>
        </p:nvSpPr>
        <p:spPr>
          <a:xfrm>
            <a:off x="0" y="1785105"/>
            <a:ext cx="24384000" cy="1938992"/>
          </a:xfrm>
          <a:prstGeom prst="rect">
            <a:avLst/>
          </a:prstGeom>
          <a:noFill/>
        </p:spPr>
        <p:txBody>
          <a:bodyPr wrap="square" rtlCol="0">
            <a:spAutoFit/>
          </a:bodyPr>
          <a:lstStyle/>
          <a:p>
            <a:pPr algn="l" defTabSz="1828800" hangingPunct="1"/>
            <a:r>
              <a:rPr lang="en-US" altLang="en-US" sz="4000" b="0" kern="1200" dirty="0">
                <a:latin typeface="Calibri" panose="020F0502020204030204" pitchFamily="34" charset="0"/>
                <a:ea typeface="+mn-ea"/>
                <a:cs typeface="Calibri" panose="020F0502020204030204" pitchFamily="34" charset="0"/>
              </a:rPr>
              <a:t>Events </a:t>
            </a:r>
            <a:r>
              <a:rPr lang="en-US" altLang="en-US" sz="4000" b="0" kern="1200" dirty="0">
                <a:latin typeface="Calibri" panose="020F0502020204030204" pitchFamily="34" charset="0"/>
                <a:ea typeface="+mn-ea"/>
                <a:cs typeface="Calibri" panose="020F0502020204030204" pitchFamily="34" charset="0"/>
              </a:rPr>
              <a:t>can </a:t>
            </a:r>
            <a:r>
              <a:rPr lang="en-US" altLang="en-US" sz="4000" b="0" kern="1200" dirty="0">
                <a:latin typeface="Calibri" panose="020F0502020204030204" pitchFamily="34" charset="0"/>
                <a:ea typeface="+mn-ea"/>
                <a:cs typeface="Calibri" panose="020F0502020204030204" pitchFamily="34" charset="0"/>
              </a:rPr>
              <a:t>be declared in </a:t>
            </a:r>
            <a:r>
              <a:rPr lang="en-US" altLang="en-US" sz="4000" kern="1200" dirty="0">
                <a:latin typeface="Calibri" panose="020F0502020204030204" pitchFamily="34" charset="0"/>
                <a:ea typeface="+mn-ea"/>
                <a:cs typeface="Calibri" panose="020F0502020204030204" pitchFamily="34" charset="0"/>
              </a:rPr>
              <a:t>two ways</a:t>
            </a:r>
            <a:r>
              <a:rPr lang="en-US" altLang="en-US" sz="4000" b="0" kern="1200" dirty="0">
                <a:latin typeface="Calibri" panose="020F0502020204030204" pitchFamily="34" charset="0"/>
                <a:ea typeface="+mn-ea"/>
                <a:cs typeface="Calibri" panose="020F0502020204030204" pitchFamily="34" charset="0"/>
              </a:rPr>
              <a:t>. </a:t>
            </a:r>
            <a:endParaRPr lang="en-US" altLang="en-US" sz="4000" b="0" kern="1200" dirty="0">
              <a:latin typeface="Calibri" panose="020F0502020204030204" pitchFamily="34" charset="0"/>
              <a:ea typeface="+mn-ea"/>
              <a:cs typeface="Calibri" panose="020F0502020204030204" pitchFamily="34" charset="0"/>
            </a:endParaRPr>
          </a:p>
          <a:p>
            <a:pPr algn="l" defTabSz="1828800" hangingPunct="1"/>
            <a:r>
              <a:rPr lang="en-US" altLang="en-US" sz="4000" b="0" kern="1200" dirty="0">
                <a:latin typeface="Calibri" panose="020F0502020204030204" pitchFamily="34" charset="0"/>
                <a:ea typeface="+mn-ea"/>
                <a:cs typeface="Calibri" panose="020F0502020204030204" pitchFamily="34" charset="0"/>
              </a:rPr>
              <a:t>The </a:t>
            </a:r>
            <a:r>
              <a:rPr lang="en-US" altLang="en-US" sz="4000" b="0" kern="1200" dirty="0">
                <a:latin typeface="Calibri" panose="020F0502020204030204" pitchFamily="34" charset="0"/>
                <a:ea typeface="+mn-ea"/>
                <a:cs typeface="Calibri" panose="020F0502020204030204" pitchFamily="34" charset="0"/>
              </a:rPr>
              <a:t>first is with explicit add and remove methods, declared in a very similar way to properties, but with the </a:t>
            </a:r>
            <a:r>
              <a:rPr lang="en-US" altLang="en-US" sz="4000" kern="1200" dirty="0">
                <a:latin typeface="Arial Unicode MS"/>
                <a:ea typeface="+mn-ea"/>
                <a:cs typeface="+mn-cs"/>
              </a:rPr>
              <a:t>event</a:t>
            </a:r>
            <a:r>
              <a:rPr lang="en-US" altLang="en-US" sz="2800" b="0" kern="1200" dirty="0">
                <a:latin typeface="Arial Unicode MS"/>
                <a:ea typeface="+mn-ea"/>
                <a:cs typeface="+mn-cs"/>
              </a:rPr>
              <a:t> </a:t>
            </a:r>
            <a:r>
              <a:rPr lang="en-US" altLang="en-US" sz="4000" b="0" kern="1200" dirty="0">
                <a:latin typeface="Calibri" panose="020F0502020204030204" pitchFamily="34" charset="0"/>
                <a:ea typeface="+mn-ea"/>
                <a:cs typeface="Calibri" panose="020F0502020204030204" pitchFamily="34" charset="0"/>
              </a:rPr>
              <a:t>keyword</a:t>
            </a:r>
            <a:r>
              <a:rPr lang="en-US" altLang="en-US" sz="4000" b="0" kern="1200" dirty="0">
                <a:latin typeface="Calibri" panose="020F0502020204030204" pitchFamily="34" charset="0"/>
                <a:ea typeface="+mn-ea"/>
                <a:cs typeface="Calibri" panose="020F0502020204030204" pitchFamily="34" charset="0"/>
              </a:rPr>
              <a:t>. </a:t>
            </a:r>
            <a:endParaRPr lang="en-US" sz="4000" b="0" kern="1200" dirty="0">
              <a:solidFill>
                <a:prstClr val="black"/>
              </a:solidFill>
              <a:latin typeface="Calibri" panose="020F0502020204030204"/>
              <a:ea typeface="+mn-ea"/>
              <a:cs typeface="+mn-cs"/>
            </a:endParaRPr>
          </a:p>
        </p:txBody>
      </p:sp>
      <p:sp>
        <p:nvSpPr>
          <p:cNvPr id="10" name="Rectangle 9"/>
          <p:cNvSpPr/>
          <p:nvPr/>
        </p:nvSpPr>
        <p:spPr>
          <a:xfrm>
            <a:off x="0" y="4185763"/>
            <a:ext cx="13366376" cy="8956298"/>
          </a:xfrm>
          <a:prstGeom prst="rect">
            <a:avLst/>
          </a:prstGeom>
        </p:spPr>
        <p:txBody>
          <a:bodyPr wrap="square">
            <a:spAutoFit/>
          </a:bodyPr>
          <a:lstStyle/>
          <a:p>
            <a:pPr algn="l" defTabSz="1828800" hangingPunct="1"/>
            <a:r>
              <a:rPr lang="en-US" sz="3600" b="0" kern="1200" dirty="0">
                <a:solidFill>
                  <a:srgbClr val="0000FF"/>
                </a:solidFill>
                <a:latin typeface="Consolas" panose="020B0609020204030204" pitchFamily="49" charset="0"/>
                <a:ea typeface="+mn-ea"/>
                <a:cs typeface="+mn-cs"/>
              </a:rPr>
              <a:t>using</a:t>
            </a:r>
            <a:r>
              <a:rPr lang="en-US" sz="3600" b="0" kern="1200" dirty="0">
                <a:latin typeface="Consolas" panose="020B0609020204030204" pitchFamily="49" charset="0"/>
                <a:ea typeface="+mn-ea"/>
                <a:cs typeface="+mn-cs"/>
              </a:rPr>
              <a:t> System</a:t>
            </a:r>
            <a:r>
              <a:rPr lang="en-US" sz="3600" b="0" kern="1200" dirty="0">
                <a:latin typeface="Consolas" panose="020B0609020204030204" pitchFamily="49" charset="0"/>
                <a:ea typeface="+mn-ea"/>
                <a:cs typeface="+mn-cs"/>
              </a:rPr>
              <a:t>;</a:t>
            </a:r>
            <a:endParaRPr lang="en-US" sz="3600" b="0" kern="1200" dirty="0">
              <a:latin typeface="Consolas" panose="020B0609020204030204" pitchFamily="49" charset="0"/>
              <a:ea typeface="+mn-ea"/>
              <a:cs typeface="+mn-cs"/>
            </a:endParaRPr>
          </a:p>
          <a:p>
            <a:pPr algn="l" defTabSz="1828800" hangingPunct="1"/>
            <a:r>
              <a:rPr lang="en-US" sz="3600" b="0" kern="1200" dirty="0">
                <a:solidFill>
                  <a:srgbClr val="0000FF"/>
                </a:solidFill>
                <a:latin typeface="Consolas" panose="020B0609020204030204" pitchFamily="49" charset="0"/>
                <a:ea typeface="+mn-ea"/>
                <a:cs typeface="+mn-cs"/>
              </a:rPr>
              <a:t>class</a:t>
            </a:r>
            <a:r>
              <a:rPr lang="en-US" sz="3600" b="0" kern="1200" dirty="0">
                <a:latin typeface="Consolas" panose="020B0609020204030204" pitchFamily="49" charset="0"/>
                <a:ea typeface="+mn-ea"/>
                <a:cs typeface="+mn-cs"/>
              </a:rPr>
              <a:t> </a:t>
            </a:r>
            <a:r>
              <a:rPr lang="en-US" sz="3600" b="0" kern="1200" dirty="0">
                <a:solidFill>
                  <a:srgbClr val="2B91AF"/>
                </a:solidFill>
                <a:latin typeface="Consolas" panose="020B0609020204030204" pitchFamily="49" charset="0"/>
                <a:ea typeface="+mn-ea"/>
                <a:cs typeface="+mn-cs"/>
              </a:rPr>
              <a:t>Test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public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event</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EventHandler</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MyEvent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add</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"add operation"</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remove</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Console.WriteLine(</a:t>
            </a:r>
            <a:r>
              <a:rPr lang="en-US" sz="3600" b="0" kern="1200" dirty="0">
                <a:solidFill>
                  <a:srgbClr val="A31515"/>
                </a:solidFill>
                <a:latin typeface="Consolas" panose="020B0609020204030204" pitchFamily="49" charset="0"/>
                <a:ea typeface="+mn-ea"/>
                <a:cs typeface="+mn-cs"/>
              </a:rPr>
              <a:t>"remove operation"</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latin typeface="Consolas" panose="020B0609020204030204" pitchFamily="49" charset="0"/>
                <a:ea typeface="+mn-ea"/>
                <a:cs typeface="+mn-cs"/>
              </a:rPr>
              <a:t>}</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endParaRPr lang="en-US" sz="3600" b="0" kern="1200" dirty="0">
              <a:solidFill>
                <a:prstClr val="black"/>
              </a:solidFill>
              <a:latin typeface="Calibri" panose="020F0502020204030204"/>
              <a:ea typeface="+mn-ea"/>
              <a:cs typeface="+mn-cs"/>
            </a:endParaRPr>
          </a:p>
        </p:txBody>
      </p:sp>
      <p:sp>
        <p:nvSpPr>
          <p:cNvPr id="11" name="Rectangle 10"/>
          <p:cNvSpPr/>
          <p:nvPr/>
        </p:nvSpPr>
        <p:spPr>
          <a:xfrm>
            <a:off x="12738848" y="4697647"/>
            <a:ext cx="12192000" cy="8402300"/>
          </a:xfrm>
          <a:prstGeom prst="rect">
            <a:avLst/>
          </a:prstGeom>
        </p:spPr>
        <p:txBody>
          <a:bodyPr>
            <a:spAutoFit/>
          </a:bodyPr>
          <a:lstStyle/>
          <a:p>
            <a:pPr algn="l" defTabSz="1828800" hangingPunct="1"/>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Main()</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Test t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Test();</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t.MyEvent</a:t>
            </a:r>
            <a:r>
              <a:rPr lang="en-US" sz="3600" b="0" kern="1200" dirty="0">
                <a:latin typeface="Consolas" panose="020B0609020204030204" pitchFamily="49" charset="0"/>
                <a:ea typeface="+mn-ea"/>
                <a:cs typeface="+mn-cs"/>
              </a:rPr>
              <a:t>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EventHandler</a:t>
            </a:r>
            <a:r>
              <a:rPr lang="en-US" sz="3600" b="0" kern="1200" dirty="0">
                <a:latin typeface="Consolas" panose="020B0609020204030204" pitchFamily="49" charset="0"/>
                <a:ea typeface="+mn-ea"/>
                <a:cs typeface="+mn-cs"/>
              </a:rPr>
              <a:t>(</a:t>
            </a:r>
            <a:r>
              <a:rPr lang="en-US" sz="3600" b="0" kern="1200" dirty="0" err="1">
                <a:latin typeface="Consolas" panose="020B0609020204030204" pitchFamily="49" charset="0"/>
                <a:ea typeface="+mn-ea"/>
                <a:cs typeface="+mn-cs"/>
              </a:rPr>
              <a:t>t.DoNothing</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t.MyEvent</a:t>
            </a:r>
            <a:r>
              <a:rPr lang="en-US" sz="3600" b="0" kern="1200" dirty="0">
                <a:latin typeface="Consolas" panose="020B0609020204030204" pitchFamily="49" charset="0"/>
                <a:ea typeface="+mn-ea"/>
                <a:cs typeface="+mn-cs"/>
              </a:rPr>
              <a:t> -= </a:t>
            </a:r>
            <a:r>
              <a:rPr lang="en-US" sz="3600" b="0" kern="1200" dirty="0">
                <a:solidFill>
                  <a:srgbClr val="0000FF"/>
                </a:solidFill>
                <a:latin typeface="Consolas" panose="020B0609020204030204" pitchFamily="49" charset="0"/>
                <a:ea typeface="+mn-ea"/>
                <a:cs typeface="+mn-cs"/>
              </a:rPr>
              <a:t>null</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DoNothing</a:t>
            </a:r>
            <a:r>
              <a:rPr lang="en-US" sz="3600" b="0" kern="1200" dirty="0">
                <a:latin typeface="Consolas" panose="020B0609020204030204" pitchFamily="49" charset="0"/>
                <a:ea typeface="+mn-ea"/>
                <a:cs typeface="+mn-cs"/>
              </a:rPr>
              <a:t>(</a:t>
            </a:r>
            <a:r>
              <a:rPr lang="en-US" sz="3600" b="0" kern="1200" dirty="0">
                <a:solidFill>
                  <a:srgbClr val="0000FF"/>
                </a:solidFill>
                <a:latin typeface="Consolas" panose="020B0609020204030204" pitchFamily="49" charset="0"/>
                <a:ea typeface="+mn-ea"/>
                <a:cs typeface="+mn-cs"/>
              </a:rPr>
              <a:t>object</a:t>
            </a:r>
            <a:r>
              <a:rPr lang="en-US" sz="3600" b="0" kern="1200" dirty="0">
                <a:latin typeface="Consolas" panose="020B0609020204030204" pitchFamily="49" charset="0"/>
                <a:ea typeface="+mn-ea"/>
                <a:cs typeface="+mn-cs"/>
              </a:rPr>
              <a:t> sender, </a:t>
            </a:r>
            <a:r>
              <a:rPr lang="en-US" sz="3600" b="0" kern="1200" dirty="0" err="1">
                <a:latin typeface="Consolas" panose="020B0609020204030204" pitchFamily="49" charset="0"/>
                <a:ea typeface="+mn-ea"/>
                <a:cs typeface="+mn-cs"/>
              </a:rPr>
              <a:t>EventArgs</a:t>
            </a:r>
            <a:r>
              <a:rPr lang="en-US" sz="3600" b="0" kern="1200" dirty="0">
                <a:latin typeface="Consolas" panose="020B0609020204030204" pitchFamily="49" charset="0"/>
                <a:ea typeface="+mn-ea"/>
                <a:cs typeface="+mn-cs"/>
              </a:rPr>
              <a:t> e)</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a:t>
            </a:r>
            <a:endParaRPr lang="en-US" sz="3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486080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Events</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0" y="3000804"/>
            <a:ext cx="18288000" cy="9448740"/>
          </a:xfrm>
          <a:prstGeom prst="rect">
            <a:avLst/>
          </a:prstGeom>
        </p:spPr>
        <p:txBody>
          <a:bodyPr wrap="square">
            <a:spAutoFit/>
          </a:bodyPr>
          <a:lstStyle/>
          <a:p>
            <a:pPr algn="l" defTabSz="1828800" hangingPunct="1"/>
            <a:r>
              <a:rPr lang="en-US" b="0" kern="1200" dirty="0">
                <a:solidFill>
                  <a:srgbClr val="0000FF"/>
                </a:solidFill>
                <a:latin typeface="Consolas" panose="020B0609020204030204" pitchFamily="49" charset="0"/>
                <a:ea typeface="+mn-ea"/>
                <a:cs typeface="+mn-cs"/>
              </a:rPr>
              <a:t>using</a:t>
            </a:r>
            <a:r>
              <a:rPr lang="en-US" b="0" kern="1200" dirty="0">
                <a:latin typeface="Consolas" panose="020B0609020204030204" pitchFamily="49" charset="0"/>
                <a:ea typeface="+mn-ea"/>
                <a:cs typeface="+mn-cs"/>
              </a:rPr>
              <a:t> System;</a:t>
            </a:r>
          </a:p>
          <a:p>
            <a:pPr algn="l" defTabSz="1828800" hangingPunct="1"/>
            <a:r>
              <a:rPr lang="en-US" b="0" kern="1200" dirty="0">
                <a:solidFill>
                  <a:srgbClr val="0000FF"/>
                </a:solidFill>
                <a:latin typeface="Consolas" panose="020B0609020204030204" pitchFamily="49" charset="0"/>
                <a:ea typeface="+mn-ea"/>
                <a:cs typeface="+mn-cs"/>
              </a:rPr>
              <a:t>namespace</a:t>
            </a:r>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delegate_custom</a:t>
            </a:r>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a:t>
            </a:r>
          </a:p>
          <a:p>
            <a:pPr algn="l" defTabSz="1828800" hangingPunct="1"/>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public</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delegate</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void</a:t>
            </a:r>
            <a:r>
              <a:rPr lang="en-US" b="0" kern="1200" dirty="0">
                <a:latin typeface="Consolas" panose="020B0609020204030204" pitchFamily="49" charset="0"/>
                <a:ea typeface="+mn-ea"/>
                <a:cs typeface="+mn-cs"/>
              </a:rPr>
              <a:t> </a:t>
            </a:r>
            <a:r>
              <a:rPr lang="en-US" b="0" kern="1200" dirty="0" err="1">
                <a:solidFill>
                  <a:srgbClr val="2B91AF"/>
                </a:solidFill>
                <a:latin typeface="Consolas" panose="020B0609020204030204" pitchFamily="49" charset="0"/>
                <a:ea typeface="+mn-ea"/>
                <a:cs typeface="+mn-cs"/>
              </a:rPr>
              <a:t>MyDelegate</a:t>
            </a:r>
            <a:r>
              <a:rPr lang="en-US" b="0" kern="1200" dirty="0">
                <a:latin typeface="Consolas" panose="020B0609020204030204" pitchFamily="49" charset="0"/>
                <a:ea typeface="+mn-ea"/>
                <a:cs typeface="+mn-cs"/>
              </a:rPr>
              <a:t>(</a:t>
            </a:r>
            <a:r>
              <a:rPr lang="en-US" b="0" kern="1200" dirty="0" err="1">
                <a:solidFill>
                  <a:srgbClr val="0000FF"/>
                </a:solidFill>
                <a:latin typeface="Consolas" panose="020B0609020204030204" pitchFamily="49" charset="0"/>
                <a:ea typeface="+mn-ea"/>
                <a:cs typeface="+mn-cs"/>
              </a:rPr>
              <a:t>int</a:t>
            </a:r>
            <a:r>
              <a:rPr lang="en-US" b="0" kern="1200" dirty="0">
                <a:latin typeface="Consolas" panose="020B0609020204030204" pitchFamily="49" charset="0"/>
                <a:ea typeface="+mn-ea"/>
                <a:cs typeface="+mn-cs"/>
              </a:rPr>
              <a:t> a);</a:t>
            </a:r>
          </a:p>
          <a:p>
            <a:pPr algn="l" defTabSz="1828800" hangingPunct="1"/>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public</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class</a:t>
            </a:r>
            <a:r>
              <a:rPr lang="en-US" b="0" kern="1200" dirty="0">
                <a:latin typeface="Consolas" panose="020B0609020204030204" pitchFamily="49" charset="0"/>
                <a:ea typeface="+mn-ea"/>
                <a:cs typeface="+mn-cs"/>
              </a:rPr>
              <a:t> </a:t>
            </a:r>
            <a:r>
              <a:rPr lang="en-US" b="0" kern="1200" dirty="0">
                <a:solidFill>
                  <a:srgbClr val="2B91AF"/>
                </a:solidFill>
                <a:latin typeface="Consolas" panose="020B0609020204030204" pitchFamily="49" charset="0"/>
                <a:ea typeface="+mn-ea"/>
                <a:cs typeface="+mn-cs"/>
              </a:rPr>
              <a:t>XX</a:t>
            </a:r>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    {</a:t>
            </a:r>
          </a:p>
          <a:p>
            <a:pPr algn="l" defTabSz="1828800" hangingPunct="1"/>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public</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event</a:t>
            </a:r>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MyDelegate</a:t>
            </a:r>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MyEvent</a:t>
            </a:r>
            <a:r>
              <a:rPr lang="en-US" b="0" kern="1200" dirty="0">
                <a:latin typeface="Consolas" panose="020B0609020204030204" pitchFamily="49" charset="0"/>
                <a:ea typeface="+mn-ea"/>
                <a:cs typeface="+mn-cs"/>
              </a:rPr>
              <a:t>;</a:t>
            </a:r>
          </a:p>
          <a:p>
            <a:pPr algn="l" defTabSz="1828800" hangingPunct="1"/>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public</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void</a:t>
            </a:r>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RaiseEvent</a:t>
            </a:r>
            <a:r>
              <a:rPr lang="en-US" b="0" kern="1200" dirty="0">
                <a:latin typeface="Consolas" panose="020B0609020204030204" pitchFamily="49" charset="0"/>
                <a:ea typeface="+mn-ea"/>
                <a:cs typeface="+mn-cs"/>
              </a:rPr>
              <a:t>()</a:t>
            </a:r>
          </a:p>
          <a:p>
            <a:pPr algn="l" defTabSz="1828800" hangingPunct="1"/>
            <a:r>
              <a:rPr lang="en-US" b="0" kern="1200" dirty="0">
                <a:latin typeface="Consolas" panose="020B0609020204030204" pitchFamily="49" charset="0"/>
                <a:ea typeface="+mn-ea"/>
                <a:cs typeface="+mn-cs"/>
              </a:rPr>
              <a:t>        {</a:t>
            </a:r>
          </a:p>
          <a:p>
            <a:pPr algn="l" defTabSz="1828800" hangingPunct="1"/>
            <a:r>
              <a:rPr lang="en-US" b="0" kern="1200" dirty="0">
                <a:latin typeface="Consolas" panose="020B0609020204030204" pitchFamily="49" charset="0"/>
                <a:ea typeface="+mn-ea"/>
                <a:cs typeface="+mn-cs"/>
              </a:rPr>
              <a:t>            </a:t>
            </a:r>
            <a:r>
              <a:rPr lang="en-US" b="0" kern="1200" dirty="0" err="1">
                <a:latin typeface="Consolas" panose="020B0609020204030204" pitchFamily="49" charset="0"/>
                <a:ea typeface="+mn-ea"/>
                <a:cs typeface="+mn-cs"/>
              </a:rPr>
              <a:t>MyEvent</a:t>
            </a:r>
            <a:r>
              <a:rPr lang="en-US" b="0" kern="1200" dirty="0">
                <a:latin typeface="Consolas" panose="020B0609020204030204" pitchFamily="49" charset="0"/>
                <a:ea typeface="+mn-ea"/>
                <a:cs typeface="+mn-cs"/>
              </a:rPr>
              <a:t>(20);</a:t>
            </a:r>
          </a:p>
          <a:p>
            <a:pPr algn="l" defTabSz="1828800" hangingPunct="1"/>
            <a:r>
              <a:rPr lang="en-US" b="0" kern="1200" dirty="0">
                <a:latin typeface="Consolas" panose="020B0609020204030204" pitchFamily="49" charset="0"/>
                <a:ea typeface="+mn-ea"/>
                <a:cs typeface="+mn-cs"/>
              </a:rPr>
              <a:t>            Console.WriteLine(</a:t>
            </a:r>
            <a:r>
              <a:rPr lang="en-US" b="0" kern="1200" dirty="0">
                <a:solidFill>
                  <a:srgbClr val="A31515"/>
                </a:solidFill>
                <a:latin typeface="Consolas" panose="020B0609020204030204" pitchFamily="49" charset="0"/>
                <a:ea typeface="+mn-ea"/>
                <a:cs typeface="+mn-cs"/>
              </a:rPr>
              <a:t>"Event Raised"</a:t>
            </a:r>
            <a:r>
              <a:rPr lang="en-US" b="0" kern="1200" dirty="0">
                <a:latin typeface="Consolas" panose="020B0609020204030204" pitchFamily="49" charset="0"/>
                <a:ea typeface="+mn-ea"/>
                <a:cs typeface="+mn-cs"/>
              </a:rPr>
              <a:t>);</a:t>
            </a:r>
          </a:p>
          <a:p>
            <a:pPr algn="l" defTabSz="1828800" hangingPunct="1"/>
            <a:r>
              <a:rPr lang="en-US" b="0" kern="1200" dirty="0">
                <a:latin typeface="Consolas" panose="020B0609020204030204" pitchFamily="49" charset="0"/>
                <a:ea typeface="+mn-ea"/>
                <a:cs typeface="+mn-cs"/>
              </a:rPr>
              <a:t>        }</a:t>
            </a:r>
          </a:p>
          <a:p>
            <a:pPr algn="l" defTabSz="1828800" hangingPunct="1"/>
            <a:endParaRPr lang="en-US" b="0" kern="1200" dirty="0">
              <a:latin typeface="Consolas" panose="020B0609020204030204" pitchFamily="49" charset="0"/>
              <a:ea typeface="+mn-ea"/>
              <a:cs typeface="+mn-cs"/>
            </a:endParaRPr>
          </a:p>
          <a:p>
            <a:pPr algn="l" defTabSz="1828800" hangingPunct="1"/>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public</a:t>
            </a:r>
            <a:r>
              <a:rPr lang="en-US" b="0" kern="1200" dirty="0">
                <a:latin typeface="Consolas" panose="020B0609020204030204" pitchFamily="49" charset="0"/>
                <a:ea typeface="+mn-ea"/>
                <a:cs typeface="+mn-cs"/>
              </a:rPr>
              <a:t> </a:t>
            </a:r>
            <a:r>
              <a:rPr lang="en-US" b="0" kern="1200" dirty="0">
                <a:solidFill>
                  <a:srgbClr val="0000FF"/>
                </a:solidFill>
                <a:latin typeface="Consolas" panose="020B0609020204030204" pitchFamily="49" charset="0"/>
                <a:ea typeface="+mn-ea"/>
                <a:cs typeface="+mn-cs"/>
              </a:rPr>
              <a:t>void</a:t>
            </a:r>
            <a:r>
              <a:rPr lang="en-US" b="0" kern="1200" dirty="0">
                <a:latin typeface="Consolas" panose="020B0609020204030204" pitchFamily="49" charset="0"/>
                <a:ea typeface="+mn-ea"/>
                <a:cs typeface="+mn-cs"/>
              </a:rPr>
              <a:t> Display(</a:t>
            </a:r>
            <a:r>
              <a:rPr lang="en-US" b="0" kern="1200" dirty="0" err="1">
                <a:solidFill>
                  <a:srgbClr val="0000FF"/>
                </a:solidFill>
                <a:latin typeface="Consolas" panose="020B0609020204030204" pitchFamily="49" charset="0"/>
                <a:ea typeface="+mn-ea"/>
                <a:cs typeface="+mn-cs"/>
              </a:rPr>
              <a:t>int</a:t>
            </a:r>
            <a:r>
              <a:rPr lang="en-US" b="0" kern="1200" dirty="0">
                <a:latin typeface="Consolas" panose="020B0609020204030204" pitchFamily="49" charset="0"/>
                <a:ea typeface="+mn-ea"/>
                <a:cs typeface="+mn-cs"/>
              </a:rPr>
              <a:t> x)</a:t>
            </a:r>
          </a:p>
          <a:p>
            <a:pPr algn="l" defTabSz="1828800" hangingPunct="1"/>
            <a:r>
              <a:rPr lang="en-US" b="0" kern="1200" dirty="0">
                <a:latin typeface="Consolas" panose="020B0609020204030204" pitchFamily="49" charset="0"/>
                <a:ea typeface="+mn-ea"/>
                <a:cs typeface="+mn-cs"/>
              </a:rPr>
              <a:t>        {</a:t>
            </a:r>
          </a:p>
          <a:p>
            <a:pPr algn="l" defTabSz="1828800" hangingPunct="1"/>
            <a:r>
              <a:rPr lang="en-US" b="0" kern="1200" dirty="0">
                <a:latin typeface="Consolas" panose="020B0609020204030204" pitchFamily="49" charset="0"/>
                <a:ea typeface="+mn-ea"/>
                <a:cs typeface="+mn-cs"/>
              </a:rPr>
              <a:t>            Console.WriteLine(</a:t>
            </a:r>
            <a:r>
              <a:rPr lang="en-US" b="0" kern="1200" dirty="0">
                <a:solidFill>
                  <a:srgbClr val="A31515"/>
                </a:solidFill>
                <a:latin typeface="Consolas" panose="020B0609020204030204" pitchFamily="49" charset="0"/>
                <a:ea typeface="+mn-ea"/>
                <a:cs typeface="+mn-cs"/>
              </a:rPr>
              <a:t>"Display Method {0}"</a:t>
            </a:r>
            <a:r>
              <a:rPr lang="en-US" b="0" kern="1200" dirty="0">
                <a:latin typeface="Consolas" panose="020B0609020204030204" pitchFamily="49" charset="0"/>
                <a:ea typeface="+mn-ea"/>
                <a:cs typeface="+mn-cs"/>
              </a:rPr>
              <a:t>, x);</a:t>
            </a:r>
          </a:p>
          <a:p>
            <a:pPr algn="l" defTabSz="1828800" hangingPunct="1"/>
            <a:r>
              <a:rPr lang="en-US" b="0" kern="1200" dirty="0">
                <a:latin typeface="Consolas" panose="020B0609020204030204" pitchFamily="49" charset="0"/>
                <a:ea typeface="+mn-ea"/>
                <a:cs typeface="+mn-cs"/>
              </a:rPr>
              <a:t>        }</a:t>
            </a:r>
          </a:p>
          <a:p>
            <a:pPr algn="l" defTabSz="1828800" hangingPunct="1"/>
            <a:r>
              <a:rPr lang="en-US" b="0" kern="1200" dirty="0">
                <a:latin typeface="Consolas" panose="020B0609020204030204" pitchFamily="49" charset="0"/>
                <a:ea typeface="+mn-ea"/>
                <a:cs typeface="+mn-cs"/>
              </a:rPr>
              <a:t>    }</a:t>
            </a:r>
            <a:endParaRPr lang="en-US" sz="3000" b="0" kern="1200" dirty="0">
              <a:solidFill>
                <a:prstClr val="black"/>
              </a:solidFill>
              <a:latin typeface="Calibri" panose="020F0502020204030204"/>
              <a:ea typeface="+mn-ea"/>
              <a:cs typeface="+mn-cs"/>
            </a:endParaRPr>
          </a:p>
        </p:txBody>
      </p:sp>
      <p:sp>
        <p:nvSpPr>
          <p:cNvPr id="2" name="Rectangle 1"/>
          <p:cNvSpPr/>
          <p:nvPr/>
        </p:nvSpPr>
        <p:spPr>
          <a:xfrm>
            <a:off x="12478872" y="3444403"/>
            <a:ext cx="11905128" cy="8402300"/>
          </a:xfrm>
          <a:prstGeom prst="rect">
            <a:avLst/>
          </a:prstGeom>
        </p:spPr>
        <p:txBody>
          <a:bodyPr wrap="square">
            <a:spAutoFit/>
          </a:bodyPr>
          <a:lstStyle/>
          <a:p>
            <a:pPr algn="l" defTabSz="1828800" hangingPunct="1"/>
            <a:r>
              <a:rPr lang="en-US" sz="3600" b="0" kern="1200" dirty="0">
                <a:solidFill>
                  <a:srgbClr val="0000FF"/>
                </a:solidFill>
                <a:latin typeface="Consolas" panose="020B0609020204030204" pitchFamily="49" charset="0"/>
                <a:ea typeface="+mn-ea"/>
                <a:cs typeface="+mn-cs"/>
              </a:rPr>
              <a:t>class</a:t>
            </a:r>
            <a:r>
              <a:rPr lang="en-US" sz="3600" b="0" kern="1200" dirty="0">
                <a:latin typeface="Consolas" panose="020B0609020204030204" pitchFamily="49" charset="0"/>
                <a:ea typeface="+mn-ea"/>
                <a:cs typeface="+mn-cs"/>
              </a:rPr>
              <a:t> </a:t>
            </a:r>
            <a:r>
              <a:rPr lang="en-US" sz="3600" b="0" kern="1200" dirty="0">
                <a:solidFill>
                  <a:srgbClr val="2B91AF"/>
                </a:solidFill>
                <a:latin typeface="Consolas" panose="020B0609020204030204" pitchFamily="49" charset="0"/>
                <a:ea typeface="+mn-ea"/>
                <a:cs typeface="+mn-cs"/>
              </a:rPr>
              <a:t>Program</a:t>
            </a:r>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static</a:t>
            </a:r>
            <a:r>
              <a:rPr lang="en-US" sz="3600" b="0" kern="1200" dirty="0">
                <a:latin typeface="Consolas" panose="020B0609020204030204" pitchFamily="49" charset="0"/>
                <a:ea typeface="+mn-ea"/>
                <a:cs typeface="+mn-cs"/>
              </a:rPr>
              <a:t> </a:t>
            </a:r>
            <a:r>
              <a:rPr lang="en-US" sz="3600" b="0" kern="1200" dirty="0">
                <a:solidFill>
                  <a:srgbClr val="0000FF"/>
                </a:solidFill>
                <a:latin typeface="Consolas" panose="020B0609020204030204" pitchFamily="49" charset="0"/>
                <a:ea typeface="+mn-ea"/>
                <a:cs typeface="+mn-cs"/>
              </a:rPr>
              <a:t>void</a:t>
            </a:r>
            <a:r>
              <a:rPr lang="en-US" sz="3600" b="0" kern="1200" dirty="0">
                <a:latin typeface="Consolas" panose="020B0609020204030204" pitchFamily="49" charset="0"/>
                <a:ea typeface="+mn-ea"/>
                <a:cs typeface="+mn-cs"/>
              </a:rPr>
              <a:t> Main(</a:t>
            </a:r>
            <a:r>
              <a:rPr lang="en-US" sz="3600" b="0" kern="1200" dirty="0">
                <a:solidFill>
                  <a:srgbClr val="0000FF"/>
                </a:solidFill>
                <a:latin typeface="Consolas" panose="020B0609020204030204" pitchFamily="49" charset="0"/>
                <a:ea typeface="+mn-ea"/>
                <a:cs typeface="+mn-cs"/>
              </a:rPr>
              <a:t>string</a:t>
            </a:r>
            <a:r>
              <a:rPr lang="en-US" sz="3600" b="0" kern="1200" dirty="0">
                <a:latin typeface="Consolas" panose="020B0609020204030204" pitchFamily="49" charset="0"/>
                <a:ea typeface="+mn-ea"/>
                <a:cs typeface="+mn-cs"/>
              </a:rPr>
              <a:t>[] args)</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XX </a:t>
            </a:r>
            <a:r>
              <a:rPr lang="en-US" sz="3600" b="0" kern="1200" dirty="0" err="1">
                <a:latin typeface="Consolas" panose="020B0609020204030204" pitchFamily="49" charset="0"/>
                <a:ea typeface="+mn-ea"/>
                <a:cs typeface="+mn-cs"/>
              </a:rPr>
              <a:t>obj</a:t>
            </a:r>
            <a:r>
              <a:rPr lang="en-US" sz="3600" b="0" kern="1200" dirty="0">
                <a:latin typeface="Consolas" panose="020B0609020204030204" pitchFamily="49" charset="0"/>
                <a:ea typeface="+mn-ea"/>
                <a:cs typeface="+mn-cs"/>
              </a:rPr>
              <a:t>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XX();</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obj.MyEvent</a:t>
            </a:r>
            <a:r>
              <a:rPr lang="en-US" sz="3600" b="0" kern="1200" dirty="0">
                <a:latin typeface="Consolas" panose="020B0609020204030204" pitchFamily="49" charset="0"/>
                <a:ea typeface="+mn-ea"/>
                <a:cs typeface="+mn-cs"/>
              </a:rPr>
              <a:t> += </a:t>
            </a:r>
            <a:r>
              <a:rPr lang="en-US" sz="3600" b="0" kern="1200" dirty="0">
                <a:solidFill>
                  <a:srgbClr val="0000FF"/>
                </a:solidFill>
                <a:latin typeface="Consolas" panose="020B0609020204030204" pitchFamily="49" charset="0"/>
                <a:ea typeface="+mn-ea"/>
                <a:cs typeface="+mn-cs"/>
              </a:rPr>
              <a:t>new</a:t>
            </a:r>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MyDelegate</a:t>
            </a:r>
            <a:r>
              <a:rPr lang="en-US" sz="3600" b="0" kern="1200" dirty="0">
                <a:latin typeface="Consolas" panose="020B0609020204030204" pitchFamily="49" charset="0"/>
                <a:ea typeface="+mn-ea"/>
                <a:cs typeface="+mn-cs"/>
              </a:rPr>
              <a:t>(</a:t>
            </a:r>
            <a:r>
              <a:rPr lang="en-US" sz="3600" b="0" kern="1200" dirty="0" err="1">
                <a:latin typeface="Consolas" panose="020B0609020204030204" pitchFamily="49" charset="0"/>
                <a:ea typeface="+mn-ea"/>
                <a:cs typeface="+mn-cs"/>
              </a:rPr>
              <a:t>obj.Display</a:t>
            </a:r>
            <a:r>
              <a:rPr lang="en-US" sz="3600" b="0" kern="1200" dirty="0">
                <a:latin typeface="Consolas" panose="020B0609020204030204" pitchFamily="49" charset="0"/>
                <a:ea typeface="+mn-ea"/>
                <a:cs typeface="+mn-cs"/>
              </a:rPr>
              <a:t>);</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obj.RaiseEvent</a:t>
            </a:r>
            <a:r>
              <a:rPr lang="en-US" sz="3600" b="0" kern="1200" dirty="0">
                <a:latin typeface="Consolas" panose="020B0609020204030204" pitchFamily="49" charset="0"/>
                <a:ea typeface="+mn-ea"/>
                <a:cs typeface="+mn-cs"/>
              </a:rPr>
              <a:t>();</a:t>
            </a:r>
          </a:p>
          <a:p>
            <a:pPr algn="l" defTabSz="1828800" hangingPunct="1"/>
            <a:endParaRPr lang="en-US" sz="3600" b="0" kern="1200" dirty="0">
              <a:latin typeface="Consolas" panose="020B0609020204030204" pitchFamily="49" charset="0"/>
              <a:ea typeface="+mn-ea"/>
              <a:cs typeface="+mn-cs"/>
            </a:endParaRPr>
          </a:p>
          <a:p>
            <a:pPr algn="l" defTabSz="1828800" hangingPunct="1"/>
            <a:r>
              <a:rPr lang="en-US" sz="3600" b="0" kern="1200" dirty="0">
                <a:latin typeface="Consolas" panose="020B0609020204030204" pitchFamily="49" charset="0"/>
                <a:ea typeface="+mn-ea"/>
                <a:cs typeface="+mn-cs"/>
              </a:rPr>
              <a:t>            </a:t>
            </a:r>
            <a:r>
              <a:rPr lang="en-US" sz="3600" b="0" kern="1200" dirty="0" err="1">
                <a:latin typeface="Consolas" panose="020B0609020204030204" pitchFamily="49" charset="0"/>
                <a:ea typeface="+mn-ea"/>
                <a:cs typeface="+mn-cs"/>
              </a:rPr>
              <a:t>Console.ReadLine</a:t>
            </a:r>
            <a:r>
              <a:rPr lang="en-US" sz="3600" b="0" kern="1200" dirty="0">
                <a:latin typeface="Consolas" panose="020B0609020204030204" pitchFamily="49" charset="0"/>
                <a:ea typeface="+mn-ea"/>
                <a:cs typeface="+mn-cs"/>
              </a:rPr>
              <a:t>();</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    }</a:t>
            </a:r>
          </a:p>
          <a:p>
            <a:pPr algn="l" defTabSz="1828800" hangingPunct="1"/>
            <a:r>
              <a:rPr lang="en-US" sz="3600" b="0" kern="1200" dirty="0">
                <a:latin typeface="Consolas" panose="020B0609020204030204" pitchFamily="49" charset="0"/>
                <a:ea typeface="+mn-ea"/>
                <a:cs typeface="+mn-cs"/>
              </a:rPr>
              <a:t>}</a:t>
            </a:r>
            <a:endParaRPr lang="en-US" sz="36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2489951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24384000" cy="1323439"/>
          </a:xfrm>
          <a:prstGeom prst="rect">
            <a:avLst/>
          </a:prstGeom>
          <a:noFill/>
        </p:spPr>
        <p:txBody>
          <a:bodyPr wrap="square" rtlCol="0">
            <a:spAutoFit/>
          </a:bodyPr>
          <a:lstStyle/>
          <a:p>
            <a:pPr algn="l" defTabSz="1828800" hangingPunct="1"/>
            <a:r>
              <a:rPr lang="en-US" sz="8000" b="0" kern="1200" dirty="0">
                <a:ln w="0"/>
                <a:solidFill>
                  <a:srgbClr val="5B9BD5"/>
                </a:solidFill>
                <a:latin typeface="Berlin Sans FB Demi" panose="020E0802020502020306" pitchFamily="34" charset="0"/>
                <a:ea typeface="+mn-ea"/>
                <a:cs typeface="+mn-cs"/>
              </a:rPr>
              <a:t>Events</a:t>
            </a:r>
            <a:endParaRPr lang="en-US" sz="8000" b="0" kern="1200" dirty="0">
              <a:ln w="0"/>
              <a:solidFill>
                <a:srgbClr val="5B9BD5"/>
              </a:solidFill>
              <a:latin typeface="Berlin Sans FB Demi" panose="020E0802020502020306" pitchFamily="34" charset="0"/>
              <a:ea typeface="+mn-ea"/>
              <a:cs typeface="+mn-cs"/>
            </a:endParaRPr>
          </a:p>
        </p:txBody>
      </p:sp>
      <p:sp>
        <p:nvSpPr>
          <p:cNvPr id="5" name="Rectangle 4"/>
          <p:cNvSpPr/>
          <p:nvPr/>
        </p:nvSpPr>
        <p:spPr>
          <a:xfrm>
            <a:off x="0" y="3000805"/>
            <a:ext cx="18288000" cy="10710624"/>
          </a:xfrm>
          <a:prstGeom prst="rect">
            <a:avLst/>
          </a:prstGeom>
        </p:spPr>
        <p:txBody>
          <a:bodyPr wrap="square">
            <a:spAutoFit/>
          </a:bodyPr>
          <a:lstStyle/>
          <a:p>
            <a:pPr algn="l" defTabSz="1828800" hangingPunct="1"/>
            <a:r>
              <a:rPr lang="en-US" sz="3000" b="0" kern="1200" dirty="0">
                <a:solidFill>
                  <a:srgbClr val="0000FF"/>
                </a:solidFill>
                <a:latin typeface="Consolas" panose="020B0609020204030204" pitchFamily="49" charset="0"/>
                <a:ea typeface="+mn-ea"/>
                <a:cs typeface="+mn-cs"/>
              </a:rPr>
              <a:t>namespace</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SampleApp</a:t>
            </a:r>
            <a:endParaRPr lang="en-US" sz="3000" b="0" kern="1200" dirty="0">
              <a:latin typeface="Consolas" panose="020B0609020204030204" pitchFamily="49" charset="0"/>
              <a:ea typeface="+mn-ea"/>
              <a:cs typeface="+mn-cs"/>
            </a:endParaRPr>
          </a:p>
          <a:p>
            <a:pPr algn="l" defTabSz="1828800" hangingPunct="1"/>
            <a:r>
              <a:rPr lang="en-US" sz="3000" b="0" kern="1200" dirty="0">
                <a:latin typeface="Consolas" panose="020B0609020204030204" pitchFamily="49" charset="0"/>
                <a:ea typeface="+mn-ea"/>
                <a:cs typeface="+mn-cs"/>
              </a:rPr>
              <a:t>{</a:t>
            </a: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public</a:t>
            </a:r>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delegate</a:t>
            </a:r>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string</a:t>
            </a:r>
            <a:r>
              <a:rPr lang="en-US" sz="3000" b="0" kern="1200" dirty="0">
                <a:latin typeface="Consolas" panose="020B0609020204030204" pitchFamily="49" charset="0"/>
                <a:ea typeface="+mn-ea"/>
                <a:cs typeface="+mn-cs"/>
              </a:rPr>
              <a:t> </a:t>
            </a:r>
            <a:r>
              <a:rPr lang="en-US" sz="3000" b="0" kern="1200" dirty="0" err="1">
                <a:solidFill>
                  <a:srgbClr val="2B91AF"/>
                </a:solidFill>
                <a:latin typeface="Consolas" panose="020B0609020204030204" pitchFamily="49" charset="0"/>
                <a:ea typeface="+mn-ea"/>
                <a:cs typeface="+mn-cs"/>
              </a:rPr>
              <a:t>MyDel</a:t>
            </a:r>
            <a:r>
              <a:rPr lang="en-US" sz="3000" b="0" kern="1200" dirty="0">
                <a:latin typeface="Consolas" panose="020B0609020204030204" pitchFamily="49" charset="0"/>
                <a:ea typeface="+mn-ea"/>
                <a:cs typeface="+mn-cs"/>
              </a:rPr>
              <a:t>(</a:t>
            </a:r>
            <a:r>
              <a:rPr lang="en-US" sz="3000" b="0" kern="1200" dirty="0">
                <a:solidFill>
                  <a:srgbClr val="0000FF"/>
                </a:solidFill>
                <a:latin typeface="Consolas" panose="020B0609020204030204" pitchFamily="49" charset="0"/>
                <a:ea typeface="+mn-ea"/>
                <a:cs typeface="+mn-cs"/>
              </a:rPr>
              <a:t>string</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str</a:t>
            </a:r>
            <a:r>
              <a:rPr lang="en-US" sz="3000" b="0" kern="1200" dirty="0">
                <a:latin typeface="Consolas" panose="020B0609020204030204" pitchFamily="49" charset="0"/>
                <a:ea typeface="+mn-ea"/>
                <a:cs typeface="+mn-cs"/>
              </a:rPr>
              <a:t>);</a:t>
            </a:r>
            <a:endParaRPr lang="en-US" sz="3000" b="0" kern="1200" dirty="0">
              <a:latin typeface="Consolas" panose="020B0609020204030204" pitchFamily="49" charset="0"/>
              <a:ea typeface="+mn-ea"/>
              <a:cs typeface="+mn-cs"/>
            </a:endParaRP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class</a:t>
            </a:r>
            <a:r>
              <a:rPr lang="en-US" sz="3000" b="0" kern="1200" dirty="0">
                <a:latin typeface="Consolas" panose="020B0609020204030204" pitchFamily="49" charset="0"/>
                <a:ea typeface="+mn-ea"/>
                <a:cs typeface="+mn-cs"/>
              </a:rPr>
              <a:t> </a:t>
            </a:r>
            <a:r>
              <a:rPr lang="en-US" sz="3000" b="0" kern="1200" dirty="0" err="1">
                <a:solidFill>
                  <a:srgbClr val="2B91AF"/>
                </a:solidFill>
                <a:latin typeface="Consolas" panose="020B0609020204030204" pitchFamily="49" charset="0"/>
                <a:ea typeface="+mn-ea"/>
                <a:cs typeface="+mn-cs"/>
              </a:rPr>
              <a:t>EventProgram</a:t>
            </a:r>
            <a:endParaRPr lang="en-US" sz="3000" b="0" kern="1200" dirty="0">
              <a:latin typeface="Consolas" panose="020B0609020204030204" pitchFamily="49" charset="0"/>
              <a:ea typeface="+mn-ea"/>
              <a:cs typeface="+mn-cs"/>
            </a:endParaRP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event</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MyDel</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MyEvent</a:t>
            </a:r>
            <a:r>
              <a:rPr lang="en-US" sz="3000" b="0" kern="1200" dirty="0">
                <a:latin typeface="Consolas" panose="020B0609020204030204" pitchFamily="49" charset="0"/>
                <a:ea typeface="+mn-ea"/>
                <a:cs typeface="+mn-cs"/>
              </a:rPr>
              <a:t>;</a:t>
            </a:r>
          </a:p>
          <a:p>
            <a:pPr algn="l" defTabSz="1828800" hangingPunct="1"/>
            <a:endParaRPr lang="en-US" sz="3000" b="0" kern="1200" dirty="0">
              <a:latin typeface="Consolas" panose="020B0609020204030204" pitchFamily="49" charset="0"/>
              <a:ea typeface="+mn-ea"/>
              <a:cs typeface="+mn-cs"/>
            </a:endParaRP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public</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EventProgram</a:t>
            </a:r>
            <a:r>
              <a:rPr lang="en-US" sz="3000" b="0" kern="1200" dirty="0">
                <a:latin typeface="Consolas" panose="020B0609020204030204" pitchFamily="49" charset="0"/>
                <a:ea typeface="+mn-ea"/>
                <a:cs typeface="+mn-cs"/>
              </a:rPr>
              <a:t>()</a:t>
            </a: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            </a:t>
            </a:r>
            <a:r>
              <a:rPr lang="en-US" sz="3000" b="0" kern="1200" dirty="0" err="1">
                <a:solidFill>
                  <a:srgbClr val="0000FF"/>
                </a:solidFill>
                <a:latin typeface="Consolas" panose="020B0609020204030204" pitchFamily="49" charset="0"/>
                <a:ea typeface="+mn-ea"/>
                <a:cs typeface="+mn-cs"/>
              </a:rPr>
              <a:t>this</a:t>
            </a:r>
            <a:r>
              <a:rPr lang="en-US" sz="3000" b="0" kern="1200" dirty="0" err="1">
                <a:latin typeface="Consolas" panose="020B0609020204030204" pitchFamily="49" charset="0"/>
                <a:ea typeface="+mn-ea"/>
                <a:cs typeface="+mn-cs"/>
              </a:rPr>
              <a:t>.MyEvent</a:t>
            </a:r>
            <a:r>
              <a:rPr lang="en-US" sz="3000" b="0" kern="1200" dirty="0">
                <a:latin typeface="Consolas" panose="020B0609020204030204" pitchFamily="49" charset="0"/>
                <a:ea typeface="+mn-ea"/>
                <a:cs typeface="+mn-cs"/>
              </a:rPr>
              <a:t> += </a:t>
            </a:r>
            <a:r>
              <a:rPr lang="en-US" sz="3000" b="0" kern="1200" dirty="0">
                <a:solidFill>
                  <a:srgbClr val="0000FF"/>
                </a:solidFill>
                <a:latin typeface="Consolas" panose="020B0609020204030204" pitchFamily="49" charset="0"/>
                <a:ea typeface="+mn-ea"/>
                <a:cs typeface="+mn-cs"/>
              </a:rPr>
              <a:t>new</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MyDel</a:t>
            </a:r>
            <a:r>
              <a:rPr lang="en-US" sz="3000" b="0" kern="1200" dirty="0">
                <a:latin typeface="Consolas" panose="020B0609020204030204" pitchFamily="49" charset="0"/>
                <a:ea typeface="+mn-ea"/>
                <a:cs typeface="+mn-cs"/>
              </a:rPr>
              <a:t>(</a:t>
            </a:r>
            <a:r>
              <a:rPr lang="en-US" sz="3000" b="0" kern="1200" dirty="0" err="1">
                <a:solidFill>
                  <a:srgbClr val="0000FF"/>
                </a:solidFill>
                <a:latin typeface="Consolas" panose="020B0609020204030204" pitchFamily="49" charset="0"/>
                <a:ea typeface="+mn-ea"/>
                <a:cs typeface="+mn-cs"/>
              </a:rPr>
              <a:t>this</a:t>
            </a:r>
            <a:r>
              <a:rPr lang="en-US" sz="3000" b="0" kern="1200" dirty="0" err="1">
                <a:latin typeface="Consolas" panose="020B0609020204030204" pitchFamily="49" charset="0"/>
                <a:ea typeface="+mn-ea"/>
                <a:cs typeface="+mn-cs"/>
              </a:rPr>
              <a:t>.WelcomeUser</a:t>
            </a:r>
            <a:r>
              <a:rPr lang="en-US" sz="3000" b="0" kern="1200" dirty="0">
                <a:latin typeface="Consolas" panose="020B0609020204030204" pitchFamily="49" charset="0"/>
                <a:ea typeface="+mn-ea"/>
                <a:cs typeface="+mn-cs"/>
              </a:rPr>
              <a:t>);</a:t>
            </a: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public</a:t>
            </a:r>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string</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WelcomeUser</a:t>
            </a:r>
            <a:r>
              <a:rPr lang="en-US" sz="3000" b="0" kern="1200" dirty="0">
                <a:latin typeface="Consolas" panose="020B0609020204030204" pitchFamily="49" charset="0"/>
                <a:ea typeface="+mn-ea"/>
                <a:cs typeface="+mn-cs"/>
              </a:rPr>
              <a:t>(</a:t>
            </a:r>
            <a:r>
              <a:rPr lang="en-US" sz="3000" b="0" kern="1200" dirty="0">
                <a:solidFill>
                  <a:srgbClr val="0000FF"/>
                </a:solidFill>
                <a:latin typeface="Consolas" panose="020B0609020204030204" pitchFamily="49" charset="0"/>
                <a:ea typeface="+mn-ea"/>
                <a:cs typeface="+mn-cs"/>
              </a:rPr>
              <a:t>string</a:t>
            </a:r>
            <a:r>
              <a:rPr lang="en-US" sz="3000" b="0" kern="1200" dirty="0">
                <a:latin typeface="Consolas" panose="020B0609020204030204" pitchFamily="49" charset="0"/>
                <a:ea typeface="+mn-ea"/>
                <a:cs typeface="+mn-cs"/>
              </a:rPr>
              <a:t> username)</a:t>
            </a: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return</a:t>
            </a:r>
            <a:r>
              <a:rPr lang="en-US" sz="3000" b="0" kern="1200" dirty="0">
                <a:latin typeface="Consolas" panose="020B0609020204030204" pitchFamily="49" charset="0"/>
                <a:ea typeface="+mn-ea"/>
                <a:cs typeface="+mn-cs"/>
              </a:rPr>
              <a:t> </a:t>
            </a:r>
            <a:r>
              <a:rPr lang="en-US" sz="3000" b="0" kern="1200" dirty="0">
                <a:solidFill>
                  <a:srgbClr val="A31515"/>
                </a:solidFill>
                <a:latin typeface="Consolas" panose="020B0609020204030204" pitchFamily="49" charset="0"/>
                <a:ea typeface="+mn-ea"/>
                <a:cs typeface="+mn-cs"/>
              </a:rPr>
              <a:t>"Welcome "</a:t>
            </a:r>
            <a:r>
              <a:rPr lang="en-US" sz="3000" b="0" kern="1200" dirty="0">
                <a:latin typeface="Consolas" panose="020B0609020204030204" pitchFamily="49" charset="0"/>
                <a:ea typeface="+mn-ea"/>
                <a:cs typeface="+mn-cs"/>
              </a:rPr>
              <a:t> + username;</a:t>
            </a: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static</a:t>
            </a:r>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void</a:t>
            </a:r>
            <a:r>
              <a:rPr lang="en-US" sz="3000" b="0" kern="1200" dirty="0">
                <a:latin typeface="Consolas" panose="020B0609020204030204" pitchFamily="49" charset="0"/>
                <a:ea typeface="+mn-ea"/>
                <a:cs typeface="+mn-cs"/>
              </a:rPr>
              <a:t> Main(</a:t>
            </a:r>
            <a:r>
              <a:rPr lang="en-US" sz="3000" b="0" kern="1200" dirty="0">
                <a:solidFill>
                  <a:srgbClr val="0000FF"/>
                </a:solidFill>
                <a:latin typeface="Consolas" panose="020B0609020204030204" pitchFamily="49" charset="0"/>
                <a:ea typeface="+mn-ea"/>
                <a:cs typeface="+mn-cs"/>
              </a:rPr>
              <a:t>string</a:t>
            </a:r>
            <a:r>
              <a:rPr lang="en-US" sz="3000" b="0" kern="1200" dirty="0">
                <a:latin typeface="Consolas" panose="020B0609020204030204" pitchFamily="49" charset="0"/>
                <a:ea typeface="+mn-ea"/>
                <a:cs typeface="+mn-cs"/>
              </a:rPr>
              <a:t>[] args)</a:t>
            </a: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EventProgram</a:t>
            </a:r>
            <a:r>
              <a:rPr lang="en-US" sz="3000" b="0" kern="1200" dirty="0">
                <a:latin typeface="Consolas" panose="020B0609020204030204" pitchFamily="49" charset="0"/>
                <a:ea typeface="+mn-ea"/>
                <a:cs typeface="+mn-cs"/>
              </a:rPr>
              <a:t> obj1 = </a:t>
            </a:r>
            <a:r>
              <a:rPr lang="en-US" sz="3000" b="0" kern="1200" dirty="0">
                <a:solidFill>
                  <a:srgbClr val="0000FF"/>
                </a:solidFill>
                <a:latin typeface="Consolas" panose="020B0609020204030204" pitchFamily="49" charset="0"/>
                <a:ea typeface="+mn-ea"/>
                <a:cs typeface="+mn-cs"/>
              </a:rPr>
              <a:t>new</a:t>
            </a:r>
            <a:r>
              <a:rPr lang="en-US" sz="3000" b="0" kern="1200" dirty="0">
                <a:latin typeface="Consolas" panose="020B0609020204030204" pitchFamily="49" charset="0"/>
                <a:ea typeface="+mn-ea"/>
                <a:cs typeface="+mn-cs"/>
              </a:rPr>
              <a:t> </a:t>
            </a:r>
            <a:r>
              <a:rPr lang="en-US" sz="3000" b="0" kern="1200" dirty="0" err="1">
                <a:latin typeface="Consolas" panose="020B0609020204030204" pitchFamily="49" charset="0"/>
                <a:ea typeface="+mn-ea"/>
                <a:cs typeface="+mn-cs"/>
              </a:rPr>
              <a:t>EventProgram</a:t>
            </a:r>
            <a:r>
              <a:rPr lang="en-US" sz="3000" b="0" kern="1200" dirty="0">
                <a:latin typeface="Consolas" panose="020B0609020204030204" pitchFamily="49" charset="0"/>
                <a:ea typeface="+mn-ea"/>
                <a:cs typeface="+mn-cs"/>
              </a:rPr>
              <a:t>();</a:t>
            </a:r>
          </a:p>
          <a:p>
            <a:pPr algn="l" defTabSz="1828800" hangingPunct="1"/>
            <a:r>
              <a:rPr lang="en-US" sz="3000" b="0" kern="1200" dirty="0">
                <a:latin typeface="Consolas" panose="020B0609020204030204" pitchFamily="49" charset="0"/>
                <a:ea typeface="+mn-ea"/>
                <a:cs typeface="+mn-cs"/>
              </a:rPr>
              <a:t>            </a:t>
            </a:r>
            <a:r>
              <a:rPr lang="en-US" sz="3000" b="0" kern="1200" dirty="0">
                <a:solidFill>
                  <a:srgbClr val="0000FF"/>
                </a:solidFill>
                <a:latin typeface="Consolas" panose="020B0609020204030204" pitchFamily="49" charset="0"/>
                <a:ea typeface="+mn-ea"/>
                <a:cs typeface="+mn-cs"/>
              </a:rPr>
              <a:t>string</a:t>
            </a:r>
            <a:r>
              <a:rPr lang="en-US" sz="3000" b="0" kern="1200" dirty="0">
                <a:latin typeface="Consolas" panose="020B0609020204030204" pitchFamily="49" charset="0"/>
                <a:ea typeface="+mn-ea"/>
                <a:cs typeface="+mn-cs"/>
              </a:rPr>
              <a:t> result = obj1.MyEvent</a:t>
            </a:r>
            <a:r>
              <a:rPr lang="en-US" sz="3000" b="0" kern="1200" dirty="0">
                <a:latin typeface="Consolas" panose="020B0609020204030204" pitchFamily="49" charset="0"/>
                <a:ea typeface="+mn-ea"/>
                <a:cs typeface="+mn-cs"/>
              </a:rPr>
              <a:t>(</a:t>
            </a:r>
            <a:r>
              <a:rPr lang="en-US" sz="3000" b="0" kern="1200" dirty="0">
                <a:solidFill>
                  <a:srgbClr val="A31515"/>
                </a:solidFill>
                <a:latin typeface="Consolas" panose="020B0609020204030204" pitchFamily="49" charset="0"/>
                <a:ea typeface="+mn-ea"/>
                <a:cs typeface="+mn-cs"/>
              </a:rPr>
              <a:t>“Event"</a:t>
            </a:r>
            <a:r>
              <a:rPr lang="en-US" sz="3000" b="0" kern="1200" dirty="0">
                <a:latin typeface="Consolas" panose="020B0609020204030204" pitchFamily="49" charset="0"/>
                <a:ea typeface="+mn-ea"/>
                <a:cs typeface="+mn-cs"/>
              </a:rPr>
              <a:t>);</a:t>
            </a:r>
            <a:endParaRPr lang="en-US" sz="3000" b="0" kern="1200" dirty="0">
              <a:latin typeface="Consolas" panose="020B0609020204030204" pitchFamily="49" charset="0"/>
              <a:ea typeface="+mn-ea"/>
              <a:cs typeface="+mn-cs"/>
            </a:endParaRPr>
          </a:p>
          <a:p>
            <a:pPr algn="l" defTabSz="1828800" hangingPunct="1"/>
            <a:r>
              <a:rPr lang="en-US" sz="3000" b="0" kern="1200" dirty="0">
                <a:latin typeface="Consolas" panose="020B0609020204030204" pitchFamily="49" charset="0"/>
                <a:ea typeface="+mn-ea"/>
                <a:cs typeface="+mn-cs"/>
              </a:rPr>
              <a:t>            Console.WriteLine(result);</a:t>
            </a: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    }</a:t>
            </a:r>
          </a:p>
          <a:p>
            <a:pPr algn="l" defTabSz="1828800" hangingPunct="1"/>
            <a:r>
              <a:rPr lang="en-US" sz="3000" b="0" kern="1200" dirty="0">
                <a:latin typeface="Consolas" panose="020B0609020204030204" pitchFamily="49" charset="0"/>
                <a:ea typeface="+mn-ea"/>
                <a:cs typeface="+mn-cs"/>
              </a:rPr>
              <a:t>}</a:t>
            </a:r>
            <a:endParaRPr lang="en-US" sz="30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5442834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538883" cy="13716000"/>
          </a:xfrm>
          <a:prstGeom prst="rect">
            <a:avLst/>
          </a:prstGeom>
          <a:noFill/>
        </p:spPr>
        <p:txBody>
          <a:bodyPr vert="vert270" wrap="square" rtlCol="0">
            <a:spAutoFit/>
          </a:bodyPr>
          <a:lstStyle/>
          <a:p>
            <a:pPr defTabSz="1828800" hangingPunct="1"/>
            <a:r>
              <a:rPr lang="en-US" sz="8800" b="0" kern="1200" dirty="0">
                <a:solidFill>
                  <a:prstClr val="black"/>
                </a:solidFill>
                <a:latin typeface="Bauhaus 93" panose="04030905020B02020C02" pitchFamily="82" charset="0"/>
                <a:ea typeface="+mn-ea"/>
                <a:cs typeface="+mn-cs"/>
              </a:rPr>
              <a:t>R</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fl</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ction</a:t>
            </a:r>
            <a:endParaRPr lang="en-US" sz="8800" b="0" kern="1200" dirty="0">
              <a:solidFill>
                <a:prstClr val="black"/>
              </a:solidFill>
              <a:latin typeface="Bauhaus 93" panose="04030905020B02020C02" pitchFamily="82" charset="0"/>
              <a:ea typeface="+mn-ea"/>
              <a:cs typeface="+mn-cs"/>
            </a:endParaRPr>
          </a:p>
        </p:txBody>
      </p:sp>
      <p:cxnSp>
        <p:nvCxnSpPr>
          <p:cNvPr id="6" name="Straight Connector 5"/>
          <p:cNvCxnSpPr/>
          <p:nvPr/>
        </p:nvCxnSpPr>
        <p:spPr>
          <a:xfrm>
            <a:off x="1963270" y="0"/>
            <a:ext cx="0" cy="13716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63271" y="13178119"/>
            <a:ext cx="22420730" cy="461665"/>
          </a:xfrm>
          <a:prstGeom prst="rect">
            <a:avLst/>
          </a:prstGeom>
          <a:noFill/>
        </p:spPr>
        <p:txBody>
          <a:bodyPr wrap="square" rtlCol="0">
            <a:spAutoFit/>
          </a:bodyPr>
          <a:lstStyle/>
          <a:p>
            <a:pPr algn="l" defTabSz="1828800" hangingPunct="1"/>
            <a:r>
              <a:rPr lang="en-US" sz="2400" b="0" i="1" kern="1200" dirty="0">
                <a:solidFill>
                  <a:prstClr val="black"/>
                </a:solidFill>
                <a:latin typeface="Calibri Light" panose="020F0302020204030204"/>
                <a:ea typeface="+mn-ea"/>
                <a:cs typeface="+mn-cs"/>
              </a:rPr>
              <a:t>Ref. http://csharp-video-tutorials.blogspot.com/2012/07/part-53-c-tutorial-reflection.html</a:t>
            </a:r>
          </a:p>
        </p:txBody>
      </p:sp>
      <p:sp>
        <p:nvSpPr>
          <p:cNvPr id="8" name="TextBox 7"/>
          <p:cNvSpPr txBox="1"/>
          <p:nvPr/>
        </p:nvSpPr>
        <p:spPr>
          <a:xfrm>
            <a:off x="2716304" y="564777"/>
            <a:ext cx="6078072" cy="1631216"/>
          </a:xfrm>
          <a:prstGeom prst="rect">
            <a:avLst/>
          </a:prstGeom>
          <a:noFill/>
        </p:spPr>
        <p:txBody>
          <a:bodyPr wrap="square" rtlCol="0">
            <a:spAutoFit/>
          </a:bodyPr>
          <a:lstStyle/>
          <a:p>
            <a:pPr algn="l" defTabSz="1828800" hangingPunct="1"/>
            <a:r>
              <a:rPr lang="en-US" sz="10000" b="0" kern="1200" dirty="0">
                <a:solidFill>
                  <a:prstClr val="black"/>
                </a:solidFill>
                <a:latin typeface="Calibri" panose="020F0502020204030204"/>
                <a:ea typeface="+mn-ea"/>
                <a:cs typeface="+mn-cs"/>
              </a:rPr>
              <a:t>What is it?</a:t>
            </a:r>
            <a:endParaRPr lang="en-US" sz="10000" b="0" kern="1200" dirty="0">
              <a:solidFill>
                <a:prstClr val="black"/>
              </a:solidFill>
              <a:latin typeface="Calibri" panose="020F0502020204030204"/>
              <a:ea typeface="+mn-ea"/>
              <a:cs typeface="+mn-cs"/>
            </a:endParaRPr>
          </a:p>
        </p:txBody>
      </p:sp>
      <p:sp>
        <p:nvSpPr>
          <p:cNvPr id="9" name="Rectangle 8"/>
          <p:cNvSpPr/>
          <p:nvPr/>
        </p:nvSpPr>
        <p:spPr>
          <a:xfrm>
            <a:off x="2734230" y="2554073"/>
            <a:ext cx="7541888" cy="6863417"/>
          </a:xfrm>
          <a:prstGeom prst="rect">
            <a:avLst/>
          </a:prstGeom>
        </p:spPr>
        <p:txBody>
          <a:bodyPr wrap="square">
            <a:spAutoFit/>
          </a:bodyPr>
          <a:lstStyle/>
          <a:p>
            <a:pPr algn="l" defTabSz="1828800" hangingPunct="1"/>
            <a:r>
              <a:rPr lang="en-US" sz="8800" b="0" kern="1200" dirty="0">
                <a:solidFill>
                  <a:srgbClr val="333333"/>
                </a:solidFill>
                <a:latin typeface="Arial" panose="020B0604020202020204" pitchFamily="34" charset="0"/>
                <a:ea typeface="+mn-ea"/>
                <a:cs typeface="+mn-cs"/>
              </a:rPr>
              <a:t>An ability </a:t>
            </a:r>
            <a:r>
              <a:rPr lang="en-US" sz="8800" b="0" kern="1200" dirty="0">
                <a:solidFill>
                  <a:srgbClr val="333333"/>
                </a:solidFill>
                <a:latin typeface="Arial" panose="020B0604020202020204" pitchFamily="34" charset="0"/>
                <a:ea typeface="+mn-ea"/>
                <a:cs typeface="+mn-cs"/>
              </a:rPr>
              <a:t>of inspecting an </a:t>
            </a:r>
            <a:r>
              <a:rPr lang="en-US" sz="8800" b="0" kern="1200" dirty="0">
                <a:solidFill>
                  <a:srgbClr val="333333"/>
                </a:solidFill>
                <a:latin typeface="Arial" panose="020B0604020202020204" pitchFamily="34" charset="0"/>
                <a:ea typeface="+mn-ea"/>
                <a:cs typeface="+mn-cs"/>
              </a:rPr>
              <a:t>assembly's </a:t>
            </a:r>
            <a:r>
              <a:rPr lang="en-US" sz="8800" b="0" kern="1200" dirty="0">
                <a:solidFill>
                  <a:srgbClr val="333333"/>
                </a:solidFill>
                <a:latin typeface="Arial" panose="020B0604020202020204" pitchFamily="34" charset="0"/>
                <a:ea typeface="+mn-ea"/>
                <a:cs typeface="+mn-cs"/>
              </a:rPr>
              <a:t>metadata at runtime</a:t>
            </a:r>
            <a:endParaRPr lang="en-US" sz="8800" b="0" kern="1200" dirty="0">
              <a:solidFill>
                <a:prstClr val="black"/>
              </a:solidFill>
              <a:latin typeface="Calibri" panose="020F0502020204030204"/>
              <a:ea typeface="+mn-ea"/>
              <a:cs typeface="+mn-cs"/>
            </a:endParaRPr>
          </a:p>
        </p:txBody>
      </p:sp>
      <p:cxnSp>
        <p:nvCxnSpPr>
          <p:cNvPr id="11" name="Straight Connector 10"/>
          <p:cNvCxnSpPr/>
          <p:nvPr/>
        </p:nvCxnSpPr>
        <p:spPr>
          <a:xfrm>
            <a:off x="2989942" y="2231342"/>
            <a:ext cx="2043611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505765" y="2695802"/>
            <a:ext cx="10515598" cy="2062103"/>
          </a:xfrm>
          <a:prstGeom prst="rect">
            <a:avLst/>
          </a:prstGeom>
        </p:spPr>
        <p:txBody>
          <a:bodyPr wrap="square">
            <a:spAutoFit/>
          </a:bodyPr>
          <a:lstStyle/>
          <a:p>
            <a:pPr algn="just" defTabSz="1828800" hangingPunct="1"/>
            <a:r>
              <a:rPr lang="en-US" sz="6400" b="0" kern="1200" dirty="0">
                <a:solidFill>
                  <a:srgbClr val="333333"/>
                </a:solidFill>
                <a:latin typeface="Arial" panose="020B0604020202020204" pitchFamily="34" charset="0"/>
                <a:ea typeface="+mn-ea"/>
                <a:cs typeface="+mn-cs"/>
              </a:rPr>
              <a:t>It is used to find all </a:t>
            </a:r>
            <a:r>
              <a:rPr lang="en-US" sz="6400" kern="1200" dirty="0">
                <a:solidFill>
                  <a:srgbClr val="333333"/>
                </a:solidFill>
                <a:latin typeface="Arial" panose="020B0604020202020204" pitchFamily="34" charset="0"/>
                <a:ea typeface="+mn-ea"/>
                <a:cs typeface="+mn-cs"/>
              </a:rPr>
              <a:t>information</a:t>
            </a:r>
            <a:r>
              <a:rPr lang="en-US" sz="6400" b="0" kern="1200" dirty="0">
                <a:solidFill>
                  <a:srgbClr val="333333"/>
                </a:solidFill>
                <a:latin typeface="Arial" panose="020B0604020202020204" pitchFamily="34" charset="0"/>
                <a:ea typeface="+mn-ea"/>
                <a:cs typeface="+mn-cs"/>
              </a:rPr>
              <a:t> </a:t>
            </a:r>
            <a:r>
              <a:rPr lang="en-US" sz="6400" b="0" kern="1200" dirty="0">
                <a:solidFill>
                  <a:srgbClr val="333333"/>
                </a:solidFill>
                <a:latin typeface="Arial" panose="020B0604020202020204" pitchFamily="34" charset="0"/>
                <a:ea typeface="+mn-ea"/>
                <a:cs typeface="+mn-cs"/>
              </a:rPr>
              <a:t>in an </a:t>
            </a:r>
            <a:r>
              <a:rPr lang="en-US" sz="6400" b="0" kern="1200" dirty="0">
                <a:solidFill>
                  <a:srgbClr val="333333"/>
                </a:solidFill>
                <a:latin typeface="Arial" panose="020B0604020202020204" pitchFamily="34" charset="0"/>
                <a:ea typeface="+mn-ea"/>
                <a:cs typeface="+mn-cs"/>
              </a:rPr>
              <a:t>assembly </a:t>
            </a:r>
            <a:endParaRPr lang="en-US" sz="6400" b="0" kern="1200" dirty="0">
              <a:solidFill>
                <a:prstClr val="black"/>
              </a:solidFill>
              <a:latin typeface="Calibri" panose="020F0502020204030204"/>
              <a:ea typeface="+mn-ea"/>
              <a:cs typeface="+mn-cs"/>
            </a:endParaRPr>
          </a:p>
        </p:txBody>
      </p:sp>
      <p:sp>
        <p:nvSpPr>
          <p:cNvPr id="14" name="Rectangle 13"/>
          <p:cNvSpPr/>
          <p:nvPr/>
        </p:nvSpPr>
        <p:spPr>
          <a:xfrm>
            <a:off x="15933140" y="4995301"/>
            <a:ext cx="4730782" cy="4401205"/>
          </a:xfrm>
          <a:prstGeom prst="rect">
            <a:avLst/>
          </a:prstGeom>
        </p:spPr>
        <p:txBody>
          <a:bodyPr wrap="none">
            <a:spAutoFit/>
          </a:bodyPr>
          <a:lstStyle/>
          <a:p>
            <a:pPr algn="l" defTabSz="1828800" hangingPunct="1"/>
            <a:r>
              <a:rPr lang="en-US" sz="5600" b="0" kern="1200" dirty="0">
                <a:solidFill>
                  <a:srgbClr val="333333"/>
                </a:solidFill>
                <a:latin typeface="Arial" panose="020B0604020202020204" pitchFamily="34" charset="0"/>
                <a:ea typeface="+mn-ea"/>
                <a:cs typeface="+mn-cs"/>
              </a:rPr>
              <a:t>type, </a:t>
            </a:r>
            <a:endParaRPr lang="en-US" sz="5600" b="0" kern="1200" dirty="0">
              <a:solidFill>
                <a:srgbClr val="333333"/>
              </a:solidFill>
              <a:latin typeface="Arial" panose="020B0604020202020204" pitchFamily="34" charset="0"/>
              <a:ea typeface="+mn-ea"/>
              <a:cs typeface="+mn-cs"/>
            </a:endParaRPr>
          </a:p>
          <a:p>
            <a:pPr algn="l" defTabSz="1828800" hangingPunct="1"/>
            <a:r>
              <a:rPr lang="en-US" sz="5600" b="0" kern="1200" dirty="0">
                <a:solidFill>
                  <a:srgbClr val="333333"/>
                </a:solidFill>
                <a:latin typeface="Arial" panose="020B0604020202020204" pitchFamily="34" charset="0"/>
                <a:ea typeface="+mn-ea"/>
                <a:cs typeface="+mn-cs"/>
              </a:rPr>
              <a:t>properties,</a:t>
            </a:r>
          </a:p>
          <a:p>
            <a:pPr algn="l" defTabSz="1828800" hangingPunct="1"/>
            <a:r>
              <a:rPr lang="en-US" sz="5600" b="0" kern="1200" dirty="0">
                <a:solidFill>
                  <a:srgbClr val="333333"/>
                </a:solidFill>
                <a:latin typeface="Arial" panose="020B0604020202020204" pitchFamily="34" charset="0"/>
                <a:ea typeface="+mn-ea"/>
                <a:cs typeface="+mn-cs"/>
              </a:rPr>
              <a:t>constructors, </a:t>
            </a:r>
          </a:p>
          <a:p>
            <a:pPr algn="l" defTabSz="1828800" hangingPunct="1"/>
            <a:r>
              <a:rPr lang="en-US" sz="5600" b="0" kern="1200" dirty="0">
                <a:solidFill>
                  <a:srgbClr val="333333"/>
                </a:solidFill>
                <a:latin typeface="Arial" panose="020B0604020202020204" pitchFamily="34" charset="0"/>
                <a:ea typeface="+mn-ea"/>
                <a:cs typeface="+mn-cs"/>
              </a:rPr>
              <a:t>methods</a:t>
            </a:r>
            <a:r>
              <a:rPr lang="en-US" sz="5600" b="0" kern="1200" dirty="0">
                <a:solidFill>
                  <a:srgbClr val="333333"/>
                </a:solidFill>
                <a:latin typeface="Arial" panose="020B0604020202020204" pitchFamily="34" charset="0"/>
                <a:ea typeface="+mn-ea"/>
                <a:cs typeface="+mn-cs"/>
              </a:rPr>
              <a:t>, and </a:t>
            </a:r>
            <a:endParaRPr lang="en-US" sz="5600" b="0" kern="1200" dirty="0">
              <a:solidFill>
                <a:srgbClr val="333333"/>
              </a:solidFill>
              <a:latin typeface="Arial" panose="020B0604020202020204" pitchFamily="34" charset="0"/>
              <a:ea typeface="+mn-ea"/>
              <a:cs typeface="+mn-cs"/>
            </a:endParaRPr>
          </a:p>
          <a:p>
            <a:pPr algn="l" defTabSz="1828800" hangingPunct="1"/>
            <a:r>
              <a:rPr lang="en-US" sz="5600" b="0" kern="1200" dirty="0">
                <a:solidFill>
                  <a:srgbClr val="333333"/>
                </a:solidFill>
                <a:latin typeface="Arial" panose="020B0604020202020204" pitchFamily="34" charset="0"/>
                <a:ea typeface="+mn-ea"/>
                <a:cs typeface="+mn-cs"/>
              </a:rPr>
              <a:t>events</a:t>
            </a:r>
            <a:endParaRPr lang="en-US" sz="5600" b="0" kern="1200" dirty="0">
              <a:solidFill>
                <a:prstClr val="black"/>
              </a:solidFill>
              <a:latin typeface="Calibri" panose="020F0502020204030204"/>
              <a:ea typeface="+mn-ea"/>
              <a:cs typeface="+mn-cs"/>
            </a:endParaRPr>
          </a:p>
        </p:txBody>
      </p:sp>
      <p:sp>
        <p:nvSpPr>
          <p:cNvPr id="20" name="Bent-Up Arrow 19"/>
          <p:cNvSpPr/>
          <p:nvPr/>
        </p:nvSpPr>
        <p:spPr>
          <a:xfrm rot="5400000">
            <a:off x="13373855" y="5361979"/>
            <a:ext cx="2435942" cy="1412466"/>
          </a:xfrm>
          <a:prstGeom prst="bentUpArrow">
            <a:avLst>
              <a:gd name="adj1" fmla="val 13976"/>
              <a:gd name="adj2" fmla="val 13583"/>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hangingPunct="1"/>
            <a:endParaRPr lang="en-US" sz="3600" b="0" kern="1200">
              <a:solidFill>
                <a:prstClr val="white"/>
              </a:solidFill>
              <a:latin typeface="Calibri" panose="020F0502020204030204"/>
            </a:endParaRPr>
          </a:p>
        </p:txBody>
      </p:sp>
      <p:sp>
        <p:nvSpPr>
          <p:cNvPr id="21" name="Double Bracket 20"/>
          <p:cNvSpPr/>
          <p:nvPr/>
        </p:nvSpPr>
        <p:spPr>
          <a:xfrm>
            <a:off x="15501259" y="4850239"/>
            <a:ext cx="5156958" cy="4555022"/>
          </a:xfrm>
          <a:prstGeom prst="bracketPair">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defTabSz="1828800" hangingPunct="1"/>
            <a:endParaRPr lang="en-US" sz="3600" b="0" kern="1200">
              <a:solidFill>
                <a:prstClr val="black"/>
              </a:solidFill>
              <a:latin typeface="Calibri" panose="020F0502020204030204"/>
            </a:endParaRPr>
          </a:p>
        </p:txBody>
      </p:sp>
    </p:spTree>
    <p:extLst>
      <p:ext uri="{BB962C8B-B14F-4D97-AF65-F5344CB8AC3E}">
        <p14:creationId xmlns:p14="http://schemas.microsoft.com/office/powerpoint/2010/main" val="39539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onstructor"/>
          <p:cNvSpPr txBox="1"/>
          <p:nvPr/>
        </p:nvSpPr>
        <p:spPr>
          <a:xfrm rot="16200000">
            <a:off x="-2274303" y="6023931"/>
            <a:ext cx="744791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Constructor</a:t>
            </a:r>
          </a:p>
        </p:txBody>
      </p:sp>
      <p:sp>
        <p:nvSpPr>
          <p:cNvPr id="149"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0" name="Static Constructor"/>
          <p:cNvSpPr txBox="1"/>
          <p:nvPr/>
        </p:nvSpPr>
        <p:spPr>
          <a:xfrm>
            <a:off x="3487409" y="1826604"/>
            <a:ext cx="4207524"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Static Constructor</a:t>
            </a:r>
          </a:p>
        </p:txBody>
      </p:sp>
      <p:sp>
        <p:nvSpPr>
          <p:cNvPr id="151" name="A class can also have a static constructor, which initializes static members of the type.…"/>
          <p:cNvSpPr txBox="1"/>
          <p:nvPr/>
        </p:nvSpPr>
        <p:spPr>
          <a:xfrm>
            <a:off x="3496390" y="3555020"/>
            <a:ext cx="19987664" cy="3190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A class can also have a static constructor, which initializes static members of the type. </a:t>
            </a:r>
          </a:p>
          <a:p>
            <a:pPr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Static constructors are parameterless. </a:t>
            </a:r>
          </a:p>
          <a:p>
            <a:pPr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pPr>
            <a:r>
              <a:t>If we don't provide a static constructor to initialize static fields, the C# compiler will supply a default static constructor that initializes static fields to their default value.</a:t>
            </a:r>
          </a:p>
        </p:txBody>
      </p:sp>
      <p:sp>
        <p:nvSpPr>
          <p:cNvPr id="152" name="Line"/>
          <p:cNvSpPr/>
          <p:nvPr/>
        </p:nvSpPr>
        <p:spPr>
          <a:xfrm>
            <a:off x="3496390" y="2667000"/>
            <a:ext cx="12732454"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538883" cy="13716000"/>
          </a:xfrm>
          <a:prstGeom prst="rect">
            <a:avLst/>
          </a:prstGeom>
          <a:noFill/>
        </p:spPr>
        <p:txBody>
          <a:bodyPr vert="vert270" wrap="square" rtlCol="0">
            <a:spAutoFit/>
          </a:bodyPr>
          <a:lstStyle/>
          <a:p>
            <a:pPr defTabSz="1828800" hangingPunct="1"/>
            <a:r>
              <a:rPr lang="en-US" sz="8800" b="0" kern="1200" dirty="0">
                <a:solidFill>
                  <a:prstClr val="black"/>
                </a:solidFill>
                <a:latin typeface="Bauhaus 93" panose="04030905020B02020C02" pitchFamily="82" charset="0"/>
                <a:ea typeface="+mn-ea"/>
                <a:cs typeface="+mn-cs"/>
              </a:rPr>
              <a:t>R</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fl</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ction</a:t>
            </a:r>
            <a:endParaRPr lang="en-US" sz="8800" b="0" kern="1200" dirty="0">
              <a:solidFill>
                <a:prstClr val="black"/>
              </a:solidFill>
              <a:latin typeface="Bauhaus 93" panose="04030905020B02020C02" pitchFamily="82" charset="0"/>
              <a:ea typeface="+mn-ea"/>
              <a:cs typeface="+mn-cs"/>
            </a:endParaRPr>
          </a:p>
        </p:txBody>
      </p:sp>
      <p:cxnSp>
        <p:nvCxnSpPr>
          <p:cNvPr id="6" name="Straight Connector 5"/>
          <p:cNvCxnSpPr/>
          <p:nvPr/>
        </p:nvCxnSpPr>
        <p:spPr>
          <a:xfrm>
            <a:off x="1963270" y="0"/>
            <a:ext cx="0" cy="13716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63271" y="13178119"/>
            <a:ext cx="22420730" cy="461665"/>
          </a:xfrm>
          <a:prstGeom prst="rect">
            <a:avLst/>
          </a:prstGeom>
          <a:noFill/>
        </p:spPr>
        <p:txBody>
          <a:bodyPr wrap="square" rtlCol="0">
            <a:spAutoFit/>
          </a:bodyPr>
          <a:lstStyle/>
          <a:p>
            <a:pPr algn="l" defTabSz="1828800" hangingPunct="1"/>
            <a:r>
              <a:rPr lang="en-US" sz="2400" b="0" i="1" kern="1200" dirty="0">
                <a:solidFill>
                  <a:prstClr val="black"/>
                </a:solidFill>
                <a:latin typeface="Calibri Light" panose="020F0302020204030204"/>
                <a:ea typeface="+mn-ea"/>
                <a:cs typeface="+mn-cs"/>
              </a:rPr>
              <a:t>Ref. http://csharp-video-tutorials.blogspot.com/2012/07/part-53-c-tutorial-reflection.html</a:t>
            </a:r>
          </a:p>
        </p:txBody>
      </p:sp>
      <p:sp>
        <p:nvSpPr>
          <p:cNvPr id="8" name="TextBox 7"/>
          <p:cNvSpPr txBox="1"/>
          <p:nvPr/>
        </p:nvSpPr>
        <p:spPr>
          <a:xfrm>
            <a:off x="2716303" y="564777"/>
            <a:ext cx="12233410" cy="1631216"/>
          </a:xfrm>
          <a:prstGeom prst="rect">
            <a:avLst/>
          </a:prstGeom>
          <a:noFill/>
        </p:spPr>
        <p:txBody>
          <a:bodyPr wrap="square" rtlCol="0">
            <a:spAutoFit/>
          </a:bodyPr>
          <a:lstStyle/>
          <a:p>
            <a:pPr algn="l" defTabSz="1828800" hangingPunct="1"/>
            <a:r>
              <a:rPr lang="en-US" sz="10000" b="0" kern="1200" dirty="0">
                <a:solidFill>
                  <a:prstClr val="black"/>
                </a:solidFill>
                <a:latin typeface="Calibri" panose="020F0502020204030204"/>
                <a:ea typeface="+mn-ea"/>
                <a:cs typeface="+mn-cs"/>
              </a:rPr>
              <a:t>Use of Reflection API</a:t>
            </a:r>
            <a:endParaRPr lang="en-US" sz="10000" b="0" kern="1200" dirty="0">
              <a:solidFill>
                <a:prstClr val="black"/>
              </a:solidFill>
              <a:latin typeface="Calibri" panose="020F0502020204030204"/>
              <a:ea typeface="+mn-ea"/>
              <a:cs typeface="+mn-cs"/>
            </a:endParaRPr>
          </a:p>
        </p:txBody>
      </p:sp>
      <p:cxnSp>
        <p:nvCxnSpPr>
          <p:cNvPr id="12" name="Straight Connector 11"/>
          <p:cNvCxnSpPr/>
          <p:nvPr/>
        </p:nvCxnSpPr>
        <p:spPr>
          <a:xfrm>
            <a:off x="2989942" y="2231342"/>
            <a:ext cx="2043611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804224" y="3528578"/>
            <a:ext cx="18288000" cy="5509200"/>
          </a:xfrm>
          <a:prstGeom prst="rect">
            <a:avLst/>
          </a:prstGeom>
        </p:spPr>
        <p:txBody>
          <a:bodyPr wrap="square">
            <a:spAutoFit/>
          </a:bodyPr>
          <a:lstStyle/>
          <a:p>
            <a:pPr marL="1365250" indent="-1365250" algn="l" defTabSz="1828800" hangingPunct="1">
              <a:lnSpc>
                <a:spcPct val="150000"/>
              </a:lnSpc>
              <a:buFont typeface="Arial" panose="020B0604020202020204" pitchFamily="34" charset="0"/>
              <a:buChar char="•"/>
            </a:pPr>
            <a:r>
              <a:rPr lang="en-US" sz="6400" b="0" kern="1200" dirty="0">
                <a:solidFill>
                  <a:srgbClr val="333333"/>
                </a:solidFill>
                <a:latin typeface="Arial" panose="020B0604020202020204" pitchFamily="34" charset="0"/>
                <a:ea typeface="+mn-ea"/>
                <a:cs typeface="+mn-cs"/>
              </a:rPr>
              <a:t>By </a:t>
            </a:r>
            <a:r>
              <a:rPr lang="en-US" sz="6400" b="0" kern="1200" dirty="0">
                <a:solidFill>
                  <a:srgbClr val="333333"/>
                </a:solidFill>
                <a:latin typeface="Arial" panose="020B0604020202020204" pitchFamily="34" charset="0"/>
                <a:ea typeface="+mn-ea"/>
                <a:cs typeface="+mn-cs"/>
              </a:rPr>
              <a:t>IDE or a UI designers</a:t>
            </a:r>
          </a:p>
          <a:p>
            <a:pPr marL="1365250" indent="-1365250" algn="l" defTabSz="1828800" hangingPunct="1">
              <a:buFont typeface="Arial" panose="020B0604020202020204" pitchFamily="34" charset="0"/>
              <a:buChar char="•"/>
            </a:pPr>
            <a:r>
              <a:rPr lang="en-US" sz="6400" b="0" kern="1200" dirty="0">
                <a:solidFill>
                  <a:srgbClr val="333333"/>
                </a:solidFill>
                <a:latin typeface="Arial" panose="020B0604020202020204" pitchFamily="34" charset="0"/>
                <a:ea typeface="+mn-ea"/>
                <a:cs typeface="+mn-cs"/>
              </a:rPr>
              <a:t>To dynamically create an instance of a type, about which we don't have any information at compile time</a:t>
            </a:r>
            <a:r>
              <a:rPr lang="en-US" sz="6400" b="0" kern="1200" dirty="0">
                <a:solidFill>
                  <a:srgbClr val="333333"/>
                </a:solidFill>
                <a:latin typeface="Arial" panose="020B0604020202020204" pitchFamily="34" charset="0"/>
                <a:ea typeface="+mn-ea"/>
                <a:cs typeface="+mn-cs"/>
              </a:rPr>
              <a:t>. (late binding)</a:t>
            </a:r>
          </a:p>
          <a:p>
            <a:pPr marL="914400" indent="-914400" algn="l" defTabSz="1828800" hangingPunct="1">
              <a:buFont typeface="Arial" panose="020B0604020202020204" pitchFamily="34" charset="0"/>
              <a:buChar char="•"/>
            </a:pPr>
            <a:endParaRPr lang="en-US" sz="6400" b="0" kern="1200" dirty="0">
              <a:solidFill>
                <a:srgbClr val="333333"/>
              </a:solidFill>
              <a:latin typeface="Arial" panose="020B0604020202020204" pitchFamily="34" charset="0"/>
              <a:ea typeface="+mn-ea"/>
              <a:cs typeface="+mn-cs"/>
            </a:endParaRPr>
          </a:p>
        </p:txBody>
      </p:sp>
    </p:spTree>
    <p:extLst>
      <p:ext uri="{BB962C8B-B14F-4D97-AF65-F5344CB8AC3E}">
        <p14:creationId xmlns:p14="http://schemas.microsoft.com/office/powerpoint/2010/main" val="17512999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538883" cy="13716000"/>
          </a:xfrm>
          <a:prstGeom prst="rect">
            <a:avLst/>
          </a:prstGeom>
          <a:noFill/>
        </p:spPr>
        <p:txBody>
          <a:bodyPr vert="vert270" wrap="square" rtlCol="0">
            <a:spAutoFit/>
          </a:bodyPr>
          <a:lstStyle/>
          <a:p>
            <a:pPr defTabSz="1828800" hangingPunct="1"/>
            <a:r>
              <a:rPr lang="en-US" sz="8800" b="0" kern="1200" dirty="0">
                <a:solidFill>
                  <a:prstClr val="black"/>
                </a:solidFill>
                <a:latin typeface="Bauhaus 93" panose="04030905020B02020C02" pitchFamily="82" charset="0"/>
                <a:ea typeface="+mn-ea"/>
                <a:cs typeface="+mn-cs"/>
              </a:rPr>
              <a:t>R</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fl</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ction</a:t>
            </a:r>
            <a:endParaRPr lang="en-US" sz="8800" b="0" kern="1200" dirty="0">
              <a:solidFill>
                <a:prstClr val="black"/>
              </a:solidFill>
              <a:latin typeface="Bauhaus 93" panose="04030905020B02020C02" pitchFamily="82" charset="0"/>
              <a:ea typeface="+mn-ea"/>
              <a:cs typeface="+mn-cs"/>
            </a:endParaRPr>
          </a:p>
        </p:txBody>
      </p:sp>
      <p:cxnSp>
        <p:nvCxnSpPr>
          <p:cNvPr id="6" name="Straight Connector 5"/>
          <p:cNvCxnSpPr/>
          <p:nvPr/>
        </p:nvCxnSpPr>
        <p:spPr>
          <a:xfrm>
            <a:off x="1963270" y="0"/>
            <a:ext cx="0" cy="13716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63271" y="13178119"/>
            <a:ext cx="22420730" cy="461665"/>
          </a:xfrm>
          <a:prstGeom prst="rect">
            <a:avLst/>
          </a:prstGeom>
          <a:noFill/>
        </p:spPr>
        <p:txBody>
          <a:bodyPr wrap="square" rtlCol="0">
            <a:spAutoFit/>
          </a:bodyPr>
          <a:lstStyle/>
          <a:p>
            <a:pPr algn="l" defTabSz="1828800" hangingPunct="1"/>
            <a:r>
              <a:rPr lang="en-US" sz="2400" b="0" i="1" kern="1200" dirty="0">
                <a:solidFill>
                  <a:prstClr val="black"/>
                </a:solidFill>
                <a:latin typeface="Calibri Light" panose="020F0302020204030204"/>
                <a:ea typeface="+mn-ea"/>
                <a:cs typeface="+mn-cs"/>
              </a:rPr>
              <a:t>Ref. http://csharp-video-tutorials.blogspot.com/2012/07/part-53-c-tutorial-reflection.html</a:t>
            </a:r>
          </a:p>
        </p:txBody>
      </p:sp>
      <p:sp>
        <p:nvSpPr>
          <p:cNvPr id="8" name="TextBox 7"/>
          <p:cNvSpPr txBox="1"/>
          <p:nvPr/>
        </p:nvSpPr>
        <p:spPr>
          <a:xfrm>
            <a:off x="2716303" y="564776"/>
            <a:ext cx="12233410" cy="1631216"/>
          </a:xfrm>
          <a:prstGeom prst="rect">
            <a:avLst/>
          </a:prstGeom>
          <a:noFill/>
        </p:spPr>
        <p:txBody>
          <a:bodyPr wrap="square" rtlCol="0">
            <a:spAutoFit/>
          </a:bodyPr>
          <a:lstStyle/>
          <a:p>
            <a:pPr algn="l" defTabSz="1828800" hangingPunct="1"/>
            <a:r>
              <a:rPr lang="en-US" sz="10000" b="0" kern="1200" dirty="0">
                <a:solidFill>
                  <a:prstClr val="black"/>
                </a:solidFill>
                <a:latin typeface="Calibri" panose="020F0502020204030204"/>
                <a:ea typeface="+mn-ea"/>
                <a:cs typeface="+mn-cs"/>
              </a:rPr>
              <a:t>Example 1</a:t>
            </a:r>
            <a:endParaRPr lang="en-US" sz="10000" b="0" kern="1200" dirty="0">
              <a:solidFill>
                <a:prstClr val="black"/>
              </a:solidFill>
              <a:latin typeface="Calibri" panose="020F0502020204030204"/>
              <a:ea typeface="+mn-ea"/>
              <a:cs typeface="+mn-cs"/>
            </a:endParaRPr>
          </a:p>
        </p:txBody>
      </p:sp>
      <p:cxnSp>
        <p:nvCxnSpPr>
          <p:cNvPr id="12" name="Straight Connector 11"/>
          <p:cNvCxnSpPr/>
          <p:nvPr/>
        </p:nvCxnSpPr>
        <p:spPr>
          <a:xfrm>
            <a:off x="2989942" y="2231342"/>
            <a:ext cx="2043611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989943" y="2680297"/>
            <a:ext cx="15298058" cy="10002738"/>
          </a:xfrm>
          <a:prstGeom prst="rect">
            <a:avLst/>
          </a:prstGeom>
        </p:spPr>
        <p:txBody>
          <a:bodyPr wrap="square">
            <a:spAutoFit/>
          </a:bodyPr>
          <a:lstStyle/>
          <a:p>
            <a:pPr algn="l" defTabSz="1828800" hangingPunct="1"/>
            <a:r>
              <a:rPr lang="en-US" sz="2800" b="0" kern="1200" dirty="0">
                <a:solidFill>
                  <a:srgbClr val="0000FF"/>
                </a:solidFill>
                <a:latin typeface="Consolas" panose="020B0609020204030204" pitchFamily="49" charset="0"/>
                <a:ea typeface="+mn-ea"/>
                <a:cs typeface="+mn-cs"/>
              </a:rPr>
              <a:t>class</a:t>
            </a:r>
            <a:r>
              <a:rPr lang="en-US" sz="2800" b="0" kern="1200" dirty="0">
                <a:latin typeface="Consolas" panose="020B0609020204030204" pitchFamily="49" charset="0"/>
                <a:ea typeface="+mn-ea"/>
                <a:cs typeface="+mn-cs"/>
              </a:rPr>
              <a:t> </a:t>
            </a:r>
            <a:r>
              <a:rPr lang="en-US" sz="2800" b="0" kern="1200" dirty="0">
                <a:solidFill>
                  <a:srgbClr val="2B91AF"/>
                </a:solidFill>
                <a:latin typeface="Consolas" panose="020B0609020204030204" pitchFamily="49" charset="0"/>
                <a:ea typeface="+mn-ea"/>
                <a:cs typeface="+mn-cs"/>
              </a:rPr>
              <a:t>Customer</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int</a:t>
            </a:r>
            <a:r>
              <a:rPr lang="en-US" sz="2800" b="0" kern="1200" dirty="0">
                <a:latin typeface="Consolas" panose="020B0609020204030204" pitchFamily="49" charset="0"/>
                <a:ea typeface="+mn-ea"/>
                <a:cs typeface="+mn-cs"/>
              </a:rPr>
              <a:t> ID { </a:t>
            </a:r>
            <a:r>
              <a:rPr lang="en-US" sz="2800" b="0" kern="1200" dirty="0">
                <a:solidFill>
                  <a:srgbClr val="0000FF"/>
                </a:solidFill>
                <a:latin typeface="Consolas" panose="020B0609020204030204" pitchFamily="49" charset="0"/>
                <a:ea typeface="+mn-ea"/>
                <a:cs typeface="+mn-cs"/>
              </a:rPr>
              <a:t>get</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set</a:t>
            </a:r>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 Name { </a:t>
            </a:r>
            <a:r>
              <a:rPr lang="en-US" sz="2800" b="0" kern="1200" dirty="0">
                <a:solidFill>
                  <a:srgbClr val="0000FF"/>
                </a:solidFill>
                <a:latin typeface="Consolas" panose="020B0609020204030204" pitchFamily="49" charset="0"/>
                <a:ea typeface="+mn-ea"/>
                <a:cs typeface="+mn-cs"/>
              </a:rPr>
              <a:t>get</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set</a:t>
            </a:r>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Customer(</a:t>
            </a:r>
            <a:r>
              <a:rPr lang="en-US" sz="2800" b="0" kern="1200" dirty="0" err="1">
                <a:solidFill>
                  <a:srgbClr val="0000FF"/>
                </a:solidFill>
                <a:latin typeface="Consolas" panose="020B0609020204030204" pitchFamily="49" charset="0"/>
                <a:ea typeface="+mn-ea"/>
                <a:cs typeface="+mn-cs"/>
              </a:rPr>
              <a:t>int</a:t>
            </a:r>
            <a:r>
              <a:rPr lang="en-US" sz="2800" b="0" kern="1200" dirty="0">
                <a:latin typeface="Consolas" panose="020B0609020204030204" pitchFamily="49" charset="0"/>
                <a:ea typeface="+mn-ea"/>
                <a:cs typeface="+mn-cs"/>
              </a:rPr>
              <a:t> ID, </a:t>
            </a:r>
            <a:r>
              <a:rPr lang="en-US" sz="2800" b="0" kern="1200" dirty="0">
                <a:solidFill>
                  <a:srgbClr val="0000FF"/>
                </a:solidFill>
                <a:latin typeface="Consolas" panose="020B0609020204030204" pitchFamily="49" charset="0"/>
                <a:ea typeface="+mn-ea"/>
                <a:cs typeface="+mn-cs"/>
              </a:rPr>
              <a:t>string</a:t>
            </a:r>
            <a:r>
              <a:rPr lang="en-US" sz="2800" b="0" kern="1200" dirty="0">
                <a:latin typeface="Consolas" panose="020B0609020204030204" pitchFamily="49" charset="0"/>
                <a:ea typeface="+mn-ea"/>
                <a:cs typeface="+mn-cs"/>
              </a:rPr>
              <a:t> Name)</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this</a:t>
            </a:r>
            <a:r>
              <a:rPr lang="en-US" sz="2800" b="0" kern="1200" dirty="0">
                <a:latin typeface="Consolas" panose="020B0609020204030204" pitchFamily="49" charset="0"/>
                <a:ea typeface="+mn-ea"/>
                <a:cs typeface="+mn-cs"/>
              </a:rPr>
              <a:t>.ID = ID;</a:t>
            </a:r>
          </a:p>
          <a:p>
            <a:pPr algn="l" defTabSz="1828800" hangingPunct="1"/>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this</a:t>
            </a:r>
            <a:r>
              <a:rPr lang="en-US" sz="2800" b="0" kern="1200" dirty="0" err="1">
                <a:latin typeface="Consolas" panose="020B0609020204030204" pitchFamily="49" charset="0"/>
                <a:ea typeface="+mn-ea"/>
                <a:cs typeface="+mn-cs"/>
              </a:rPr>
              <a:t>.Name</a:t>
            </a:r>
            <a:r>
              <a:rPr lang="en-US" sz="2800" b="0" kern="1200" dirty="0">
                <a:latin typeface="Consolas" panose="020B0609020204030204" pitchFamily="49" charset="0"/>
                <a:ea typeface="+mn-ea"/>
                <a:cs typeface="+mn-cs"/>
              </a:rPr>
              <a:t> = Name;</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Customer()</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this</a:t>
            </a:r>
            <a:r>
              <a:rPr lang="en-US" sz="2800" b="0" kern="1200" dirty="0">
                <a:latin typeface="Consolas" panose="020B0609020204030204" pitchFamily="49" charset="0"/>
                <a:ea typeface="+mn-ea"/>
                <a:cs typeface="+mn-cs"/>
              </a:rPr>
              <a:t>.ID = -1;</a:t>
            </a:r>
          </a:p>
          <a:p>
            <a:pPr algn="l" defTabSz="1828800" hangingPunct="1"/>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this</a:t>
            </a:r>
            <a:r>
              <a:rPr lang="en-US" sz="2800" b="0" kern="1200" dirty="0" err="1">
                <a:latin typeface="Consolas" panose="020B0609020204030204" pitchFamily="49" charset="0"/>
                <a:ea typeface="+mn-ea"/>
                <a:cs typeface="+mn-cs"/>
              </a:rPr>
              <a:t>.Name</a:t>
            </a:r>
            <a:r>
              <a:rPr lang="en-US" sz="2800" b="0" kern="1200" dirty="0">
                <a:latin typeface="Consolas" panose="020B0609020204030204" pitchFamily="49" charset="0"/>
                <a:ea typeface="+mn-ea"/>
                <a:cs typeface="+mn-cs"/>
              </a:rPr>
              <a:t> = </a:t>
            </a:r>
            <a:r>
              <a:rPr lang="en-US" sz="2800" b="0" kern="1200" dirty="0" err="1">
                <a:solidFill>
                  <a:srgbClr val="0000FF"/>
                </a:solidFill>
                <a:latin typeface="Consolas" panose="020B0609020204030204" pitchFamily="49" charset="0"/>
                <a:ea typeface="+mn-ea"/>
                <a:cs typeface="+mn-cs"/>
              </a:rPr>
              <a:t>string</a:t>
            </a:r>
            <a:r>
              <a:rPr lang="en-US" sz="2800" b="0" kern="1200" dirty="0" err="1">
                <a:latin typeface="Consolas" panose="020B0609020204030204" pitchFamily="49" charset="0"/>
                <a:ea typeface="+mn-ea"/>
                <a:cs typeface="+mn-cs"/>
              </a:rPr>
              <a:t>.Empty</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void</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printID</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Console.WriteLine(</a:t>
            </a:r>
            <a:r>
              <a:rPr lang="en-US" sz="2800" b="0" kern="1200" dirty="0">
                <a:solidFill>
                  <a:srgbClr val="A31515"/>
                </a:solidFill>
                <a:latin typeface="Consolas" panose="020B0609020204030204" pitchFamily="49" charset="0"/>
                <a:ea typeface="+mn-ea"/>
                <a:cs typeface="+mn-cs"/>
              </a:rPr>
              <a:t>"ID is: {0}"</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this</a:t>
            </a:r>
            <a:r>
              <a:rPr lang="en-US" sz="2800" b="0" kern="1200" dirty="0">
                <a:latin typeface="Consolas" panose="020B0609020204030204" pitchFamily="49" charset="0"/>
                <a:ea typeface="+mn-ea"/>
                <a:cs typeface="+mn-cs"/>
              </a:rPr>
              <a:t>.ID);</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public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void</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printName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Console.WriteLine(</a:t>
            </a:r>
            <a:r>
              <a:rPr lang="en-US" sz="2800" b="0" kern="1200" dirty="0">
                <a:solidFill>
                  <a:srgbClr val="A31515"/>
                </a:solidFill>
                <a:latin typeface="Consolas" panose="020B0609020204030204" pitchFamily="49" charset="0"/>
                <a:ea typeface="+mn-ea"/>
                <a:cs typeface="+mn-cs"/>
              </a:rPr>
              <a:t>"Name is: {0}"</a:t>
            </a:r>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this</a:t>
            </a:r>
            <a:r>
              <a:rPr lang="en-US" sz="2800" b="0" kern="1200" dirty="0" err="1">
                <a:latin typeface="Consolas" panose="020B0609020204030204" pitchFamily="49" charset="0"/>
                <a:ea typeface="+mn-ea"/>
                <a:cs typeface="+mn-cs"/>
              </a:rPr>
              <a:t>.Name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endParaRPr lang="en-US" sz="28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5627798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538883" cy="13716000"/>
          </a:xfrm>
          <a:prstGeom prst="rect">
            <a:avLst/>
          </a:prstGeom>
          <a:noFill/>
        </p:spPr>
        <p:txBody>
          <a:bodyPr vert="vert270" wrap="square" rtlCol="0">
            <a:spAutoFit/>
          </a:bodyPr>
          <a:lstStyle/>
          <a:p>
            <a:pPr defTabSz="1828800" hangingPunct="1"/>
            <a:r>
              <a:rPr lang="en-US" sz="8800" b="0" kern="1200" dirty="0">
                <a:solidFill>
                  <a:prstClr val="black"/>
                </a:solidFill>
                <a:latin typeface="Bauhaus 93" panose="04030905020B02020C02" pitchFamily="82" charset="0"/>
                <a:ea typeface="+mn-ea"/>
                <a:cs typeface="+mn-cs"/>
              </a:rPr>
              <a:t>R</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fl</a:t>
            </a:r>
            <a:r>
              <a:rPr lang="en-US" sz="8800" b="0" kern="1200" dirty="0">
                <a:solidFill>
                  <a:srgbClr val="4472C4"/>
                </a:solidFill>
                <a:latin typeface="Bauhaus 93" panose="04030905020B02020C02" pitchFamily="82" charset="0"/>
                <a:ea typeface="+mn-ea"/>
                <a:cs typeface="+mn-cs"/>
              </a:rPr>
              <a:t>e</a:t>
            </a:r>
            <a:r>
              <a:rPr lang="en-US" sz="8800" b="0" kern="1200" dirty="0">
                <a:solidFill>
                  <a:prstClr val="black"/>
                </a:solidFill>
                <a:latin typeface="Bauhaus 93" panose="04030905020B02020C02" pitchFamily="82" charset="0"/>
                <a:ea typeface="+mn-ea"/>
                <a:cs typeface="+mn-cs"/>
              </a:rPr>
              <a:t>ction</a:t>
            </a:r>
            <a:endParaRPr lang="en-US" sz="8800" b="0" kern="1200" dirty="0">
              <a:solidFill>
                <a:prstClr val="black"/>
              </a:solidFill>
              <a:latin typeface="Bauhaus 93" panose="04030905020B02020C02" pitchFamily="82" charset="0"/>
              <a:ea typeface="+mn-ea"/>
              <a:cs typeface="+mn-cs"/>
            </a:endParaRPr>
          </a:p>
        </p:txBody>
      </p:sp>
      <p:cxnSp>
        <p:nvCxnSpPr>
          <p:cNvPr id="6" name="Straight Connector 5"/>
          <p:cNvCxnSpPr/>
          <p:nvPr/>
        </p:nvCxnSpPr>
        <p:spPr>
          <a:xfrm>
            <a:off x="1963270" y="0"/>
            <a:ext cx="0" cy="13716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63271" y="13178119"/>
            <a:ext cx="22420730" cy="461665"/>
          </a:xfrm>
          <a:prstGeom prst="rect">
            <a:avLst/>
          </a:prstGeom>
          <a:noFill/>
        </p:spPr>
        <p:txBody>
          <a:bodyPr wrap="square" rtlCol="0">
            <a:spAutoFit/>
          </a:bodyPr>
          <a:lstStyle/>
          <a:p>
            <a:pPr algn="l" defTabSz="1828800" hangingPunct="1"/>
            <a:r>
              <a:rPr lang="en-US" sz="2400" b="0" i="1" kern="1200" dirty="0">
                <a:solidFill>
                  <a:prstClr val="black"/>
                </a:solidFill>
                <a:latin typeface="Calibri Light" panose="020F0302020204030204"/>
                <a:ea typeface="+mn-ea"/>
                <a:cs typeface="+mn-cs"/>
              </a:rPr>
              <a:t>Ref. http://csharp-video-tutorials.blogspot.com/2012/07/part-53-c-tutorial-reflection.html</a:t>
            </a:r>
          </a:p>
        </p:txBody>
      </p:sp>
      <p:sp>
        <p:nvSpPr>
          <p:cNvPr id="8" name="TextBox 7"/>
          <p:cNvSpPr txBox="1"/>
          <p:nvPr/>
        </p:nvSpPr>
        <p:spPr>
          <a:xfrm>
            <a:off x="2716303" y="564776"/>
            <a:ext cx="12233410" cy="1631216"/>
          </a:xfrm>
          <a:prstGeom prst="rect">
            <a:avLst/>
          </a:prstGeom>
          <a:noFill/>
        </p:spPr>
        <p:txBody>
          <a:bodyPr wrap="square" rtlCol="0">
            <a:spAutoFit/>
          </a:bodyPr>
          <a:lstStyle/>
          <a:p>
            <a:pPr algn="l" defTabSz="1828800" hangingPunct="1"/>
            <a:r>
              <a:rPr lang="en-US" sz="10000" b="0" kern="1200">
                <a:solidFill>
                  <a:prstClr val="black"/>
                </a:solidFill>
                <a:latin typeface="Calibri" panose="020F0502020204030204"/>
                <a:ea typeface="+mn-ea"/>
                <a:cs typeface="+mn-cs"/>
              </a:rPr>
              <a:t>Example 1</a:t>
            </a:r>
            <a:endParaRPr lang="en-US" sz="10000" b="0" kern="1200" dirty="0">
              <a:solidFill>
                <a:prstClr val="black"/>
              </a:solidFill>
              <a:latin typeface="Calibri" panose="020F0502020204030204"/>
              <a:ea typeface="+mn-ea"/>
              <a:cs typeface="+mn-cs"/>
            </a:endParaRPr>
          </a:p>
        </p:txBody>
      </p:sp>
      <p:cxnSp>
        <p:nvCxnSpPr>
          <p:cNvPr id="12" name="Straight Connector 11"/>
          <p:cNvCxnSpPr/>
          <p:nvPr/>
        </p:nvCxnSpPr>
        <p:spPr>
          <a:xfrm>
            <a:off x="2989942" y="2231342"/>
            <a:ext cx="2043611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989942" y="2680297"/>
            <a:ext cx="20436116" cy="10002738"/>
          </a:xfrm>
          <a:prstGeom prst="rect">
            <a:avLst/>
          </a:prstGeom>
        </p:spPr>
        <p:txBody>
          <a:bodyPr wrap="square">
            <a:spAutoFit/>
          </a:bodyPr>
          <a:lstStyle/>
          <a:p>
            <a:pPr algn="l" defTabSz="1828800" hangingPunct="1"/>
            <a:r>
              <a:rPr lang="en-US" sz="2800" b="0" kern="1200" dirty="0">
                <a:solidFill>
                  <a:srgbClr val="0000FF"/>
                </a:solidFill>
                <a:latin typeface="Consolas" panose="020B0609020204030204" pitchFamily="49" charset="0"/>
                <a:ea typeface="+mn-ea"/>
                <a:cs typeface="+mn-cs"/>
              </a:rPr>
              <a:t>class</a:t>
            </a:r>
            <a:r>
              <a:rPr lang="en-US" sz="2800" b="0" kern="1200" dirty="0">
                <a:latin typeface="Consolas" panose="020B0609020204030204" pitchFamily="49" charset="0"/>
                <a:ea typeface="+mn-ea"/>
                <a:cs typeface="+mn-cs"/>
              </a:rPr>
              <a:t> </a:t>
            </a:r>
            <a:r>
              <a:rPr lang="en-US" sz="2800" b="0" kern="1200" dirty="0" err="1">
                <a:solidFill>
                  <a:srgbClr val="2B91AF"/>
                </a:solidFill>
                <a:latin typeface="Consolas" panose="020B0609020204030204" pitchFamily="49" charset="0"/>
                <a:ea typeface="+mn-ea"/>
                <a:cs typeface="+mn-cs"/>
              </a:rPr>
              <a:t>MainClass</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static</a:t>
            </a:r>
            <a:r>
              <a:rPr lang="en-US" sz="2800" b="0" kern="1200" dirty="0">
                <a:latin typeface="Consolas" panose="020B0609020204030204" pitchFamily="49" charset="0"/>
                <a:ea typeface="+mn-ea"/>
                <a:cs typeface="+mn-cs"/>
              </a:rPr>
              <a:t> </a:t>
            </a:r>
            <a:r>
              <a:rPr lang="en-US" sz="2800" b="0" kern="1200" dirty="0">
                <a:solidFill>
                  <a:srgbClr val="0000FF"/>
                </a:solidFill>
                <a:latin typeface="Consolas" panose="020B0609020204030204" pitchFamily="49" charset="0"/>
                <a:ea typeface="+mn-ea"/>
                <a:cs typeface="+mn-cs"/>
              </a:rPr>
              <a:t>void</a:t>
            </a:r>
            <a:r>
              <a:rPr lang="en-US" sz="2800" b="0" kern="1200" dirty="0">
                <a:latin typeface="Consolas" panose="020B0609020204030204" pitchFamily="49" charset="0"/>
                <a:ea typeface="+mn-ea"/>
                <a:cs typeface="+mn-cs"/>
              </a:rPr>
              <a:t> Main()</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Type T = </a:t>
            </a:r>
            <a:r>
              <a:rPr lang="en-US" sz="2800" b="0" kern="1200" dirty="0" err="1">
                <a:latin typeface="Consolas" panose="020B0609020204030204" pitchFamily="49" charset="0"/>
                <a:ea typeface="+mn-ea"/>
                <a:cs typeface="+mn-cs"/>
              </a:rPr>
              <a:t>Type.GetType</a:t>
            </a:r>
            <a:r>
              <a:rPr lang="en-US" sz="2800" b="0" kern="1200" dirty="0">
                <a:latin typeface="Consolas" panose="020B0609020204030204" pitchFamily="49" charset="0"/>
                <a:ea typeface="+mn-ea"/>
                <a:cs typeface="+mn-cs"/>
              </a:rPr>
              <a:t>(</a:t>
            </a:r>
            <a:r>
              <a:rPr lang="en-US" sz="2800" b="0" kern="1200" dirty="0">
                <a:solidFill>
                  <a:srgbClr val="A31515"/>
                </a:solidFill>
                <a:latin typeface="Consolas" panose="020B0609020204030204" pitchFamily="49" charset="0"/>
                <a:ea typeface="+mn-ea"/>
                <a:cs typeface="+mn-cs"/>
              </a:rPr>
              <a:t>"</a:t>
            </a:r>
            <a:r>
              <a:rPr lang="en-US" sz="2800" b="0" kern="1200" dirty="0" err="1">
                <a:solidFill>
                  <a:srgbClr val="A31515"/>
                </a:solidFill>
                <a:latin typeface="Consolas" panose="020B0609020204030204" pitchFamily="49" charset="0"/>
                <a:ea typeface="+mn-ea"/>
                <a:cs typeface="+mn-cs"/>
              </a:rPr>
              <a:t>ReflectionExample.Customer</a:t>
            </a:r>
            <a:r>
              <a:rPr lang="en-US" sz="2800" b="0" kern="1200" dirty="0">
                <a:solidFill>
                  <a:srgbClr val="A31515"/>
                </a:solidFill>
                <a:latin typeface="Consolas" panose="020B0609020204030204" pitchFamily="49" charset="0"/>
                <a:ea typeface="+mn-ea"/>
                <a:cs typeface="+mn-cs"/>
              </a:rPr>
              <a:t>"</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MethodInfo</a:t>
            </a:r>
            <a:r>
              <a:rPr lang="en-US" sz="2800" b="0" kern="1200" dirty="0">
                <a:latin typeface="Consolas" panose="020B0609020204030204" pitchFamily="49" charset="0"/>
                <a:ea typeface="+mn-ea"/>
                <a:cs typeface="+mn-cs"/>
              </a:rPr>
              <a:t>[] methods = </a:t>
            </a:r>
            <a:r>
              <a:rPr lang="en-US" sz="2800" b="0" kern="1200" dirty="0" err="1">
                <a:latin typeface="Consolas" panose="020B0609020204030204" pitchFamily="49" charset="0"/>
                <a:ea typeface="+mn-ea"/>
                <a:cs typeface="+mn-cs"/>
              </a:rPr>
              <a:t>T.GetMethods</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foreach</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MethodInfo</a:t>
            </a:r>
            <a:r>
              <a:rPr lang="en-US" sz="2800" b="0" kern="1200" dirty="0">
                <a:latin typeface="Consolas" panose="020B0609020204030204" pitchFamily="49" charset="0"/>
                <a:ea typeface="+mn-ea"/>
                <a:cs typeface="+mn-cs"/>
              </a:rPr>
              <a:t> method </a:t>
            </a:r>
            <a:r>
              <a:rPr lang="en-US" sz="2800" b="0" kern="1200" dirty="0">
                <a:solidFill>
                  <a:srgbClr val="0000FF"/>
                </a:solidFill>
                <a:latin typeface="Consolas" panose="020B0609020204030204" pitchFamily="49" charset="0"/>
                <a:ea typeface="+mn-ea"/>
                <a:cs typeface="+mn-cs"/>
              </a:rPr>
              <a:t>in</a:t>
            </a:r>
            <a:r>
              <a:rPr lang="en-US" sz="2800" b="0" kern="1200" dirty="0">
                <a:latin typeface="Consolas" panose="020B0609020204030204" pitchFamily="49" charset="0"/>
                <a:ea typeface="+mn-ea"/>
                <a:cs typeface="+mn-cs"/>
              </a:rPr>
              <a:t> methods</a:t>
            </a:r>
            <a:r>
              <a:rPr lang="en-US" sz="2800" b="0" kern="1200" dirty="0">
                <a:latin typeface="Consolas" panose="020B0609020204030204" pitchFamily="49" charset="0"/>
                <a:ea typeface="+mn-ea"/>
                <a:cs typeface="+mn-cs"/>
              </a:rPr>
              <a: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Console.WriteLine(</a:t>
            </a:r>
            <a:r>
              <a:rPr lang="en-US" sz="2800" b="0" kern="1200" dirty="0" err="1">
                <a:latin typeface="Consolas" panose="020B0609020204030204" pitchFamily="49" charset="0"/>
                <a:ea typeface="+mn-ea"/>
                <a:cs typeface="+mn-cs"/>
              </a:rPr>
              <a:t>method.ReturnType</a:t>
            </a:r>
            <a:r>
              <a:rPr lang="en-US" sz="2800" b="0" kern="1200" dirty="0">
                <a:latin typeface="Consolas" panose="020B0609020204030204" pitchFamily="49" charset="0"/>
                <a:ea typeface="+mn-ea"/>
                <a:cs typeface="+mn-cs"/>
              </a:rPr>
              <a:t> + </a:t>
            </a:r>
            <a:r>
              <a:rPr lang="en-US" sz="2800" b="0" kern="1200" dirty="0">
                <a:solidFill>
                  <a:srgbClr val="A31515"/>
                </a:solidFill>
                <a:latin typeface="Consolas" panose="020B0609020204030204" pitchFamily="49" charset="0"/>
                <a:ea typeface="+mn-ea"/>
                <a:cs typeface="+mn-cs"/>
              </a:rPr>
              <a:t>" "</a:t>
            </a:r>
            <a:r>
              <a:rPr lang="en-US" sz="2800" b="0" kern="1200" dirty="0">
                <a:latin typeface="Consolas" panose="020B0609020204030204" pitchFamily="49" charset="0"/>
                <a:ea typeface="+mn-ea"/>
                <a:cs typeface="+mn-cs"/>
              </a:rPr>
              <a:t> + </a:t>
            </a:r>
            <a:r>
              <a:rPr lang="en-US" sz="2800" b="0" kern="1200" dirty="0" err="1">
                <a:latin typeface="Consolas" panose="020B0609020204030204" pitchFamily="49" charset="0"/>
                <a:ea typeface="+mn-ea"/>
                <a:cs typeface="+mn-cs"/>
              </a:rPr>
              <a:t>method.Name</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a:latin typeface="Consolas" panose="020B0609020204030204" pitchFamily="49" charset="0"/>
                <a:ea typeface="+mn-ea"/>
                <a:cs typeface="+mn-cs"/>
              </a:rPr>
              <a:t>}</a:t>
            </a:r>
          </a:p>
          <a:p>
            <a:pPr algn="l" defTabSz="1828800" hangingPunct="1"/>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PropertyInfo</a:t>
            </a:r>
            <a:r>
              <a:rPr lang="en-US" sz="2800" b="0" kern="1200" dirty="0">
                <a:latin typeface="Consolas" panose="020B0609020204030204" pitchFamily="49" charset="0"/>
                <a:ea typeface="+mn-ea"/>
                <a:cs typeface="+mn-cs"/>
              </a:rPr>
              <a:t>[] properties =  </a:t>
            </a:r>
            <a:r>
              <a:rPr lang="en-US" sz="2800" b="0" kern="1200" dirty="0" err="1">
                <a:latin typeface="Consolas" panose="020B0609020204030204" pitchFamily="49" charset="0"/>
                <a:ea typeface="+mn-ea"/>
                <a:cs typeface="+mn-cs"/>
              </a:rPr>
              <a:t>T.GetProperties</a:t>
            </a:r>
            <a:r>
              <a:rPr lang="en-US" sz="2800" b="0" kern="1200" dirty="0">
                <a:latin typeface="Consolas" panose="020B0609020204030204" pitchFamily="49" charset="0"/>
                <a:ea typeface="+mn-ea"/>
                <a:cs typeface="+mn-cs"/>
              </a:rPr>
              <a:t>();</a:t>
            </a:r>
          </a:p>
          <a:p>
            <a:pPr algn="l" defTabSz="1828800" hangingPunct="1"/>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Console.WriteLine(</a:t>
            </a:r>
            <a:r>
              <a:rPr lang="en-US" sz="2800" b="0" kern="1200" dirty="0">
                <a:solidFill>
                  <a:srgbClr val="A31515"/>
                </a:solidFill>
                <a:latin typeface="Consolas" panose="020B0609020204030204" pitchFamily="49" charset="0"/>
                <a:ea typeface="+mn-ea"/>
                <a:cs typeface="+mn-cs"/>
              </a:rPr>
              <a:t>"\</a:t>
            </a:r>
            <a:r>
              <a:rPr lang="en-US" sz="2800" b="0" kern="1200" dirty="0" err="1">
                <a:solidFill>
                  <a:srgbClr val="A31515"/>
                </a:solidFill>
                <a:latin typeface="Consolas" panose="020B0609020204030204" pitchFamily="49" charset="0"/>
                <a:ea typeface="+mn-ea"/>
                <a:cs typeface="+mn-cs"/>
              </a:rPr>
              <a:t>nProperties</a:t>
            </a:r>
            <a:r>
              <a:rPr lang="en-US" sz="2800" b="0" kern="1200" dirty="0">
                <a:solidFill>
                  <a:srgbClr val="A31515"/>
                </a:solidFill>
                <a:latin typeface="Consolas" panose="020B0609020204030204" pitchFamily="49" charset="0"/>
                <a:ea typeface="+mn-ea"/>
                <a:cs typeface="+mn-cs"/>
              </a:rPr>
              <a:t>"</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foreach</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PropertyInfo</a:t>
            </a:r>
            <a:r>
              <a:rPr lang="en-US" sz="2800" b="0" kern="1200" dirty="0">
                <a:latin typeface="Consolas" panose="020B0609020204030204" pitchFamily="49" charset="0"/>
                <a:ea typeface="+mn-ea"/>
                <a:cs typeface="+mn-cs"/>
              </a:rPr>
              <a:t> property </a:t>
            </a:r>
            <a:r>
              <a:rPr lang="en-US" sz="2800" b="0" kern="1200" dirty="0">
                <a:solidFill>
                  <a:srgbClr val="0000FF"/>
                </a:solidFill>
                <a:latin typeface="Consolas" panose="020B0609020204030204" pitchFamily="49" charset="0"/>
                <a:ea typeface="+mn-ea"/>
                <a:cs typeface="+mn-cs"/>
              </a:rPr>
              <a:t>in</a:t>
            </a:r>
            <a:r>
              <a:rPr lang="en-US" sz="2800" b="0" kern="1200" dirty="0">
                <a:latin typeface="Consolas" panose="020B0609020204030204" pitchFamily="49" charset="0"/>
                <a:ea typeface="+mn-ea"/>
                <a:cs typeface="+mn-cs"/>
              </a:rPr>
              <a:t> properties</a:t>
            </a:r>
            <a:r>
              <a:rPr lang="en-US" sz="2800" b="0" kern="1200" dirty="0">
                <a:latin typeface="Consolas" panose="020B0609020204030204" pitchFamily="49" charset="0"/>
                <a:ea typeface="+mn-ea"/>
                <a:cs typeface="+mn-cs"/>
              </a:rPr>
              <a: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Console.WriteLine(</a:t>
            </a:r>
            <a:r>
              <a:rPr lang="en-US" sz="2800" b="0" kern="1200" dirty="0" err="1">
                <a:latin typeface="Consolas" panose="020B0609020204030204" pitchFamily="49" charset="0"/>
                <a:ea typeface="+mn-ea"/>
                <a:cs typeface="+mn-cs"/>
              </a:rPr>
              <a:t>property.PropertyType</a:t>
            </a:r>
            <a:r>
              <a:rPr lang="en-US" sz="2800" b="0" kern="1200" dirty="0">
                <a:latin typeface="Consolas" panose="020B0609020204030204" pitchFamily="49" charset="0"/>
                <a:ea typeface="+mn-ea"/>
                <a:cs typeface="+mn-cs"/>
              </a:rPr>
              <a:t>+</a:t>
            </a:r>
            <a:r>
              <a:rPr lang="en-US" sz="2800" b="0" kern="1200" dirty="0">
                <a:solidFill>
                  <a:srgbClr val="A31515"/>
                </a:solidFill>
                <a:latin typeface="Consolas" panose="020B0609020204030204" pitchFamily="49" charset="0"/>
                <a:ea typeface="+mn-ea"/>
                <a:cs typeface="+mn-cs"/>
              </a:rPr>
              <a:t>" "</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property.Name</a:t>
            </a:r>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r>
              <a:rPr lang="en-US" sz="2800" b="0" kern="1200" dirty="0">
                <a:latin typeface="Consolas" panose="020B0609020204030204" pitchFamily="49" charset="0"/>
                <a:ea typeface="+mn-ea"/>
                <a:cs typeface="+mn-cs"/>
              </a:rPr>
              <a: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Console.WriteLine(</a:t>
            </a:r>
            <a:r>
              <a:rPr lang="en-US" sz="2800" b="0" kern="1200" dirty="0">
                <a:solidFill>
                  <a:srgbClr val="A31515"/>
                </a:solidFill>
                <a:latin typeface="Consolas" panose="020B0609020204030204" pitchFamily="49" charset="0"/>
                <a:ea typeface="+mn-ea"/>
                <a:cs typeface="+mn-cs"/>
              </a:rPr>
              <a:t>"\</a:t>
            </a:r>
            <a:r>
              <a:rPr lang="en-US" sz="2800" b="0" kern="1200" dirty="0" err="1">
                <a:solidFill>
                  <a:srgbClr val="A31515"/>
                </a:solidFill>
                <a:latin typeface="Consolas" panose="020B0609020204030204" pitchFamily="49" charset="0"/>
                <a:ea typeface="+mn-ea"/>
                <a:cs typeface="+mn-cs"/>
              </a:rPr>
              <a:t>nConstructors</a:t>
            </a:r>
            <a:r>
              <a:rPr lang="en-US" sz="2800" b="0" kern="1200" dirty="0">
                <a:solidFill>
                  <a:srgbClr val="A31515"/>
                </a:solidFill>
                <a:latin typeface="Consolas" panose="020B0609020204030204" pitchFamily="49" charset="0"/>
                <a:ea typeface="+mn-ea"/>
                <a:cs typeface="+mn-cs"/>
              </a:rPr>
              <a:t>"</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ConstructorInfo</a:t>
            </a:r>
            <a:r>
              <a:rPr lang="en-US" sz="2800" b="0" kern="1200" dirty="0">
                <a:latin typeface="Consolas" panose="020B0609020204030204" pitchFamily="49" charset="0"/>
                <a:ea typeface="+mn-ea"/>
                <a:cs typeface="+mn-cs"/>
              </a:rPr>
              <a:t>[] constructors = </a:t>
            </a:r>
            <a:r>
              <a:rPr lang="en-US" sz="2800" b="0" kern="1200" dirty="0" err="1">
                <a:latin typeface="Consolas" panose="020B0609020204030204" pitchFamily="49" charset="0"/>
                <a:ea typeface="+mn-ea"/>
                <a:cs typeface="+mn-cs"/>
              </a:rPr>
              <a:t>T.GetConstructors</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r>
              <a:rPr lang="en-US" sz="2800" b="0" kern="1200" dirty="0" err="1">
                <a:solidFill>
                  <a:srgbClr val="0000FF"/>
                </a:solidFill>
                <a:latin typeface="Consolas" panose="020B0609020204030204" pitchFamily="49" charset="0"/>
                <a:ea typeface="+mn-ea"/>
                <a:cs typeface="+mn-cs"/>
              </a:rPr>
              <a:t>foreach</a:t>
            </a:r>
            <a:r>
              <a:rPr lang="en-US" sz="2800" b="0" kern="1200" dirty="0">
                <a:latin typeface="Consolas" panose="020B0609020204030204" pitchFamily="49" charset="0"/>
                <a:ea typeface="+mn-ea"/>
                <a:cs typeface="+mn-cs"/>
              </a:rPr>
              <a:t> (</a:t>
            </a:r>
            <a:r>
              <a:rPr lang="en-US" sz="2800" b="0" kern="1200" dirty="0" err="1">
                <a:latin typeface="Consolas" panose="020B0609020204030204" pitchFamily="49" charset="0"/>
                <a:ea typeface="+mn-ea"/>
                <a:cs typeface="+mn-cs"/>
              </a:rPr>
              <a:t>ConstructorInfo</a:t>
            </a:r>
            <a:r>
              <a:rPr lang="en-US" sz="2800" b="0" kern="1200" dirty="0">
                <a:latin typeface="Consolas" panose="020B0609020204030204" pitchFamily="49" charset="0"/>
                <a:ea typeface="+mn-ea"/>
                <a:cs typeface="+mn-cs"/>
              </a:rPr>
              <a:t> constructor </a:t>
            </a:r>
            <a:r>
              <a:rPr lang="en-US" sz="2800" b="0" kern="1200" dirty="0">
                <a:solidFill>
                  <a:srgbClr val="0000FF"/>
                </a:solidFill>
                <a:latin typeface="Consolas" panose="020B0609020204030204" pitchFamily="49" charset="0"/>
                <a:ea typeface="+mn-ea"/>
                <a:cs typeface="+mn-cs"/>
              </a:rPr>
              <a:t>in</a:t>
            </a:r>
            <a:r>
              <a:rPr lang="en-US" sz="2800" b="0" kern="1200" dirty="0">
                <a:latin typeface="Consolas" panose="020B0609020204030204" pitchFamily="49" charset="0"/>
                <a:ea typeface="+mn-ea"/>
                <a:cs typeface="+mn-cs"/>
              </a:rPr>
              <a:t> constructors</a:t>
            </a:r>
            <a:r>
              <a:rPr lang="en-US" sz="2800" b="0" kern="1200" dirty="0">
                <a:latin typeface="Consolas" panose="020B0609020204030204" pitchFamily="49" charset="0"/>
                <a:ea typeface="+mn-ea"/>
                <a:cs typeface="+mn-cs"/>
              </a:rPr>
              <a:t>){</a:t>
            </a:r>
            <a:endParaRPr lang="en-US" sz="2800" b="0" kern="1200" dirty="0">
              <a:latin typeface="Consolas" panose="020B0609020204030204" pitchFamily="49" charset="0"/>
              <a:ea typeface="+mn-ea"/>
              <a:cs typeface="+mn-cs"/>
            </a:endParaRPr>
          </a:p>
          <a:p>
            <a:pPr algn="l" defTabSz="1828800" hangingPunct="1"/>
            <a:r>
              <a:rPr lang="en-US" sz="2800" b="0" kern="1200" dirty="0">
                <a:latin typeface="Consolas" panose="020B0609020204030204" pitchFamily="49" charset="0"/>
                <a:ea typeface="+mn-ea"/>
                <a:cs typeface="+mn-cs"/>
              </a:rPr>
              <a:t>                Console.WriteLine(</a:t>
            </a:r>
            <a:r>
              <a:rPr lang="en-US" sz="2800" b="0" kern="1200" dirty="0" err="1">
                <a:latin typeface="Consolas" panose="020B0609020204030204" pitchFamily="49" charset="0"/>
                <a:ea typeface="+mn-ea"/>
                <a:cs typeface="+mn-cs"/>
              </a:rPr>
              <a:t>constructor.ToString</a:t>
            </a:r>
            <a:r>
              <a:rPr lang="en-US" sz="2800" b="0" kern="1200" dirty="0">
                <a:latin typeface="Consolas" panose="020B0609020204030204" pitchFamily="49" charset="0"/>
                <a:ea typeface="+mn-ea"/>
                <a:cs typeface="+mn-cs"/>
              </a:rPr>
              <a:t>());</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p>
          <a:p>
            <a:pPr algn="l" defTabSz="1828800" hangingPunct="1"/>
            <a:r>
              <a:rPr lang="en-US" sz="2800" b="0" kern="1200" dirty="0">
                <a:latin typeface="Consolas" panose="020B0609020204030204" pitchFamily="49" charset="0"/>
                <a:ea typeface="+mn-ea"/>
                <a:cs typeface="+mn-cs"/>
              </a:rPr>
              <a:t>    }</a:t>
            </a:r>
            <a:endParaRPr lang="en-US" sz="2800" b="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777485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Rectangle 4"/>
          <p:cNvGrpSpPr/>
          <p:nvPr/>
        </p:nvGrpSpPr>
        <p:grpSpPr>
          <a:xfrm>
            <a:off x="0" y="1"/>
            <a:ext cx="24384000" cy="2085978"/>
            <a:chOff x="0" y="0"/>
            <a:chExt cx="12192000" cy="1042988"/>
          </a:xfrm>
        </p:grpSpPr>
        <p:sp>
          <p:nvSpPr>
            <p:cNvPr id="112"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13" name="In C#, Constructor can return the value. Justify."/>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In C#, Constructor can return the value. Justify.</a:t>
              </a:r>
            </a:p>
          </p:txBody>
        </p:sp>
      </p:grpSp>
    </p:spTree>
    <p:extLst>
      <p:ext uri="{BB962C8B-B14F-4D97-AF65-F5344CB8AC3E}">
        <p14:creationId xmlns:p14="http://schemas.microsoft.com/office/powerpoint/2010/main" val="263126227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Rectangle 4"/>
          <p:cNvGrpSpPr/>
          <p:nvPr/>
        </p:nvGrpSpPr>
        <p:grpSpPr>
          <a:xfrm>
            <a:off x="0" y="1"/>
            <a:ext cx="24384000" cy="2085978"/>
            <a:chOff x="0" y="0"/>
            <a:chExt cx="12192000" cy="1042988"/>
          </a:xfrm>
        </p:grpSpPr>
        <p:sp>
          <p:nvSpPr>
            <p:cNvPr id="116"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17" name="In C#, Constructor can return the value. Justify."/>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In C#, Constructor can return the value. Justify.</a:t>
              </a:r>
            </a:p>
          </p:txBody>
        </p:sp>
      </p:grpSp>
      <p:sp>
        <p:nvSpPr>
          <p:cNvPr id="119" name="Rectangle 7"/>
          <p:cNvSpPr txBox="1"/>
          <p:nvPr/>
        </p:nvSpPr>
        <p:spPr>
          <a:xfrm>
            <a:off x="0" y="4545567"/>
            <a:ext cx="9315367"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lvl1pPr>
              <a:defRPr sz="3600">
                <a:latin typeface="PT Sans"/>
                <a:ea typeface="PT Sans"/>
                <a:cs typeface="PT Sans"/>
                <a:sym typeface="PT Sans"/>
              </a:defRPr>
            </a:lvl1pPr>
          </a:lstStyle>
          <a:p>
            <a:pPr algn="l" defTabSz="1828800"/>
            <a:r>
              <a:rPr sz="7200" b="0"/>
              <a:t>Syntax of Constructor:</a:t>
            </a:r>
          </a:p>
        </p:txBody>
      </p:sp>
      <p:sp>
        <p:nvSpPr>
          <p:cNvPr id="120" name="Rectangle 8"/>
          <p:cNvSpPr txBox="1"/>
          <p:nvPr/>
        </p:nvSpPr>
        <p:spPr>
          <a:xfrm>
            <a:off x="3" y="6143447"/>
            <a:ext cx="24384002" cy="353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333333"/>
                </a:solidFill>
                <a:latin typeface="Consolas"/>
                <a:ea typeface="Consolas"/>
                <a:cs typeface="Consolas"/>
                <a:sym typeface="Consolas"/>
              </a:defRPr>
            </a:pPr>
            <a:r>
              <a:rPr sz="5600" b="0">
                <a:solidFill>
                  <a:srgbClr val="333333"/>
                </a:solidFill>
                <a:latin typeface="Consolas"/>
                <a:sym typeface="Consolas"/>
              </a:rPr>
              <a:t>modifier </a:t>
            </a:r>
            <a:r>
              <a:rPr sz="5600">
                <a:solidFill>
                  <a:srgbClr val="990000"/>
                </a:solidFill>
                <a:latin typeface="Consolas"/>
                <a:sym typeface="Consolas"/>
              </a:rPr>
              <a:t>className</a:t>
            </a:r>
            <a:r>
              <a:rPr sz="5600" b="0">
                <a:solidFill>
                  <a:srgbClr val="333333"/>
                </a:solidFill>
                <a:latin typeface="Consolas"/>
                <a:sym typeface="Consolas"/>
              </a:rPr>
              <a:t> (dataType parameter1, dataType parameterN) { </a:t>
            </a:r>
          </a:p>
          <a:p>
            <a:pPr algn="l" defTabSz="1828800">
              <a:defRPr sz="2800">
                <a:solidFill>
                  <a:srgbClr val="333333"/>
                </a:solidFill>
                <a:latin typeface="Consolas"/>
                <a:ea typeface="Consolas"/>
                <a:cs typeface="Consolas"/>
                <a:sym typeface="Consolas"/>
              </a:defRPr>
            </a:pPr>
            <a:r>
              <a:rPr sz="5600" b="0">
                <a:solidFill>
                  <a:srgbClr val="333333"/>
                </a:solidFill>
                <a:latin typeface="Consolas"/>
                <a:sym typeface="Consolas"/>
              </a:rPr>
              <a:t>	</a:t>
            </a:r>
            <a:r>
              <a:rPr sz="5600" b="0" i="1">
                <a:solidFill>
                  <a:srgbClr val="999988"/>
                </a:solidFill>
                <a:latin typeface="Consolas"/>
                <a:sym typeface="Consolas"/>
              </a:rPr>
              <a:t>//initializations of class fields</a:t>
            </a:r>
          </a:p>
          <a:p>
            <a:pPr algn="l" defTabSz="1828800">
              <a:defRPr sz="2800">
                <a:solidFill>
                  <a:srgbClr val="333333"/>
                </a:solidFill>
                <a:latin typeface="Consolas"/>
                <a:ea typeface="Consolas"/>
                <a:cs typeface="Consolas"/>
                <a:sym typeface="Consolas"/>
              </a:defRPr>
            </a:pPr>
            <a:r>
              <a:rPr sz="5600" b="0">
                <a:solidFill>
                  <a:srgbClr val="333333"/>
                </a:solidFill>
                <a:latin typeface="Consolas"/>
                <a:sym typeface="Consolas"/>
              </a:rPr>
              <a:t>}</a:t>
            </a:r>
          </a:p>
        </p:txBody>
      </p:sp>
    </p:spTree>
    <p:extLst>
      <p:ext uri="{BB962C8B-B14F-4D97-AF65-F5344CB8AC3E}">
        <p14:creationId xmlns:p14="http://schemas.microsoft.com/office/powerpoint/2010/main" val="378250138"/>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Rectangle 4"/>
          <p:cNvGrpSpPr/>
          <p:nvPr/>
        </p:nvGrpSpPr>
        <p:grpSpPr>
          <a:xfrm>
            <a:off x="0" y="1"/>
            <a:ext cx="24384000" cy="2085978"/>
            <a:chOff x="0" y="0"/>
            <a:chExt cx="12192000" cy="1042988"/>
          </a:xfrm>
        </p:grpSpPr>
        <p:sp>
          <p:nvSpPr>
            <p:cNvPr id="122"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23" name="In C#, Constructor can return the value. Justify."/>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In C#, Constructor can return the value. Justify.</a:t>
              </a:r>
            </a:p>
          </p:txBody>
        </p:sp>
      </p:grpSp>
      <p:sp>
        <p:nvSpPr>
          <p:cNvPr id="125" name="Rectangle 7"/>
          <p:cNvSpPr txBox="1"/>
          <p:nvPr/>
        </p:nvSpPr>
        <p:spPr>
          <a:xfrm>
            <a:off x="0" y="4545567"/>
            <a:ext cx="9315367"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lvl1pPr>
              <a:defRPr sz="3600">
                <a:latin typeface="PT Sans"/>
                <a:ea typeface="PT Sans"/>
                <a:cs typeface="PT Sans"/>
                <a:sym typeface="PT Sans"/>
              </a:defRPr>
            </a:lvl1pPr>
          </a:lstStyle>
          <a:p>
            <a:pPr algn="l" defTabSz="1828800"/>
            <a:r>
              <a:rPr sz="7200" b="0"/>
              <a:t>Syntax of Constructor:</a:t>
            </a:r>
          </a:p>
        </p:txBody>
      </p:sp>
      <p:sp>
        <p:nvSpPr>
          <p:cNvPr id="126" name="Rectangle 8"/>
          <p:cNvSpPr txBox="1"/>
          <p:nvPr/>
        </p:nvSpPr>
        <p:spPr>
          <a:xfrm>
            <a:off x="3" y="6143447"/>
            <a:ext cx="24384002" cy="353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333333"/>
                </a:solidFill>
                <a:latin typeface="Consolas"/>
                <a:ea typeface="Consolas"/>
                <a:cs typeface="Consolas"/>
                <a:sym typeface="Consolas"/>
              </a:defRPr>
            </a:pPr>
            <a:r>
              <a:rPr sz="5600" b="0">
                <a:solidFill>
                  <a:srgbClr val="333333"/>
                </a:solidFill>
                <a:latin typeface="Consolas"/>
                <a:sym typeface="Consolas"/>
              </a:rPr>
              <a:t>modifier </a:t>
            </a:r>
            <a:r>
              <a:rPr sz="5600">
                <a:solidFill>
                  <a:srgbClr val="990000"/>
                </a:solidFill>
                <a:latin typeface="Consolas"/>
                <a:sym typeface="Consolas"/>
              </a:rPr>
              <a:t>className</a:t>
            </a:r>
            <a:r>
              <a:rPr sz="5600" b="0">
                <a:solidFill>
                  <a:srgbClr val="333333"/>
                </a:solidFill>
                <a:latin typeface="Consolas"/>
                <a:sym typeface="Consolas"/>
              </a:rPr>
              <a:t> (dataType parameter1, dataType parameterN) { </a:t>
            </a:r>
          </a:p>
          <a:p>
            <a:pPr algn="l" defTabSz="1828800">
              <a:defRPr sz="2800">
                <a:solidFill>
                  <a:srgbClr val="333333"/>
                </a:solidFill>
                <a:latin typeface="Consolas"/>
                <a:ea typeface="Consolas"/>
                <a:cs typeface="Consolas"/>
                <a:sym typeface="Consolas"/>
              </a:defRPr>
            </a:pPr>
            <a:r>
              <a:rPr sz="5600" b="0">
                <a:solidFill>
                  <a:srgbClr val="333333"/>
                </a:solidFill>
                <a:latin typeface="Consolas"/>
                <a:sym typeface="Consolas"/>
              </a:rPr>
              <a:t>	</a:t>
            </a:r>
            <a:r>
              <a:rPr sz="5600" b="0" i="1">
                <a:solidFill>
                  <a:srgbClr val="999988"/>
                </a:solidFill>
                <a:latin typeface="Consolas"/>
                <a:sym typeface="Consolas"/>
              </a:rPr>
              <a:t>//initializations of class fields</a:t>
            </a:r>
          </a:p>
          <a:p>
            <a:pPr algn="l" defTabSz="1828800">
              <a:defRPr sz="2800">
                <a:solidFill>
                  <a:srgbClr val="333333"/>
                </a:solidFill>
                <a:latin typeface="Consolas"/>
                <a:ea typeface="Consolas"/>
                <a:cs typeface="Consolas"/>
                <a:sym typeface="Consolas"/>
              </a:defRPr>
            </a:pPr>
            <a:r>
              <a:rPr sz="5600" b="0">
                <a:solidFill>
                  <a:srgbClr val="333333"/>
                </a:solidFill>
                <a:latin typeface="Consolas"/>
                <a:sym typeface="Consolas"/>
              </a:rPr>
              <a:t>}</a:t>
            </a:r>
          </a:p>
        </p:txBody>
      </p:sp>
      <p:sp>
        <p:nvSpPr>
          <p:cNvPr id="127" name="Rectangle 6"/>
          <p:cNvSpPr txBox="1"/>
          <p:nvPr/>
        </p:nvSpPr>
        <p:spPr>
          <a:xfrm>
            <a:off x="3038474" y="10883092"/>
            <a:ext cx="17849852" cy="95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defTabSz="1828800">
              <a:defRPr sz="2800" b="1"/>
            </a:pPr>
            <a:r>
              <a:rPr sz="5600">
                <a:latin typeface="Calibri"/>
                <a:cs typeface="Calibri"/>
                <a:sym typeface="Calibri"/>
              </a:rPr>
              <a:t>Constructors </a:t>
            </a:r>
            <a:r>
              <a:rPr sz="5600" i="1">
                <a:latin typeface="Calibri"/>
                <a:cs typeface="Calibri"/>
                <a:sym typeface="Calibri"/>
              </a:rPr>
              <a:t>do not have a return type</a:t>
            </a:r>
            <a:r>
              <a:rPr sz="5600">
                <a:latin typeface="Calibri"/>
                <a:cs typeface="Calibri"/>
                <a:sym typeface="Calibri"/>
              </a:rPr>
              <a:t> </a:t>
            </a:r>
          </a:p>
        </p:txBody>
      </p:sp>
    </p:spTree>
    <p:extLst>
      <p:ext uri="{BB962C8B-B14F-4D97-AF65-F5344CB8AC3E}">
        <p14:creationId xmlns:p14="http://schemas.microsoft.com/office/powerpoint/2010/main" val="3363773211"/>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Rectangle 4"/>
          <p:cNvGrpSpPr/>
          <p:nvPr/>
        </p:nvGrpSpPr>
        <p:grpSpPr>
          <a:xfrm>
            <a:off x="0" y="1"/>
            <a:ext cx="24384000" cy="2085978"/>
            <a:chOff x="0" y="0"/>
            <a:chExt cx="12192000" cy="1042988"/>
          </a:xfrm>
        </p:grpSpPr>
        <p:sp>
          <p:nvSpPr>
            <p:cNvPr id="129"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30" name="In C#, Constructor can return the value. Justify."/>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In C#, Constructor can return the value. Justify.</a:t>
              </a:r>
            </a:p>
          </p:txBody>
        </p:sp>
      </p:grpSp>
      <p:sp>
        <p:nvSpPr>
          <p:cNvPr id="132" name="Rectangle 7"/>
          <p:cNvSpPr txBox="1"/>
          <p:nvPr/>
        </p:nvSpPr>
        <p:spPr>
          <a:xfrm>
            <a:off x="0" y="4545567"/>
            <a:ext cx="1085424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lvl1pPr>
              <a:defRPr sz="3600">
                <a:latin typeface="PT Sans"/>
                <a:ea typeface="PT Sans"/>
                <a:cs typeface="PT Sans"/>
                <a:sym typeface="PT Sans"/>
              </a:defRPr>
            </a:lvl1pPr>
          </a:lstStyle>
          <a:p>
            <a:pPr algn="l" defTabSz="1828800"/>
            <a:r>
              <a:rPr sz="7200" b="0"/>
              <a:t>Example 1 of Constructor:</a:t>
            </a:r>
          </a:p>
        </p:txBody>
      </p:sp>
      <p:sp>
        <p:nvSpPr>
          <p:cNvPr id="133" name="Rectangle 8"/>
          <p:cNvSpPr txBox="1"/>
          <p:nvPr/>
        </p:nvSpPr>
        <p:spPr>
          <a:xfrm>
            <a:off x="3" y="6143447"/>
            <a:ext cx="24384002"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public</a:t>
            </a:r>
            <a:r>
              <a:rPr sz="5600" b="0">
                <a:latin typeface="Consolas"/>
                <a:sym typeface="Consolas"/>
              </a:rPr>
              <a:t> Scores(</a:t>
            </a:r>
            <a:r>
              <a:rPr sz="5600" b="0">
                <a:solidFill>
                  <a:srgbClr val="0000FF"/>
                </a:solidFill>
                <a:latin typeface="Consolas"/>
                <a:sym typeface="Consolas"/>
              </a:rPr>
              <a:t>string</a:t>
            </a:r>
            <a:r>
              <a:rPr sz="5600" b="0">
                <a:latin typeface="Consolas"/>
                <a:sym typeface="Consolas"/>
              </a:rPr>
              <a:t> studentName, </a:t>
            </a:r>
            <a:r>
              <a:rPr sz="5600" b="0">
                <a:solidFill>
                  <a:srgbClr val="0000FF"/>
                </a:solidFill>
                <a:latin typeface="Consolas"/>
                <a:sym typeface="Consolas"/>
              </a:rPr>
              <a:t>int</a:t>
            </a:r>
            <a:r>
              <a:rPr sz="5600" b="0">
                <a:latin typeface="Consolas"/>
                <a:sym typeface="Consolas"/>
              </a:rPr>
              <a:t> examMark)</a:t>
            </a:r>
          </a:p>
          <a:p>
            <a:pPr algn="l" defTabSz="1828800">
              <a:defRPr sz="2800">
                <a:latin typeface="Consolas"/>
                <a:ea typeface="Consolas"/>
                <a:cs typeface="Consolas"/>
                <a:sym typeface="Consolas"/>
              </a:defRPr>
            </a:pPr>
            <a:r>
              <a:rPr sz="5600" b="0">
                <a:latin typeface="Consolas"/>
                <a:sym typeface="Consolas"/>
              </a:rPr>
              <a:t>{</a:t>
            </a:r>
          </a:p>
          <a:p>
            <a:pPr algn="l" defTabSz="1828800">
              <a:defRPr sz="2800">
                <a:latin typeface="Consolas"/>
                <a:ea typeface="Consolas"/>
                <a:cs typeface="Consolas"/>
                <a:sym typeface="Consolas"/>
              </a:defRPr>
            </a:pPr>
            <a:r>
              <a:rPr sz="5600" b="0">
                <a:latin typeface="Consolas"/>
                <a:sym typeface="Consolas"/>
              </a:rPr>
              <a:t>    name = studentName;</a:t>
            </a:r>
          </a:p>
          <a:p>
            <a:pPr algn="l" defTabSz="1828800">
              <a:defRPr sz="2800">
                <a:latin typeface="Consolas"/>
                <a:ea typeface="Consolas"/>
                <a:cs typeface="Consolas"/>
                <a:sym typeface="Consolas"/>
              </a:defRPr>
            </a:pPr>
            <a:r>
              <a:rPr sz="5600" b="0">
                <a:latin typeface="Consolas"/>
                <a:sym typeface="Consolas"/>
              </a:rPr>
              <a:t>    score = examMark;</a:t>
            </a:r>
          </a:p>
          <a:p>
            <a:pPr algn="l" defTabSz="1828800">
              <a:defRPr sz="2800">
                <a:latin typeface="Consolas"/>
                <a:ea typeface="Consolas"/>
                <a:cs typeface="Consolas"/>
                <a:sym typeface="Consolas"/>
              </a:defRPr>
            </a:pPr>
            <a:r>
              <a:rPr sz="5600" b="0">
                <a:latin typeface="Consolas"/>
                <a:sym typeface="Consolas"/>
              </a:rPr>
              <a:t>}</a:t>
            </a:r>
          </a:p>
        </p:txBody>
      </p:sp>
    </p:spTree>
    <p:extLst>
      <p:ext uri="{BB962C8B-B14F-4D97-AF65-F5344CB8AC3E}">
        <p14:creationId xmlns:p14="http://schemas.microsoft.com/office/powerpoint/2010/main" val="254331396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Rectangle 4"/>
          <p:cNvGrpSpPr/>
          <p:nvPr/>
        </p:nvGrpSpPr>
        <p:grpSpPr>
          <a:xfrm>
            <a:off x="0" y="1"/>
            <a:ext cx="24384000" cy="2085978"/>
            <a:chOff x="0" y="0"/>
            <a:chExt cx="12192000" cy="1042988"/>
          </a:xfrm>
        </p:grpSpPr>
        <p:sp>
          <p:nvSpPr>
            <p:cNvPr id="135"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36" name="In C#, Constructor can return the value. Justify."/>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In C#, Constructor can return the value. Justify.</a:t>
              </a:r>
            </a:p>
          </p:txBody>
        </p:sp>
      </p:grpSp>
      <p:sp>
        <p:nvSpPr>
          <p:cNvPr id="138" name="Rectangle 7"/>
          <p:cNvSpPr txBox="1"/>
          <p:nvPr/>
        </p:nvSpPr>
        <p:spPr>
          <a:xfrm>
            <a:off x="0" y="4545567"/>
            <a:ext cx="1085424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lvl1pPr>
              <a:defRPr sz="3600">
                <a:latin typeface="PT Sans"/>
                <a:ea typeface="PT Sans"/>
                <a:cs typeface="PT Sans"/>
                <a:sym typeface="PT Sans"/>
              </a:defRPr>
            </a:lvl1pPr>
          </a:lstStyle>
          <a:p>
            <a:pPr algn="l" defTabSz="1828800"/>
            <a:r>
              <a:rPr sz="7200" b="0"/>
              <a:t>Example 2 of Constructor:</a:t>
            </a:r>
          </a:p>
        </p:txBody>
      </p:sp>
      <p:sp>
        <p:nvSpPr>
          <p:cNvPr id="139" name="Rectangle 8"/>
          <p:cNvSpPr txBox="1"/>
          <p:nvPr/>
        </p:nvSpPr>
        <p:spPr>
          <a:xfrm>
            <a:off x="3" y="6143446"/>
            <a:ext cx="24384002" cy="6124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public</a:t>
            </a:r>
            <a:r>
              <a:rPr sz="5600" b="0">
                <a:latin typeface="Consolas"/>
                <a:sym typeface="Consolas"/>
              </a:rPr>
              <a:t> </a:t>
            </a:r>
            <a:r>
              <a:rPr sz="5600" b="0">
                <a:solidFill>
                  <a:srgbClr val="0000FF"/>
                </a:solidFill>
                <a:latin typeface="Consolas"/>
                <a:sym typeface="Consolas"/>
              </a:rPr>
              <a:t>class</a:t>
            </a:r>
            <a:r>
              <a:rPr sz="5600" b="0">
                <a:latin typeface="Consolas"/>
                <a:sym typeface="Consolas"/>
              </a:rPr>
              <a:t> </a:t>
            </a:r>
            <a:r>
              <a:rPr sz="5600" b="0">
                <a:solidFill>
                  <a:srgbClr val="2B91AF"/>
                </a:solidFill>
                <a:latin typeface="Consolas"/>
                <a:sym typeface="Consolas"/>
              </a:rPr>
              <a:t>ClassA</a:t>
            </a:r>
          </a:p>
          <a:p>
            <a:pPr algn="l" defTabSz="1828800">
              <a:defRPr sz="2800">
                <a:latin typeface="Consolas"/>
                <a:ea typeface="Consolas"/>
                <a:cs typeface="Consolas"/>
                <a:sym typeface="Consolas"/>
              </a:defRPr>
            </a:pPr>
            <a:r>
              <a:rPr sz="5600" b="0">
                <a:latin typeface="Consolas"/>
                <a:sym typeface="Consolas"/>
              </a:rPr>
              <a:t>{</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ClassA(</a:t>
            </a:r>
            <a:r>
              <a:rPr sz="5600" b="0">
                <a:solidFill>
                  <a:srgbClr val="0000FF"/>
                </a:solidFill>
                <a:latin typeface="Consolas"/>
                <a:sym typeface="Consolas"/>
              </a:rPr>
              <a:t>out</a:t>
            </a:r>
            <a:r>
              <a:rPr sz="5600" b="0">
                <a:latin typeface="Consolas"/>
                <a:sym typeface="Consolas"/>
              </a:rPr>
              <a:t> </a:t>
            </a:r>
            <a:r>
              <a:rPr sz="5600" b="0">
                <a:solidFill>
                  <a:srgbClr val="0000FF"/>
                </a:solidFill>
                <a:latin typeface="Consolas"/>
                <a:sym typeface="Consolas"/>
              </a:rPr>
              <a:t>bool</a:t>
            </a:r>
            <a:r>
              <a:rPr sz="5600" b="0">
                <a:latin typeface="Consolas"/>
                <a:sym typeface="Consolas"/>
              </a:rPr>
              <a:t> success)</a:t>
            </a:r>
          </a:p>
          <a:p>
            <a:pPr algn="l" defTabSz="1828800">
              <a:defRPr sz="2800">
                <a:latin typeface="Consolas"/>
                <a:ea typeface="Consolas"/>
                <a:cs typeface="Consolas"/>
                <a:sym typeface="Consolas"/>
              </a:defRPr>
            </a:pPr>
            <a:r>
              <a:rPr sz="5600" b="0">
                <a:latin typeface="Consolas"/>
                <a:sym typeface="Consolas"/>
              </a:rPr>
              <a:t>    {</a:t>
            </a:r>
          </a:p>
          <a:p>
            <a:pPr algn="l" defTabSz="1828800">
              <a:defRPr sz="2800">
                <a:latin typeface="Consolas"/>
                <a:ea typeface="Consolas"/>
                <a:cs typeface="Consolas"/>
                <a:sym typeface="Consolas"/>
              </a:defRPr>
            </a:pPr>
            <a:r>
              <a:rPr sz="5600" b="0">
                <a:latin typeface="Consolas"/>
                <a:sym typeface="Consolas"/>
              </a:rPr>
              <a:t>        success = </a:t>
            </a:r>
            <a:r>
              <a:rPr sz="5600" b="0">
                <a:solidFill>
                  <a:srgbClr val="0000FF"/>
                </a:solidFill>
                <a:latin typeface="Consolas"/>
                <a:sym typeface="Consolas"/>
              </a:rPr>
              <a:t>true</a:t>
            </a:r>
            <a:r>
              <a:rPr sz="5600" b="0">
                <a:latin typeface="Consolas"/>
                <a:sym typeface="Consolas"/>
              </a:rPr>
              <a:t>;</a:t>
            </a:r>
          </a:p>
          <a:p>
            <a:pPr algn="l" defTabSz="1828800">
              <a:defRPr sz="2800">
                <a:latin typeface="Consolas"/>
                <a:ea typeface="Consolas"/>
                <a:cs typeface="Consolas"/>
                <a:sym typeface="Consolas"/>
              </a:defRPr>
            </a:pPr>
            <a:r>
              <a:rPr sz="5600" b="0">
                <a:latin typeface="Consolas"/>
                <a:sym typeface="Consolas"/>
              </a:rPr>
              <a:t>    }</a:t>
            </a:r>
          </a:p>
          <a:p>
            <a:pPr algn="l" defTabSz="1828800">
              <a:defRPr sz="2800">
                <a:latin typeface="Consolas"/>
                <a:ea typeface="Consolas"/>
                <a:cs typeface="Consolas"/>
                <a:sym typeface="Consolas"/>
              </a:defRPr>
            </a:pPr>
            <a:r>
              <a:rPr sz="5600" b="0">
                <a:latin typeface="Consolas"/>
                <a:sym typeface="Consolas"/>
              </a:rPr>
              <a:t>}</a:t>
            </a:r>
          </a:p>
        </p:txBody>
      </p:sp>
      <p:sp>
        <p:nvSpPr>
          <p:cNvPr id="140" name="Rectangle 2"/>
          <p:cNvSpPr txBox="1"/>
          <p:nvPr/>
        </p:nvSpPr>
        <p:spPr>
          <a:xfrm>
            <a:off x="17764681" y="5306018"/>
            <a:ext cx="6619318" cy="69865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3200">
                <a:solidFill>
                  <a:srgbClr val="242729"/>
                </a:solidFill>
                <a:latin typeface="Calibri Light"/>
                <a:ea typeface="Calibri Light"/>
                <a:cs typeface="Calibri Light"/>
                <a:sym typeface="Calibri Light"/>
              </a:defRPr>
            </a:pPr>
            <a:r>
              <a:rPr sz="6400" b="0">
                <a:solidFill>
                  <a:srgbClr val="242729"/>
                </a:solidFill>
                <a:latin typeface="Calibri Light"/>
                <a:cs typeface="Calibri Light"/>
                <a:sym typeface="Calibri Light"/>
              </a:rPr>
              <a:t>Constructors do not have a return type, </a:t>
            </a:r>
          </a:p>
          <a:p>
            <a:pPr algn="l" defTabSz="1828800">
              <a:defRPr sz="3200">
                <a:solidFill>
                  <a:srgbClr val="242729"/>
                </a:solidFill>
                <a:latin typeface="Calibri Light"/>
                <a:ea typeface="Calibri Light"/>
                <a:cs typeface="Calibri Light"/>
                <a:sym typeface="Calibri Light"/>
              </a:defRPr>
            </a:pPr>
            <a:r>
              <a:rPr sz="6400" b="0">
                <a:solidFill>
                  <a:srgbClr val="242729"/>
                </a:solidFill>
                <a:latin typeface="Calibri Light"/>
                <a:cs typeface="Calibri Light"/>
                <a:sym typeface="Calibri Light"/>
              </a:rPr>
              <a:t>but we can use pass by reference  to achieve similar effect.</a:t>
            </a:r>
          </a:p>
        </p:txBody>
      </p:sp>
      <p:sp>
        <p:nvSpPr>
          <p:cNvPr id="141" name="Straight Connector 5"/>
          <p:cNvSpPr/>
          <p:nvPr/>
        </p:nvSpPr>
        <p:spPr>
          <a:xfrm>
            <a:off x="17487907" y="5695350"/>
            <a:ext cx="2" cy="6449028"/>
          </a:xfrm>
          <a:prstGeom prst="line">
            <a:avLst/>
          </a:prstGeom>
          <a:ln w="28575">
            <a:solidFill>
              <a:schemeClr val="accent6"/>
            </a:solidFill>
            <a:prstDash val="sysDot"/>
            <a:miter/>
          </a:ln>
        </p:spPr>
        <p:txBody>
          <a:bodyPr lIns="91438" rIns="91438"/>
          <a:lstStyle/>
          <a:p>
            <a:pPr algn="l" defTabSz="1828800"/>
            <a:endParaRPr sz="3600" b="0">
              <a:latin typeface="Calibri"/>
              <a:cs typeface="Calibri"/>
              <a:sym typeface="Calibri"/>
            </a:endParaRPr>
          </a:p>
        </p:txBody>
      </p:sp>
      <p:sp>
        <p:nvSpPr>
          <p:cNvPr id="142" name="TextBox 10"/>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https://stackoverflow.com/questions/13497626/how-to-return-a-value-using-constructor-in-c</a:t>
            </a:r>
          </a:p>
        </p:txBody>
      </p:sp>
    </p:spTree>
    <p:extLst>
      <p:ext uri="{BB962C8B-B14F-4D97-AF65-F5344CB8AC3E}">
        <p14:creationId xmlns:p14="http://schemas.microsoft.com/office/powerpoint/2010/main" val="3811571911"/>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Rectangle 4"/>
          <p:cNvGrpSpPr/>
          <p:nvPr/>
        </p:nvGrpSpPr>
        <p:grpSpPr>
          <a:xfrm>
            <a:off x="0" y="1"/>
            <a:ext cx="24384000" cy="2085978"/>
            <a:chOff x="0" y="0"/>
            <a:chExt cx="12192000" cy="1042988"/>
          </a:xfrm>
        </p:grpSpPr>
        <p:sp>
          <p:nvSpPr>
            <p:cNvPr id="144"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45" name="Write C# code for both the Constructor and Destructor."/>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Write C# code for both the Constructor and Destructor.</a:t>
              </a:r>
            </a:p>
          </p:txBody>
        </p:sp>
      </p:grpSp>
    </p:spTree>
    <p:extLst>
      <p:ext uri="{BB962C8B-B14F-4D97-AF65-F5344CB8AC3E}">
        <p14:creationId xmlns:p14="http://schemas.microsoft.com/office/powerpoint/2010/main" val="320738711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Rectangle 4"/>
          <p:cNvGrpSpPr/>
          <p:nvPr/>
        </p:nvGrpSpPr>
        <p:grpSpPr>
          <a:xfrm>
            <a:off x="0" y="1"/>
            <a:ext cx="24384000" cy="2085978"/>
            <a:chOff x="0" y="0"/>
            <a:chExt cx="12192000" cy="1042988"/>
          </a:xfrm>
        </p:grpSpPr>
        <p:sp>
          <p:nvSpPr>
            <p:cNvPr id="148"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49" name="Write C# code for both the Constructor and Destructor."/>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2800">
                  <a:solidFill>
                    <a:srgbClr val="44546A"/>
                  </a:solidFill>
                  <a:latin typeface="Bahnschrift"/>
                  <a:ea typeface="Bahnschrift"/>
                  <a:cs typeface="Bahnschrift"/>
                  <a:sym typeface="Bahnschrift"/>
                </a:defRPr>
              </a:pPr>
              <a:r>
                <a:rPr sz="5600" b="0">
                  <a:solidFill>
                    <a:srgbClr val="44546A"/>
                  </a:solidFill>
                  <a:latin typeface="Bahnschrift"/>
                  <a:sym typeface="Bahnschrift"/>
                </a:rPr>
                <a:t>Write C# code for </a:t>
              </a:r>
              <a:r>
                <a:rPr sz="5600" b="0">
                  <a:solidFill>
                    <a:srgbClr val="E7E6E6"/>
                  </a:solidFill>
                  <a:latin typeface="Bahnschrift"/>
                  <a:sym typeface="Bahnschrift"/>
                </a:rPr>
                <a:t>both the Constructor and </a:t>
              </a:r>
              <a:r>
                <a:rPr sz="5600" b="0">
                  <a:solidFill>
                    <a:srgbClr val="44546A"/>
                  </a:solidFill>
                  <a:latin typeface="Bahnschrift"/>
                  <a:sym typeface="Bahnschrift"/>
                </a:rPr>
                <a:t>Destructor.</a:t>
              </a:r>
            </a:p>
          </p:txBody>
        </p:sp>
      </p:grpSp>
      <p:sp>
        <p:nvSpPr>
          <p:cNvPr id="151" name="Rectangle 2"/>
          <p:cNvSpPr txBox="1"/>
          <p:nvPr/>
        </p:nvSpPr>
        <p:spPr>
          <a:xfrm>
            <a:off x="2286000" y="2945159"/>
            <a:ext cx="19812000" cy="60016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defTabSz="1828800">
              <a:defRPr sz="3200">
                <a:solidFill>
                  <a:srgbClr val="242729"/>
                </a:solidFill>
                <a:latin typeface="Calibri Light"/>
                <a:ea typeface="Calibri Light"/>
                <a:cs typeface="Calibri Light"/>
                <a:sym typeface="Calibri Light"/>
              </a:defRPr>
            </a:pPr>
            <a:r>
              <a:rPr sz="6400" b="0">
                <a:solidFill>
                  <a:srgbClr val="242729"/>
                </a:solidFill>
                <a:latin typeface="Calibri Light"/>
                <a:cs typeface="Calibri Light"/>
                <a:sym typeface="Calibri Light"/>
              </a:rPr>
              <a:t>Destructors are used to destruct instances of classes.</a:t>
            </a:r>
          </a:p>
          <a:p>
            <a:pPr defTabSz="1828800">
              <a:defRPr sz="3200">
                <a:solidFill>
                  <a:srgbClr val="242729"/>
                </a:solidFill>
                <a:latin typeface="Calibri Light"/>
                <a:ea typeface="Calibri Light"/>
                <a:cs typeface="Calibri Light"/>
                <a:sym typeface="Calibri Light"/>
              </a:defRPr>
            </a:pPr>
            <a:endParaRPr sz="6400" b="0">
              <a:solidFill>
                <a:srgbClr val="242729"/>
              </a:solidFill>
              <a:latin typeface="Calibri Light"/>
              <a:cs typeface="Calibri Light"/>
              <a:sym typeface="Calibri Light"/>
            </a:endParaRPr>
          </a:p>
          <a:p>
            <a:pPr defTabSz="1828800">
              <a:defRPr sz="3200">
                <a:latin typeface="Calibri Light"/>
                <a:ea typeface="Calibri Light"/>
                <a:cs typeface="Calibri Light"/>
                <a:sym typeface="Calibri Light"/>
              </a:defRPr>
            </a:pPr>
            <a:r>
              <a:rPr sz="6400" b="0">
                <a:latin typeface="Calibri Light"/>
                <a:cs typeface="Calibri Light"/>
                <a:sym typeface="Calibri Light"/>
              </a:rPr>
              <a:t>In C# </a:t>
            </a:r>
            <a:r>
              <a:rPr sz="6400" b="0">
                <a:solidFill>
                  <a:srgbClr val="70AD47"/>
                </a:solidFill>
                <a:latin typeface="Calibri Light"/>
                <a:cs typeface="Calibri Light"/>
                <a:sym typeface="Calibri Light"/>
              </a:rPr>
              <a:t>you can never call them</a:t>
            </a:r>
            <a:r>
              <a:rPr sz="6400" b="0">
                <a:latin typeface="Calibri Light"/>
                <a:cs typeface="Calibri Light"/>
                <a:sym typeface="Calibri Light"/>
              </a:rPr>
              <a:t>, </a:t>
            </a:r>
          </a:p>
          <a:p>
            <a:pPr defTabSz="1828800">
              <a:defRPr sz="3200">
                <a:latin typeface="Calibri Light"/>
                <a:ea typeface="Calibri Light"/>
                <a:cs typeface="Calibri Light"/>
                <a:sym typeface="Calibri Light"/>
              </a:defRPr>
            </a:pPr>
            <a:r>
              <a:rPr sz="6400" b="0">
                <a:latin typeface="Calibri Light"/>
                <a:cs typeface="Calibri Light"/>
                <a:sym typeface="Calibri Light"/>
              </a:rPr>
              <a:t>the reason is one cannot destroy an object. </a:t>
            </a:r>
          </a:p>
          <a:p>
            <a:pPr defTabSz="1828800">
              <a:defRPr sz="3200">
                <a:latin typeface="Calibri Light"/>
                <a:ea typeface="Calibri Light"/>
                <a:cs typeface="Calibri Light"/>
                <a:sym typeface="Calibri Light"/>
              </a:defRPr>
            </a:pPr>
            <a:endParaRPr sz="6400" b="0">
              <a:latin typeface="Calibri Light"/>
              <a:cs typeface="Calibri Light"/>
              <a:sym typeface="Calibri Light"/>
            </a:endParaRPr>
          </a:p>
          <a:p>
            <a:pPr defTabSz="1828800">
              <a:defRPr sz="3200">
                <a:latin typeface="Calibri Light"/>
                <a:ea typeface="Calibri Light"/>
                <a:cs typeface="Calibri Light"/>
                <a:sym typeface="Calibri Light"/>
              </a:defRPr>
            </a:pPr>
            <a:r>
              <a:rPr sz="6400" b="0">
                <a:latin typeface="Calibri Light"/>
                <a:cs typeface="Calibri Light"/>
                <a:sym typeface="Calibri Light"/>
              </a:rPr>
              <a:t>it's the </a:t>
            </a:r>
            <a:r>
              <a:rPr sz="6400" b="0">
                <a:solidFill>
                  <a:srgbClr val="70AD47"/>
                </a:solidFill>
                <a:latin typeface="Calibri Light"/>
                <a:cs typeface="Calibri Light"/>
                <a:sym typeface="Calibri Light"/>
              </a:rPr>
              <a:t>Garbage Collector (GC)</a:t>
            </a:r>
            <a:r>
              <a:rPr sz="6400" b="0">
                <a:latin typeface="Calibri Light"/>
                <a:cs typeface="Calibri Light"/>
                <a:sym typeface="Calibri Light"/>
              </a:rPr>
              <a:t>, who calls the destructor. </a:t>
            </a:r>
          </a:p>
        </p:txBody>
      </p:sp>
      <p:sp>
        <p:nvSpPr>
          <p:cNvPr id="152" name="TextBox 10"/>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https://www.c-sharpcorner.com/UploadFile/72d20e/concept-of-destructor-in-C-Sharp/</a:t>
            </a:r>
          </a:p>
        </p:txBody>
      </p:sp>
    </p:spTree>
    <p:extLst>
      <p:ext uri="{BB962C8B-B14F-4D97-AF65-F5344CB8AC3E}">
        <p14:creationId xmlns:p14="http://schemas.microsoft.com/office/powerpoint/2010/main" val="22590816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onstructor"/>
          <p:cNvSpPr txBox="1"/>
          <p:nvPr/>
        </p:nvSpPr>
        <p:spPr>
          <a:xfrm rot="16200000">
            <a:off x="-2274303" y="6023931"/>
            <a:ext cx="744791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Constructor</a:t>
            </a:r>
          </a:p>
        </p:txBody>
      </p:sp>
      <p:sp>
        <p:nvSpPr>
          <p:cNvPr id="155"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6" name="Static Constructor"/>
          <p:cNvSpPr txBox="1"/>
          <p:nvPr/>
        </p:nvSpPr>
        <p:spPr>
          <a:xfrm>
            <a:off x="3487409" y="1826604"/>
            <a:ext cx="4207524"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Static Constructor</a:t>
            </a:r>
          </a:p>
        </p:txBody>
      </p:sp>
      <p:sp>
        <p:nvSpPr>
          <p:cNvPr id="157" name="public class Adult : Person…"/>
          <p:cNvSpPr txBox="1"/>
          <p:nvPr/>
        </p:nvSpPr>
        <p:spPr>
          <a:xfrm>
            <a:off x="3487409" y="3035958"/>
            <a:ext cx="20785486" cy="547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algn="l" defTabSz="457200">
              <a:lnSpc>
                <a:spcPts val="5200"/>
              </a:lnSpc>
              <a:defRPr sz="3000" b="0">
                <a:solidFill>
                  <a:srgbClr val="0101FD"/>
                </a:solidFill>
                <a:latin typeface="Menlo"/>
                <a:ea typeface="Menlo"/>
                <a:cs typeface="Menlo"/>
                <a:sym typeface="Menlo"/>
              </a:defRPr>
            </a:pPr>
            <a:r>
              <a:t>public</a:t>
            </a:r>
            <a:r>
              <a:rPr>
                <a:solidFill>
                  <a:srgbClr val="000000"/>
                </a:solidFill>
              </a:rPr>
              <a:t> </a:t>
            </a:r>
            <a:r>
              <a:t>class</a:t>
            </a:r>
            <a:r>
              <a:rPr>
                <a:solidFill>
                  <a:srgbClr val="000000"/>
                </a:solidFill>
              </a:rPr>
              <a:t> </a:t>
            </a:r>
            <a:r>
              <a:rPr>
                <a:solidFill>
                  <a:srgbClr val="007D9A"/>
                </a:solidFill>
              </a:rPr>
              <a:t>Adult</a:t>
            </a:r>
            <a:r>
              <a:rPr>
                <a:solidFill>
                  <a:srgbClr val="000000"/>
                </a:solidFill>
              </a:rPr>
              <a:t> : </a:t>
            </a:r>
            <a:r>
              <a:rPr>
                <a:solidFill>
                  <a:srgbClr val="007D9A"/>
                </a:solidFill>
              </a:rPr>
              <a:t>Person</a:t>
            </a:r>
            <a:endParaRPr>
              <a:solidFill>
                <a:srgbClr val="000000"/>
              </a:solidFill>
            </a:endParaRPr>
          </a:p>
          <a:p>
            <a:pPr algn="l" defTabSz="457200">
              <a:lnSpc>
                <a:spcPts val="5200"/>
              </a:lnSpc>
              <a:defRPr sz="3000" b="0">
                <a:latin typeface="Menlo"/>
                <a:ea typeface="Menlo"/>
                <a:cs typeface="Menlo"/>
                <a:sym typeface="Menlo"/>
              </a:defRPr>
            </a:pPr>
            <a:r>
              <a:t>{</a:t>
            </a:r>
          </a:p>
          <a:p>
            <a:pPr algn="l" defTabSz="457200">
              <a:lnSpc>
                <a:spcPts val="5200"/>
              </a:lnSpc>
              <a:defRPr sz="3000" b="0">
                <a:latin typeface="Menlo"/>
                <a:ea typeface="Menlo"/>
                <a:cs typeface="Menlo"/>
                <a:sym typeface="Menlo"/>
              </a:defRPr>
            </a:pPr>
            <a:r>
              <a:t>   </a:t>
            </a:r>
            <a:r>
              <a:rPr>
                <a:solidFill>
                  <a:srgbClr val="0101FD"/>
                </a:solidFill>
              </a:rPr>
              <a:t>private</a:t>
            </a:r>
            <a:r>
              <a:t> </a:t>
            </a:r>
            <a:r>
              <a:rPr>
                <a:solidFill>
                  <a:srgbClr val="0101FD"/>
                </a:solidFill>
              </a:rPr>
              <a:t>static</a:t>
            </a:r>
            <a:r>
              <a:t> </a:t>
            </a:r>
            <a:r>
              <a:rPr>
                <a:solidFill>
                  <a:srgbClr val="0101FD"/>
                </a:solidFill>
              </a:rPr>
              <a:t>int</a:t>
            </a:r>
            <a:r>
              <a:t> minimumAge;</a:t>
            </a:r>
          </a:p>
          <a:p>
            <a:pPr algn="l" defTabSz="457200">
              <a:lnSpc>
                <a:spcPts val="5200"/>
              </a:lnSpc>
              <a:defRPr sz="3000" b="0">
                <a:latin typeface="Menlo"/>
                <a:ea typeface="Menlo"/>
                <a:cs typeface="Menlo"/>
                <a:sym typeface="Menlo"/>
              </a:defRPr>
            </a:pPr>
            <a:r>
              <a:t>   </a:t>
            </a:r>
          </a:p>
          <a:p>
            <a:pPr algn="l" defTabSz="457200">
              <a:lnSpc>
                <a:spcPts val="5200"/>
              </a:lnSpc>
              <a:defRPr sz="3000" b="0">
                <a:latin typeface="Menlo"/>
                <a:ea typeface="Menlo"/>
                <a:cs typeface="Menlo"/>
                <a:sym typeface="Menlo"/>
              </a:defRPr>
            </a:pPr>
            <a:r>
              <a:t>   </a:t>
            </a:r>
            <a:r>
              <a:rPr>
                <a:solidFill>
                  <a:srgbClr val="0101FD"/>
                </a:solidFill>
              </a:rPr>
              <a:t>public</a:t>
            </a:r>
            <a:r>
              <a:t> </a:t>
            </a:r>
            <a:r>
              <a:rPr>
                <a:solidFill>
                  <a:srgbClr val="007D9A"/>
                </a:solidFill>
              </a:rPr>
              <a:t>Adult</a:t>
            </a:r>
            <a:r>
              <a:t>(</a:t>
            </a:r>
            <a:r>
              <a:rPr>
                <a:solidFill>
                  <a:srgbClr val="0101FD"/>
                </a:solidFill>
              </a:rPr>
              <a:t>string</a:t>
            </a:r>
            <a:r>
              <a:t> lastName, </a:t>
            </a:r>
            <a:r>
              <a:rPr>
                <a:solidFill>
                  <a:srgbClr val="0101FD"/>
                </a:solidFill>
              </a:rPr>
              <a:t>string</a:t>
            </a:r>
            <a:r>
              <a:t> firstName) : </a:t>
            </a:r>
            <a:r>
              <a:rPr>
                <a:solidFill>
                  <a:srgbClr val="007D9A"/>
                </a:solidFill>
              </a:rPr>
              <a:t>base</a:t>
            </a:r>
            <a:r>
              <a:t>(lastName, firstName)</a:t>
            </a:r>
          </a:p>
          <a:p>
            <a:pPr algn="l" defTabSz="457200">
              <a:lnSpc>
                <a:spcPts val="5200"/>
              </a:lnSpc>
              <a:defRPr sz="3000" b="0">
                <a:latin typeface="Menlo"/>
                <a:ea typeface="Menlo"/>
                <a:cs typeface="Menlo"/>
                <a:sym typeface="Menlo"/>
              </a:defRPr>
            </a:pPr>
            <a:r>
              <a:t>   { }</a:t>
            </a:r>
          </a:p>
          <a:p>
            <a:pPr algn="l" defTabSz="457200">
              <a:lnSpc>
                <a:spcPts val="5200"/>
              </a:lnSpc>
              <a:defRPr sz="3000" b="0">
                <a:latin typeface="Menlo"/>
                <a:ea typeface="Menlo"/>
                <a:cs typeface="Menlo"/>
                <a:sym typeface="Menlo"/>
              </a:defRPr>
            </a:pPr>
            <a:endParaRPr/>
          </a:p>
          <a:p>
            <a:pPr algn="l" defTabSz="457200">
              <a:lnSpc>
                <a:spcPts val="5200"/>
              </a:lnSpc>
              <a:defRPr sz="3000" b="0">
                <a:solidFill>
                  <a:srgbClr val="0101FD"/>
                </a:solidFill>
                <a:latin typeface="Menlo"/>
                <a:ea typeface="Menlo"/>
                <a:cs typeface="Menlo"/>
                <a:sym typeface="Menlo"/>
              </a:defRPr>
            </a:pPr>
            <a:r>
              <a:rPr>
                <a:solidFill>
                  <a:srgbClr val="000000"/>
                </a:solidFill>
              </a:rPr>
              <a:t>   </a:t>
            </a:r>
            <a:r>
              <a:t>static</a:t>
            </a:r>
            <a:r>
              <a:rPr>
                <a:solidFill>
                  <a:srgbClr val="000000"/>
                </a:solidFill>
              </a:rPr>
              <a:t> </a:t>
            </a:r>
            <a:r>
              <a:rPr>
                <a:solidFill>
                  <a:srgbClr val="007D9A"/>
                </a:solidFill>
              </a:rPr>
              <a:t>Adult</a:t>
            </a:r>
            <a:r>
              <a:rPr>
                <a:solidFill>
                  <a:srgbClr val="000000"/>
                </a:solidFill>
              </a:rPr>
              <a:t>()</a:t>
            </a:r>
          </a:p>
          <a:p>
            <a:pPr algn="l" defTabSz="457200">
              <a:lnSpc>
                <a:spcPts val="5200"/>
              </a:lnSpc>
              <a:defRPr sz="3000" b="0">
                <a:latin typeface="Menlo"/>
                <a:ea typeface="Menlo"/>
                <a:cs typeface="Menlo"/>
                <a:sym typeface="Menlo"/>
              </a:defRPr>
            </a:pPr>
            <a:r>
              <a:t>   {</a:t>
            </a:r>
          </a:p>
          <a:p>
            <a:pPr algn="l" defTabSz="457200">
              <a:lnSpc>
                <a:spcPts val="5200"/>
              </a:lnSpc>
              <a:defRPr sz="3000" b="0">
                <a:latin typeface="Menlo"/>
                <a:ea typeface="Menlo"/>
                <a:cs typeface="Menlo"/>
                <a:sym typeface="Menlo"/>
              </a:defRPr>
            </a:pPr>
            <a:r>
              <a:t>      minimumAge = 18;</a:t>
            </a:r>
          </a:p>
          <a:p>
            <a:pPr algn="l" defTabSz="457200">
              <a:lnSpc>
                <a:spcPts val="5200"/>
              </a:lnSpc>
              <a:defRPr sz="3000" b="0">
                <a:latin typeface="Menlo"/>
                <a:ea typeface="Menlo"/>
                <a:cs typeface="Menlo"/>
                <a:sym typeface="Menlo"/>
              </a:defRPr>
            </a:pPr>
            <a:r>
              <a:t>   }</a:t>
            </a:r>
          </a:p>
          <a:p>
            <a:pPr algn="l" defTabSz="457200">
              <a:lnSpc>
                <a:spcPts val="5200"/>
              </a:lnSpc>
              <a:defRPr sz="3000" b="0">
                <a:latin typeface="Menlo"/>
                <a:ea typeface="Menlo"/>
                <a:cs typeface="Menlo"/>
                <a:sym typeface="Menlo"/>
              </a:defRPr>
            </a:pPr>
            <a:r>
              <a:t>}</a:t>
            </a:r>
          </a:p>
        </p:txBody>
      </p:sp>
      <p:sp>
        <p:nvSpPr>
          <p:cNvPr id="158" name="Line"/>
          <p:cNvSpPr/>
          <p:nvPr/>
        </p:nvSpPr>
        <p:spPr>
          <a:xfrm>
            <a:off x="3487409" y="2667000"/>
            <a:ext cx="20785486"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9" name="public class Child : Person…"/>
          <p:cNvSpPr txBox="1"/>
          <p:nvPr/>
        </p:nvSpPr>
        <p:spPr>
          <a:xfrm>
            <a:off x="3487409" y="9313592"/>
            <a:ext cx="20785486" cy="4143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defTabSz="457200">
              <a:lnSpc>
                <a:spcPts val="5200"/>
              </a:lnSpc>
              <a:defRPr sz="3000" b="0">
                <a:solidFill>
                  <a:srgbClr val="0101FD"/>
                </a:solidFill>
                <a:latin typeface="Menlo"/>
                <a:ea typeface="Menlo"/>
                <a:cs typeface="Menlo"/>
                <a:sym typeface="Menlo"/>
              </a:defRPr>
            </a:pPr>
            <a:r>
              <a:t>public</a:t>
            </a:r>
            <a:r>
              <a:rPr>
                <a:solidFill>
                  <a:srgbClr val="000000"/>
                </a:solidFill>
              </a:rPr>
              <a:t> </a:t>
            </a:r>
            <a:r>
              <a:t>class</a:t>
            </a:r>
            <a:r>
              <a:rPr>
                <a:solidFill>
                  <a:srgbClr val="000000"/>
                </a:solidFill>
              </a:rPr>
              <a:t> </a:t>
            </a:r>
            <a:r>
              <a:rPr>
                <a:solidFill>
                  <a:srgbClr val="007D9A"/>
                </a:solidFill>
              </a:rPr>
              <a:t>Child</a:t>
            </a:r>
            <a:r>
              <a:rPr>
                <a:solidFill>
                  <a:srgbClr val="000000"/>
                </a:solidFill>
              </a:rPr>
              <a:t> : </a:t>
            </a:r>
            <a:r>
              <a:rPr>
                <a:solidFill>
                  <a:srgbClr val="007D9A"/>
                </a:solidFill>
              </a:rPr>
              <a:t>Person</a:t>
            </a:r>
            <a:endParaRPr>
              <a:solidFill>
                <a:srgbClr val="000000"/>
              </a:solidFill>
            </a:endParaRPr>
          </a:p>
          <a:p>
            <a:pPr algn="l" defTabSz="457200">
              <a:lnSpc>
                <a:spcPts val="5200"/>
              </a:lnSpc>
              <a:defRPr sz="3000" b="0">
                <a:latin typeface="Menlo"/>
                <a:ea typeface="Menlo"/>
                <a:cs typeface="Menlo"/>
                <a:sym typeface="Menlo"/>
              </a:defRPr>
            </a:pPr>
            <a:r>
              <a:t>{</a:t>
            </a:r>
          </a:p>
          <a:p>
            <a:pPr algn="l" defTabSz="457200">
              <a:lnSpc>
                <a:spcPts val="5200"/>
              </a:lnSpc>
              <a:defRPr sz="3000" b="0">
                <a:latin typeface="Menlo"/>
                <a:ea typeface="Menlo"/>
                <a:cs typeface="Menlo"/>
                <a:sym typeface="Menlo"/>
              </a:defRPr>
            </a:pPr>
            <a:r>
              <a:t>   </a:t>
            </a:r>
            <a:r>
              <a:rPr>
                <a:solidFill>
                  <a:srgbClr val="0101FD"/>
                </a:solidFill>
              </a:rPr>
              <a:t>private</a:t>
            </a:r>
            <a:r>
              <a:t> </a:t>
            </a:r>
            <a:r>
              <a:rPr>
                <a:solidFill>
                  <a:srgbClr val="0101FD"/>
                </a:solidFill>
              </a:rPr>
              <a:t>static</a:t>
            </a:r>
            <a:r>
              <a:t> </a:t>
            </a:r>
            <a:r>
              <a:rPr>
                <a:solidFill>
                  <a:srgbClr val="0101FD"/>
                </a:solidFill>
              </a:rPr>
              <a:t>int</a:t>
            </a:r>
            <a:r>
              <a:t> maximumAge;</a:t>
            </a:r>
          </a:p>
          <a:p>
            <a:pPr algn="l" defTabSz="457200">
              <a:lnSpc>
                <a:spcPts val="5200"/>
              </a:lnSpc>
              <a:defRPr sz="3000" b="0">
                <a:latin typeface="Menlo"/>
                <a:ea typeface="Menlo"/>
                <a:cs typeface="Menlo"/>
                <a:sym typeface="Menlo"/>
              </a:defRPr>
            </a:pPr>
            <a:r>
              <a:t>   </a:t>
            </a:r>
          </a:p>
          <a:p>
            <a:pPr algn="l" defTabSz="457200">
              <a:lnSpc>
                <a:spcPts val="5200"/>
              </a:lnSpc>
              <a:defRPr sz="3000" b="0">
                <a:latin typeface="Menlo"/>
                <a:ea typeface="Menlo"/>
                <a:cs typeface="Menlo"/>
                <a:sym typeface="Menlo"/>
              </a:defRPr>
            </a:pPr>
            <a:r>
              <a:t>   </a:t>
            </a:r>
            <a:r>
              <a:rPr>
                <a:solidFill>
                  <a:srgbClr val="0101FD"/>
                </a:solidFill>
              </a:rPr>
              <a:t>public</a:t>
            </a:r>
            <a:r>
              <a:t> </a:t>
            </a:r>
            <a:r>
              <a:rPr>
                <a:solidFill>
                  <a:srgbClr val="007D9A"/>
                </a:solidFill>
              </a:rPr>
              <a:t>Child</a:t>
            </a:r>
            <a:r>
              <a:t>(</a:t>
            </a:r>
            <a:r>
              <a:rPr>
                <a:solidFill>
                  <a:srgbClr val="0101FD"/>
                </a:solidFill>
              </a:rPr>
              <a:t>string</a:t>
            </a:r>
            <a:r>
              <a:t> lastName, </a:t>
            </a:r>
            <a:r>
              <a:rPr>
                <a:solidFill>
                  <a:srgbClr val="0101FD"/>
                </a:solidFill>
              </a:rPr>
              <a:t>string</a:t>
            </a:r>
            <a:r>
              <a:t> firstName) : </a:t>
            </a:r>
            <a:r>
              <a:rPr>
                <a:solidFill>
                  <a:srgbClr val="007D9A"/>
                </a:solidFill>
              </a:rPr>
              <a:t>base</a:t>
            </a:r>
            <a:r>
              <a:t>(lastName, firstName)</a:t>
            </a:r>
          </a:p>
          <a:p>
            <a:pPr algn="l" defTabSz="457200">
              <a:lnSpc>
                <a:spcPts val="5200"/>
              </a:lnSpc>
              <a:defRPr sz="3000" b="0">
                <a:latin typeface="Menlo"/>
                <a:ea typeface="Menlo"/>
                <a:cs typeface="Menlo"/>
                <a:sym typeface="Menlo"/>
              </a:defRPr>
            </a:pPr>
            <a:r>
              <a:t>   { }</a:t>
            </a:r>
          </a:p>
          <a:p>
            <a:pPr algn="l" defTabSz="457200">
              <a:lnSpc>
                <a:spcPts val="5200"/>
              </a:lnSpc>
              <a:defRPr sz="3000" b="0">
                <a:latin typeface="Menlo"/>
                <a:ea typeface="Menlo"/>
                <a:cs typeface="Menlo"/>
                <a:sym typeface="Menlo"/>
              </a:defRPr>
            </a:pPr>
            <a:endParaRPr/>
          </a:p>
          <a:p>
            <a:pPr algn="l" defTabSz="457200">
              <a:lnSpc>
                <a:spcPts val="5200"/>
              </a:lnSpc>
              <a:defRPr sz="3000" b="0">
                <a:latin typeface="Menlo"/>
                <a:ea typeface="Menlo"/>
                <a:cs typeface="Menlo"/>
                <a:sym typeface="Menlo"/>
              </a:defRPr>
            </a:pPr>
            <a:r>
              <a:t>   </a:t>
            </a:r>
            <a:r>
              <a:rPr>
                <a:solidFill>
                  <a:srgbClr val="0101FD"/>
                </a:solidFill>
              </a:rPr>
              <a:t>static</a:t>
            </a:r>
            <a:r>
              <a:t> </a:t>
            </a:r>
            <a:r>
              <a:rPr>
                <a:solidFill>
                  <a:srgbClr val="007D9A"/>
                </a:solidFill>
              </a:rPr>
              <a:t>Child</a:t>
            </a:r>
            <a:r>
              <a:t>() =&gt; maximumAge = 18;</a:t>
            </a:r>
          </a:p>
          <a:p>
            <a:pPr algn="l" defTabSz="457200">
              <a:lnSpc>
                <a:spcPts val="5200"/>
              </a:lnSpc>
              <a:defRPr sz="3000" b="0">
                <a:latin typeface="Menlo"/>
                <a:ea typeface="Menlo"/>
                <a:cs typeface="Menlo"/>
                <a:sym typeface="Menlo"/>
              </a:defRPr>
            </a:pPr>
            <a:r>
              <a:t>}</a:t>
            </a:r>
          </a:p>
        </p:txBody>
      </p:sp>
      <p:sp>
        <p:nvSpPr>
          <p:cNvPr id="160" name="Line"/>
          <p:cNvSpPr/>
          <p:nvPr/>
        </p:nvSpPr>
        <p:spPr>
          <a:xfrm>
            <a:off x="3487409" y="8875442"/>
            <a:ext cx="17409182" cy="1"/>
          </a:xfrm>
          <a:prstGeom prst="line">
            <a:avLst/>
          </a:prstGeom>
          <a:ln w="12700">
            <a:solidFill>
              <a:schemeClr val="accent1">
                <a:hueOff val="114395"/>
                <a:lumOff val="-24975"/>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Rectangle 4"/>
          <p:cNvGrpSpPr/>
          <p:nvPr/>
        </p:nvGrpSpPr>
        <p:grpSpPr>
          <a:xfrm>
            <a:off x="0" y="1"/>
            <a:ext cx="24384000" cy="2085978"/>
            <a:chOff x="0" y="0"/>
            <a:chExt cx="12192000" cy="1042988"/>
          </a:xfrm>
        </p:grpSpPr>
        <p:sp>
          <p:nvSpPr>
            <p:cNvPr id="154"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55" name="Write C# code for both the Constructor and Destructor."/>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2800">
                  <a:solidFill>
                    <a:srgbClr val="44546A"/>
                  </a:solidFill>
                  <a:latin typeface="Bahnschrift"/>
                  <a:ea typeface="Bahnschrift"/>
                  <a:cs typeface="Bahnschrift"/>
                  <a:sym typeface="Bahnschrift"/>
                </a:defRPr>
              </a:pPr>
              <a:r>
                <a:rPr sz="5600" b="0">
                  <a:solidFill>
                    <a:srgbClr val="44546A"/>
                  </a:solidFill>
                  <a:latin typeface="Bahnschrift"/>
                  <a:sym typeface="Bahnschrift"/>
                </a:rPr>
                <a:t>Write C# code for </a:t>
              </a:r>
              <a:r>
                <a:rPr sz="5600" b="0">
                  <a:solidFill>
                    <a:srgbClr val="E7E6E6"/>
                  </a:solidFill>
                  <a:latin typeface="Bahnschrift"/>
                  <a:sym typeface="Bahnschrift"/>
                </a:rPr>
                <a:t>both the Constructor and </a:t>
              </a:r>
              <a:r>
                <a:rPr sz="5600" b="0">
                  <a:solidFill>
                    <a:srgbClr val="44546A"/>
                  </a:solidFill>
                  <a:latin typeface="Bahnschrift"/>
                  <a:sym typeface="Bahnschrift"/>
                </a:rPr>
                <a:t>Destructor.</a:t>
              </a:r>
            </a:p>
          </p:txBody>
        </p:sp>
      </p:grpSp>
      <p:sp>
        <p:nvSpPr>
          <p:cNvPr id="157" name="TextBox 10"/>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https://www.c-sharpcorner.com/UploadFile/72d20e/concept-of-destructor-in-C-Sharp/</a:t>
            </a:r>
          </a:p>
        </p:txBody>
      </p:sp>
      <p:sp>
        <p:nvSpPr>
          <p:cNvPr id="158" name="Rectangle 3"/>
          <p:cNvSpPr txBox="1"/>
          <p:nvPr/>
        </p:nvSpPr>
        <p:spPr>
          <a:xfrm>
            <a:off x="380998" y="2924991"/>
            <a:ext cx="15420980" cy="5262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1600">
                <a:solidFill>
                  <a:srgbClr val="0000FF"/>
                </a:solidFill>
                <a:latin typeface="Consolas"/>
                <a:ea typeface="Consolas"/>
                <a:cs typeface="Consolas"/>
                <a:sym typeface="Consolas"/>
              </a:defRPr>
            </a:pPr>
            <a:r>
              <a:rPr b="0">
                <a:solidFill>
                  <a:srgbClr val="0000FF"/>
                </a:solidFill>
                <a:latin typeface="Consolas"/>
                <a:sym typeface="Consolas"/>
              </a:rPr>
              <a:t>class</a:t>
            </a:r>
            <a:r>
              <a:rPr b="0">
                <a:latin typeface="Consolas"/>
                <a:sym typeface="Consolas"/>
              </a:rPr>
              <a:t> </a:t>
            </a:r>
            <a:r>
              <a:rPr b="0">
                <a:solidFill>
                  <a:srgbClr val="2B91AF"/>
                </a:solidFill>
                <a:latin typeface="Consolas"/>
                <a:sym typeface="Consolas"/>
              </a:rPr>
              <a:t>First</a:t>
            </a:r>
          </a:p>
          <a:p>
            <a:pPr algn="l" defTabSz="1828800">
              <a:defRPr sz="1600">
                <a:latin typeface="Consolas"/>
                <a:ea typeface="Consolas"/>
                <a:cs typeface="Consolas"/>
                <a:sym typeface="Consolas"/>
              </a:defRPr>
            </a:pPr>
            <a:r>
              <a:rPr b="0">
                <a:latin typeface="Consolas"/>
                <a:sym typeface="Consolas"/>
              </a:rPr>
              <a:t>{</a:t>
            </a:r>
          </a:p>
          <a:p>
            <a:pPr algn="l" defTabSz="1828800">
              <a:defRPr sz="1600">
                <a:latin typeface="Consolas"/>
                <a:ea typeface="Consolas"/>
                <a:cs typeface="Consolas"/>
                <a:sym typeface="Consolas"/>
              </a:defRPr>
            </a:pPr>
            <a:r>
              <a:rPr b="0">
                <a:latin typeface="Consolas"/>
                <a:sym typeface="Consolas"/>
              </a:rPr>
              <a:t>    ~First()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System.Console.WriteLine(</a:t>
            </a:r>
            <a:r>
              <a:rPr b="0">
                <a:solidFill>
                  <a:srgbClr val="A31515"/>
                </a:solidFill>
                <a:latin typeface="Consolas"/>
                <a:sym typeface="Consolas"/>
              </a:rPr>
              <a:t>"First's destructor is called"</a:t>
            </a:r>
            <a:r>
              <a:rPr b="0">
                <a:latin typeface="Consolas"/>
                <a:sym typeface="Consolas"/>
              </a:rPr>
              <a: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a:t>
            </a:r>
          </a:p>
          <a:p>
            <a:pPr algn="l" defTabSz="1828800">
              <a:defRPr sz="1600">
                <a:solidFill>
                  <a:srgbClr val="0000FF"/>
                </a:solidFill>
                <a:latin typeface="Consolas"/>
                <a:ea typeface="Consolas"/>
                <a:cs typeface="Consolas"/>
                <a:sym typeface="Consolas"/>
              </a:defRPr>
            </a:pPr>
            <a:r>
              <a:rPr b="0">
                <a:solidFill>
                  <a:srgbClr val="0000FF"/>
                </a:solidFill>
                <a:latin typeface="Consolas"/>
                <a:sym typeface="Consolas"/>
              </a:rPr>
              <a:t>class</a:t>
            </a:r>
            <a:r>
              <a:rPr b="0">
                <a:latin typeface="Consolas"/>
                <a:sym typeface="Consolas"/>
              </a:rPr>
              <a:t> </a:t>
            </a:r>
            <a:r>
              <a:rPr b="0">
                <a:solidFill>
                  <a:srgbClr val="2B91AF"/>
                </a:solidFill>
                <a:latin typeface="Consolas"/>
                <a:sym typeface="Consolas"/>
              </a:rPr>
              <a:t>Second</a:t>
            </a:r>
            <a:r>
              <a:rPr b="0">
                <a:latin typeface="Consolas"/>
                <a:sym typeface="Consolas"/>
              </a:rPr>
              <a:t> : First</a:t>
            </a:r>
          </a:p>
          <a:p>
            <a:pPr algn="l" defTabSz="1828800">
              <a:defRPr sz="1600">
                <a:latin typeface="Consolas"/>
                <a:ea typeface="Consolas"/>
                <a:cs typeface="Consolas"/>
                <a:sym typeface="Consolas"/>
              </a:defRPr>
            </a:pPr>
            <a:r>
              <a:rPr b="0">
                <a:latin typeface="Consolas"/>
                <a:sym typeface="Consolas"/>
              </a:rPr>
              <a:t>{</a:t>
            </a:r>
          </a:p>
          <a:p>
            <a:pPr algn="l" defTabSz="1828800">
              <a:defRPr sz="1600">
                <a:latin typeface="Consolas"/>
                <a:ea typeface="Consolas"/>
                <a:cs typeface="Consolas"/>
                <a:sym typeface="Consolas"/>
              </a:defRPr>
            </a:pPr>
            <a:r>
              <a:rPr b="0">
                <a:latin typeface="Consolas"/>
                <a:sym typeface="Consolas"/>
              </a:rPr>
              <a:t>    ~Second()</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System.Console.WriteLine(</a:t>
            </a:r>
            <a:r>
              <a:rPr b="0">
                <a:solidFill>
                  <a:srgbClr val="A31515"/>
                </a:solidFill>
                <a:latin typeface="Consolas"/>
                <a:sym typeface="Consolas"/>
              </a:rPr>
              <a:t>"Second's destructor is called"</a:t>
            </a:r>
            <a:r>
              <a:rPr b="0">
                <a:latin typeface="Consolas"/>
                <a:sym typeface="Consolas"/>
              </a:rPr>
              <a: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a:t>
            </a:r>
          </a:p>
          <a:p>
            <a:pPr algn="l" defTabSz="1828800">
              <a:defRPr sz="1600">
                <a:solidFill>
                  <a:srgbClr val="0000FF"/>
                </a:solidFill>
                <a:latin typeface="Consolas"/>
                <a:ea typeface="Consolas"/>
                <a:cs typeface="Consolas"/>
                <a:sym typeface="Consolas"/>
              </a:defRPr>
            </a:pPr>
            <a:r>
              <a:rPr b="0">
                <a:solidFill>
                  <a:srgbClr val="0000FF"/>
                </a:solidFill>
                <a:latin typeface="Consolas"/>
                <a:sym typeface="Consolas"/>
              </a:rPr>
              <a:t>class</a:t>
            </a:r>
            <a:r>
              <a:rPr b="0">
                <a:latin typeface="Consolas"/>
                <a:sym typeface="Consolas"/>
              </a:rPr>
              <a:t> </a:t>
            </a:r>
            <a:r>
              <a:rPr b="0">
                <a:solidFill>
                  <a:srgbClr val="2B91AF"/>
                </a:solidFill>
                <a:latin typeface="Consolas"/>
                <a:sym typeface="Consolas"/>
              </a:rPr>
              <a:t>Third</a:t>
            </a:r>
            <a:r>
              <a:rPr b="0">
                <a:latin typeface="Consolas"/>
                <a:sym typeface="Consolas"/>
              </a:rPr>
              <a:t> : Second</a:t>
            </a:r>
          </a:p>
          <a:p>
            <a:pPr algn="l" defTabSz="1828800">
              <a:defRPr sz="1600">
                <a:latin typeface="Consolas"/>
                <a:ea typeface="Consolas"/>
                <a:cs typeface="Consolas"/>
                <a:sym typeface="Consolas"/>
              </a:defRPr>
            </a:pPr>
            <a:r>
              <a:rPr b="0">
                <a:latin typeface="Consolas"/>
                <a:sym typeface="Consolas"/>
              </a:rPr>
              <a:t>{</a:t>
            </a:r>
          </a:p>
          <a:p>
            <a:pPr algn="l" defTabSz="1828800">
              <a:defRPr sz="1600">
                <a:latin typeface="Consolas"/>
                <a:ea typeface="Consolas"/>
                <a:cs typeface="Consolas"/>
                <a:sym typeface="Consolas"/>
              </a:defRPr>
            </a:pPr>
            <a:r>
              <a:rPr b="0">
                <a:latin typeface="Consolas"/>
                <a:sym typeface="Consolas"/>
              </a:rPr>
              <a:t>    ~Third()</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System.Console.WriteLine(</a:t>
            </a:r>
            <a:r>
              <a:rPr b="0">
                <a:solidFill>
                  <a:srgbClr val="A31515"/>
                </a:solidFill>
                <a:latin typeface="Consolas"/>
                <a:sym typeface="Consolas"/>
              </a:rPr>
              <a:t>"Third's destructor is called"</a:t>
            </a:r>
            <a:r>
              <a:rPr b="0">
                <a:latin typeface="Consolas"/>
                <a:sym typeface="Consolas"/>
              </a:rPr>
              <a: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a:t>
            </a:r>
          </a:p>
        </p:txBody>
      </p:sp>
      <p:sp>
        <p:nvSpPr>
          <p:cNvPr id="159" name="Rectangle 5"/>
          <p:cNvSpPr txBox="1"/>
          <p:nvPr/>
        </p:nvSpPr>
        <p:spPr>
          <a:xfrm>
            <a:off x="16297301" y="3371401"/>
            <a:ext cx="12192002" cy="39703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a:solidFill>
                  <a:srgbClr val="0000FF"/>
                </a:solidFill>
                <a:latin typeface="Consolas"/>
                <a:ea typeface="Consolas"/>
                <a:cs typeface="Consolas"/>
                <a:sym typeface="Consolas"/>
              </a:defRPr>
            </a:pPr>
            <a:r>
              <a:rPr sz="3600" b="0">
                <a:solidFill>
                  <a:srgbClr val="0000FF"/>
                </a:solidFill>
                <a:latin typeface="Consolas"/>
                <a:sym typeface="Consolas"/>
              </a:rPr>
              <a:t>class</a:t>
            </a:r>
            <a:r>
              <a:rPr sz="3600" b="0">
                <a:latin typeface="Consolas"/>
                <a:sym typeface="Consolas"/>
              </a:rPr>
              <a:t> </a:t>
            </a:r>
            <a:r>
              <a:rPr sz="3600" b="0">
                <a:solidFill>
                  <a:srgbClr val="2B91AF"/>
                </a:solidFill>
                <a:latin typeface="Consolas"/>
                <a:sym typeface="Consolas"/>
              </a:rPr>
              <a:t>TestDestructors</a:t>
            </a:r>
          </a:p>
          <a:p>
            <a:pPr algn="l" defTabSz="1828800">
              <a:defRPr>
                <a:latin typeface="Consolas"/>
                <a:ea typeface="Consolas"/>
                <a:cs typeface="Consolas"/>
                <a:sym typeface="Consolas"/>
              </a:defRPr>
            </a:pPr>
            <a:r>
              <a:rPr sz="3600" b="0">
                <a:latin typeface="Consolas"/>
                <a:sym typeface="Consolas"/>
              </a:rPr>
              <a:t>{</a:t>
            </a:r>
          </a:p>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static</a:t>
            </a:r>
            <a:r>
              <a:rPr sz="3600" b="0">
                <a:latin typeface="Consolas"/>
                <a:sym typeface="Consolas"/>
              </a:rPr>
              <a:t> </a:t>
            </a:r>
            <a:r>
              <a:rPr sz="3600" b="0">
                <a:solidFill>
                  <a:srgbClr val="0000FF"/>
                </a:solidFill>
                <a:latin typeface="Consolas"/>
                <a:sym typeface="Consolas"/>
              </a:rPr>
              <a:t>void</a:t>
            </a:r>
            <a:r>
              <a:rPr sz="3600" b="0">
                <a:latin typeface="Consolas"/>
                <a:sym typeface="Consolas"/>
              </a:rPr>
              <a:t> Main()</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Third t = </a:t>
            </a:r>
            <a:r>
              <a:rPr sz="3600" b="0">
                <a:solidFill>
                  <a:srgbClr val="0000FF"/>
                </a:solidFill>
                <a:latin typeface="Consolas"/>
                <a:sym typeface="Consolas"/>
              </a:rPr>
              <a:t>new</a:t>
            </a:r>
            <a:r>
              <a:rPr sz="3600" b="0">
                <a:latin typeface="Consolas"/>
                <a:sym typeface="Consolas"/>
              </a:rPr>
              <a:t> Third();</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a:t>
            </a:r>
          </a:p>
        </p:txBody>
      </p:sp>
    </p:spTree>
    <p:extLst>
      <p:ext uri="{BB962C8B-B14F-4D97-AF65-F5344CB8AC3E}">
        <p14:creationId xmlns:p14="http://schemas.microsoft.com/office/powerpoint/2010/main" val="136699966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Rectangle 4"/>
          <p:cNvGrpSpPr/>
          <p:nvPr/>
        </p:nvGrpSpPr>
        <p:grpSpPr>
          <a:xfrm>
            <a:off x="0" y="1"/>
            <a:ext cx="24384000" cy="2085978"/>
            <a:chOff x="0" y="0"/>
            <a:chExt cx="12192000" cy="1042988"/>
          </a:xfrm>
        </p:grpSpPr>
        <p:sp>
          <p:nvSpPr>
            <p:cNvPr id="161"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62" name="Write C# code for both the Constructor and Destructor."/>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2800">
                  <a:solidFill>
                    <a:srgbClr val="44546A"/>
                  </a:solidFill>
                  <a:latin typeface="Bahnschrift"/>
                  <a:ea typeface="Bahnschrift"/>
                  <a:cs typeface="Bahnschrift"/>
                  <a:sym typeface="Bahnschrift"/>
                </a:defRPr>
              </a:pPr>
              <a:r>
                <a:rPr sz="5600" b="0">
                  <a:solidFill>
                    <a:srgbClr val="44546A"/>
                  </a:solidFill>
                  <a:latin typeface="Bahnschrift"/>
                  <a:sym typeface="Bahnschrift"/>
                </a:rPr>
                <a:t>Write C# code for </a:t>
              </a:r>
              <a:r>
                <a:rPr sz="5600" b="0">
                  <a:solidFill>
                    <a:srgbClr val="E7E6E6"/>
                  </a:solidFill>
                  <a:latin typeface="Bahnschrift"/>
                  <a:sym typeface="Bahnschrift"/>
                </a:rPr>
                <a:t>both the Constructor and </a:t>
              </a:r>
              <a:r>
                <a:rPr sz="5600" b="0">
                  <a:solidFill>
                    <a:srgbClr val="44546A"/>
                  </a:solidFill>
                  <a:latin typeface="Bahnschrift"/>
                  <a:sym typeface="Bahnschrift"/>
                </a:rPr>
                <a:t>Destructor.</a:t>
              </a:r>
            </a:p>
          </p:txBody>
        </p:sp>
      </p:grpSp>
      <p:sp>
        <p:nvSpPr>
          <p:cNvPr id="164" name="Rectangle 2"/>
          <p:cNvSpPr txBox="1"/>
          <p:nvPr/>
        </p:nvSpPr>
        <p:spPr>
          <a:xfrm>
            <a:off x="2286000" y="3716685"/>
            <a:ext cx="22098000" cy="9571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marL="685800" indent="-685800" algn="l" defTabSz="1828800">
              <a:buSzPct val="100000"/>
              <a:buFont typeface="Arial"/>
              <a:buChar char="•"/>
              <a:defRPr sz="2800"/>
            </a:pPr>
            <a:r>
              <a:rPr sz="5600" b="0">
                <a:latin typeface="Calibri"/>
                <a:cs typeface="Calibri"/>
                <a:sym typeface="Calibri"/>
              </a:rPr>
              <a:t>Destructors cannot be defined in Structs (only used with classes).</a:t>
            </a:r>
          </a:p>
          <a:p>
            <a:pPr marL="685800" indent="-685800" algn="l" defTabSz="1828800">
              <a:buSzPct val="100000"/>
              <a:buFont typeface="Arial"/>
              <a:buChar char="•"/>
              <a:defRPr sz="2800"/>
            </a:pPr>
            <a:r>
              <a:rPr sz="5600" b="0">
                <a:latin typeface="Calibri"/>
                <a:cs typeface="Calibri"/>
                <a:sym typeface="Calibri"/>
              </a:rPr>
              <a:t>Destructor cannot be inherited or overloaded.</a:t>
            </a:r>
          </a:p>
          <a:p>
            <a:pPr marL="685800" indent="-685800" algn="l" defTabSz="1828800">
              <a:buSzPct val="100000"/>
              <a:buFont typeface="Arial"/>
              <a:buChar char="•"/>
              <a:defRPr sz="2800"/>
            </a:pPr>
            <a:r>
              <a:rPr sz="5600" b="0">
                <a:latin typeface="Calibri"/>
                <a:cs typeface="Calibri"/>
                <a:sym typeface="Calibri"/>
              </a:rPr>
              <a:t>Destructor does not take modifiers or have parameters.</a:t>
            </a:r>
          </a:p>
          <a:p>
            <a:pPr marL="685800" indent="-685800" algn="l" defTabSz="1828800">
              <a:buSzPct val="100000"/>
              <a:buFont typeface="Arial"/>
              <a:buChar char="•"/>
              <a:defRPr sz="2800"/>
            </a:pPr>
            <a:r>
              <a:rPr sz="5600" b="0">
                <a:latin typeface="Calibri"/>
                <a:cs typeface="Calibri"/>
                <a:sym typeface="Calibri"/>
              </a:rPr>
              <a:t>Destructor cannot be called. They are invoked automatically.</a:t>
            </a:r>
          </a:p>
          <a:p>
            <a:pPr marL="685800" indent="-685800" algn="l" defTabSz="1828800">
              <a:buSzPct val="100000"/>
              <a:buFont typeface="Arial"/>
              <a:buChar char="•"/>
              <a:defRPr sz="2800"/>
            </a:pPr>
            <a:r>
              <a:rPr sz="5600" b="0">
                <a:latin typeface="Calibri"/>
                <a:cs typeface="Calibri"/>
                <a:sym typeface="Calibri"/>
              </a:rPr>
              <a:t>An instance becomes eligible for destruction when it is no longer possible for any code to use the instance.</a:t>
            </a:r>
          </a:p>
          <a:p>
            <a:pPr marL="685800" indent="-685800" algn="l" defTabSz="1828800">
              <a:buSzPct val="100000"/>
              <a:buFont typeface="Arial"/>
              <a:buChar char="•"/>
              <a:defRPr sz="2800"/>
            </a:pPr>
            <a:r>
              <a:rPr sz="5600" b="0">
                <a:latin typeface="Calibri"/>
                <a:cs typeface="Calibri"/>
                <a:sym typeface="Calibri"/>
              </a:rPr>
              <a:t>The Programmer has no control over when destructor is called because this is determined by Garbage Collector.</a:t>
            </a:r>
          </a:p>
          <a:p>
            <a:pPr marL="685800" indent="-685800" algn="l" defTabSz="1828800">
              <a:buSzPct val="100000"/>
              <a:buFont typeface="Arial"/>
              <a:buChar char="•"/>
              <a:defRPr sz="2800"/>
            </a:pPr>
            <a:r>
              <a:rPr sz="5600" b="0">
                <a:latin typeface="Calibri"/>
                <a:cs typeface="Calibri"/>
                <a:sym typeface="Calibri"/>
              </a:rPr>
              <a:t>Destructor is called when program exits.</a:t>
            </a:r>
          </a:p>
          <a:p>
            <a:pPr marL="685800" indent="-685800" algn="l" defTabSz="1828800">
              <a:buSzPct val="100000"/>
              <a:buFont typeface="Arial"/>
              <a:buChar char="•"/>
              <a:defRPr sz="2800"/>
            </a:pPr>
            <a:r>
              <a:rPr sz="5600" b="0">
                <a:latin typeface="Calibri"/>
                <a:cs typeface="Calibri"/>
                <a:sym typeface="Calibri"/>
              </a:rPr>
              <a:t>Execution of the destructor for the instance may occur at any time after the instance becomes eligible for destruction.</a:t>
            </a:r>
          </a:p>
        </p:txBody>
      </p:sp>
      <p:sp>
        <p:nvSpPr>
          <p:cNvPr id="165" name="TextBox 10"/>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https://www.c-sharpcorner.com/UploadFile/72d20e/concept-of-destructor-in-C-Sharp/</a:t>
            </a:r>
          </a:p>
        </p:txBody>
      </p:sp>
      <p:sp>
        <p:nvSpPr>
          <p:cNvPr id="166" name="Rectangle 1"/>
          <p:cNvSpPr txBox="1"/>
          <p:nvPr/>
        </p:nvSpPr>
        <p:spPr>
          <a:xfrm>
            <a:off x="2286001" y="2802278"/>
            <a:ext cx="10078396"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lvl1pPr>
              <a:defRPr sz="3200" b="1">
                <a:solidFill>
                  <a:schemeClr val="accent6"/>
                </a:solidFill>
              </a:defRPr>
            </a:lvl1pPr>
          </a:lstStyle>
          <a:p>
            <a:pPr algn="l" defTabSz="1828800"/>
            <a:r>
              <a:rPr sz="6400">
                <a:solidFill>
                  <a:srgbClr val="70AD47"/>
                </a:solidFill>
                <a:latin typeface="Calibri"/>
                <a:cs typeface="Calibri"/>
                <a:sym typeface="Calibri"/>
              </a:rPr>
              <a:t>Characteristics of  Destructor</a:t>
            </a:r>
          </a:p>
        </p:txBody>
      </p:sp>
    </p:spTree>
    <p:extLst>
      <p:ext uri="{BB962C8B-B14F-4D97-AF65-F5344CB8AC3E}">
        <p14:creationId xmlns:p14="http://schemas.microsoft.com/office/powerpoint/2010/main" val="77600303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Rectangle 4"/>
          <p:cNvGrpSpPr/>
          <p:nvPr/>
        </p:nvGrpSpPr>
        <p:grpSpPr>
          <a:xfrm>
            <a:off x="0" y="1"/>
            <a:ext cx="24384000" cy="2085978"/>
            <a:chOff x="0" y="0"/>
            <a:chExt cx="12192000" cy="1042988"/>
          </a:xfrm>
        </p:grpSpPr>
        <p:sp>
          <p:nvSpPr>
            <p:cNvPr id="168"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69" name="Constructor and Function Overloading with example."/>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Constructor and Function Overloading with example.</a:t>
              </a:r>
            </a:p>
          </p:txBody>
        </p:sp>
      </p:grpSp>
    </p:spTree>
    <p:extLst>
      <p:ext uri="{BB962C8B-B14F-4D97-AF65-F5344CB8AC3E}">
        <p14:creationId xmlns:p14="http://schemas.microsoft.com/office/powerpoint/2010/main" val="3150092331"/>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Rectangle 4"/>
          <p:cNvGrpSpPr/>
          <p:nvPr/>
        </p:nvGrpSpPr>
        <p:grpSpPr>
          <a:xfrm>
            <a:off x="0" y="1"/>
            <a:ext cx="24384000" cy="2085978"/>
            <a:chOff x="0" y="0"/>
            <a:chExt cx="12192000" cy="1042988"/>
          </a:xfrm>
        </p:grpSpPr>
        <p:sp>
          <p:nvSpPr>
            <p:cNvPr id="172"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73" name="Constructor and Function Overloading with example."/>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2800">
                  <a:solidFill>
                    <a:srgbClr val="44546A"/>
                  </a:solidFill>
                  <a:latin typeface="Bahnschrift"/>
                  <a:ea typeface="Bahnschrift"/>
                  <a:cs typeface="Bahnschrift"/>
                  <a:sym typeface="Bahnschrift"/>
                </a:defRPr>
              </a:pPr>
              <a:r>
                <a:rPr sz="5600" b="0">
                  <a:solidFill>
                    <a:srgbClr val="44546A"/>
                  </a:solidFill>
                  <a:latin typeface="Bahnschrift"/>
                  <a:sym typeface="Bahnschrift"/>
                </a:rPr>
                <a:t>Constructor </a:t>
              </a:r>
              <a:r>
                <a:rPr sz="5600" b="0">
                  <a:solidFill>
                    <a:srgbClr val="E7E6E6"/>
                  </a:solidFill>
                  <a:latin typeface="Bahnschrift"/>
                  <a:sym typeface="Bahnschrift"/>
                </a:rPr>
                <a:t>and</a:t>
              </a:r>
              <a:r>
                <a:rPr sz="5600" b="0">
                  <a:solidFill>
                    <a:srgbClr val="44546A"/>
                  </a:solidFill>
                  <a:latin typeface="Bahnschrift"/>
                  <a:sym typeface="Bahnschrift"/>
                </a:rPr>
                <a:t> </a:t>
              </a:r>
              <a:r>
                <a:rPr sz="5600" b="0">
                  <a:solidFill>
                    <a:srgbClr val="E7E6E6"/>
                  </a:solidFill>
                  <a:latin typeface="Bahnschrift"/>
                  <a:sym typeface="Bahnschrift"/>
                </a:rPr>
                <a:t>Function</a:t>
              </a:r>
              <a:r>
                <a:rPr sz="5600" b="0">
                  <a:solidFill>
                    <a:srgbClr val="44546A"/>
                  </a:solidFill>
                  <a:latin typeface="Bahnschrift"/>
                  <a:sym typeface="Bahnschrift"/>
                </a:rPr>
                <a:t> Overloading with example.</a:t>
              </a:r>
            </a:p>
          </p:txBody>
        </p:sp>
      </p:grpSp>
      <p:sp>
        <p:nvSpPr>
          <p:cNvPr id="175" name="Rectangle 1"/>
          <p:cNvSpPr txBox="1"/>
          <p:nvPr/>
        </p:nvSpPr>
        <p:spPr>
          <a:xfrm>
            <a:off x="3122854" y="2501382"/>
            <a:ext cx="18138295" cy="3416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Constructor overloading</a:t>
            </a:r>
          </a:p>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a:t>
            </a:r>
          </a:p>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constructors with </a:t>
            </a:r>
            <a:r>
              <a:rPr sz="7200" b="0">
                <a:solidFill>
                  <a:srgbClr val="70AD47"/>
                </a:solidFill>
                <a:latin typeface="open sans"/>
                <a:sym typeface="open sans"/>
              </a:rPr>
              <a:t>different</a:t>
            </a:r>
            <a:r>
              <a:rPr sz="7200" b="0">
                <a:solidFill>
                  <a:srgbClr val="212121"/>
                </a:solidFill>
                <a:latin typeface="open sans"/>
                <a:sym typeface="open sans"/>
              </a:rPr>
              <a:t> set of parameters</a:t>
            </a:r>
          </a:p>
        </p:txBody>
      </p:sp>
      <p:sp>
        <p:nvSpPr>
          <p:cNvPr id="176" name="Rectangle 6"/>
          <p:cNvSpPr txBox="1"/>
          <p:nvPr/>
        </p:nvSpPr>
        <p:spPr>
          <a:xfrm>
            <a:off x="3353175" y="7009803"/>
            <a:ext cx="18935702"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class</a:t>
            </a:r>
            <a:r>
              <a:rPr sz="5600" b="0">
                <a:latin typeface="Consolas"/>
                <a:sym typeface="Consolas"/>
              </a:rPr>
              <a:t> </a:t>
            </a:r>
            <a:r>
              <a:rPr sz="5600" b="0">
                <a:solidFill>
                  <a:srgbClr val="2B91AF"/>
                </a:solidFill>
                <a:latin typeface="Consolas"/>
                <a:sym typeface="Consolas"/>
              </a:rPr>
              <a:t>PassByRef</a:t>
            </a:r>
          </a:p>
          <a:p>
            <a:pPr algn="l" defTabSz="1828800">
              <a:defRPr sz="2800">
                <a:latin typeface="Consolas"/>
                <a:ea typeface="Consolas"/>
                <a:cs typeface="Consolas"/>
                <a:sym typeface="Consolas"/>
              </a:defRPr>
            </a:pPr>
            <a:r>
              <a:rPr sz="5600" b="0">
                <a:latin typeface="Consolas"/>
                <a:sym typeface="Consolas"/>
              </a:rPr>
              <a:t>{</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PassByRef(</a:t>
            </a:r>
            <a:r>
              <a:rPr sz="5600" b="0">
                <a:solidFill>
                  <a:srgbClr val="0000FF"/>
                </a:solidFill>
                <a:latin typeface="Consolas"/>
                <a:sym typeface="Consolas"/>
              </a:rPr>
              <a:t>int</a:t>
            </a:r>
            <a:r>
              <a:rPr sz="5600" b="0">
                <a:latin typeface="Consolas"/>
                <a:sym typeface="Consolas"/>
              </a:rPr>
              <a:t> val)</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PassByRef(</a:t>
            </a:r>
            <a:r>
              <a:rPr sz="5600" b="0">
                <a:solidFill>
                  <a:srgbClr val="0000FF"/>
                </a:solidFill>
                <a:latin typeface="Consolas"/>
                <a:sym typeface="Consolas"/>
              </a:rPr>
              <a:t>out</a:t>
            </a:r>
            <a:r>
              <a:rPr sz="5600" b="0">
                <a:latin typeface="Consolas"/>
                <a:sym typeface="Consolas"/>
              </a:rPr>
              <a:t> </a:t>
            </a:r>
            <a:r>
              <a:rPr sz="5600" b="0">
                <a:solidFill>
                  <a:srgbClr val="0000FF"/>
                </a:solidFill>
                <a:latin typeface="Consolas"/>
                <a:sym typeface="Consolas"/>
              </a:rPr>
              <a:t>int</a:t>
            </a:r>
            <a:r>
              <a:rPr sz="5600" b="0">
                <a:latin typeface="Consolas"/>
                <a:sym typeface="Consolas"/>
              </a:rPr>
              <a:t> val)</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PassByRef(</a:t>
            </a:r>
            <a:r>
              <a:rPr sz="5600" b="0">
                <a:solidFill>
                  <a:srgbClr val="0000FF"/>
                </a:solidFill>
                <a:latin typeface="Consolas"/>
                <a:sym typeface="Consolas"/>
              </a:rPr>
              <a:t>string</a:t>
            </a:r>
            <a:r>
              <a:rPr sz="5600" b="0">
                <a:latin typeface="Consolas"/>
                <a:sym typeface="Consolas"/>
              </a:rPr>
              <a:t> message)	</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PassByRef()</a:t>
            </a:r>
          </a:p>
          <a:p>
            <a:pPr algn="l" defTabSz="1828800">
              <a:defRPr sz="2800">
                <a:latin typeface="Consolas"/>
                <a:ea typeface="Consolas"/>
                <a:cs typeface="Consolas"/>
                <a:sym typeface="Consolas"/>
              </a:defRPr>
            </a:pPr>
            <a:r>
              <a:rPr sz="5600" b="0">
                <a:latin typeface="Consolas"/>
                <a:sym typeface="Consolas"/>
              </a:rPr>
              <a:t>}</a:t>
            </a:r>
          </a:p>
          <a:p>
            <a:pPr algn="l" defTabSz="1828800">
              <a:defRPr sz="2000" i="1">
                <a:solidFill>
                  <a:srgbClr val="008000"/>
                </a:solidFill>
                <a:latin typeface="Consolas"/>
                <a:ea typeface="Consolas"/>
                <a:cs typeface="Consolas"/>
                <a:sym typeface="Consolas"/>
              </a:defRPr>
            </a:pPr>
            <a:r>
              <a:rPr sz="4000" b="0" i="1">
                <a:solidFill>
                  <a:srgbClr val="008000"/>
                </a:solidFill>
                <a:latin typeface="Consolas"/>
                <a:sym typeface="Consolas"/>
              </a:rPr>
              <a:t>//This code snippet is just representation of concept.</a:t>
            </a:r>
          </a:p>
        </p:txBody>
      </p:sp>
    </p:spTree>
    <p:extLst>
      <p:ext uri="{BB962C8B-B14F-4D97-AF65-F5344CB8AC3E}">
        <p14:creationId xmlns:p14="http://schemas.microsoft.com/office/powerpoint/2010/main" val="3054921174"/>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Rectangle 4"/>
          <p:cNvGrpSpPr/>
          <p:nvPr/>
        </p:nvGrpSpPr>
        <p:grpSpPr>
          <a:xfrm>
            <a:off x="0" y="1"/>
            <a:ext cx="24384000" cy="2085978"/>
            <a:chOff x="0" y="0"/>
            <a:chExt cx="12192000" cy="1042988"/>
          </a:xfrm>
        </p:grpSpPr>
        <p:sp>
          <p:nvSpPr>
            <p:cNvPr id="178"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179" name="Constructor and Function Overloading with example."/>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2800">
                  <a:solidFill>
                    <a:srgbClr val="E7E6E6"/>
                  </a:solidFill>
                  <a:latin typeface="Bahnschrift"/>
                  <a:ea typeface="Bahnschrift"/>
                  <a:cs typeface="Bahnschrift"/>
                  <a:sym typeface="Bahnschrift"/>
                </a:defRPr>
              </a:pPr>
              <a:r>
                <a:rPr sz="5600" b="0">
                  <a:solidFill>
                    <a:srgbClr val="E7E6E6"/>
                  </a:solidFill>
                  <a:latin typeface="Bahnschrift"/>
                  <a:sym typeface="Bahnschrift"/>
                </a:rPr>
                <a:t>Constructor</a:t>
              </a:r>
              <a:r>
                <a:rPr sz="5600" b="0">
                  <a:solidFill>
                    <a:srgbClr val="44546A"/>
                  </a:solidFill>
                  <a:latin typeface="Bahnschrift"/>
                  <a:sym typeface="Bahnschrift"/>
                </a:rPr>
                <a:t> </a:t>
              </a:r>
              <a:r>
                <a:rPr sz="5600" b="0">
                  <a:solidFill>
                    <a:srgbClr val="E7E6E6"/>
                  </a:solidFill>
                  <a:latin typeface="Bahnschrift"/>
                  <a:sym typeface="Bahnschrift"/>
                </a:rPr>
                <a:t>and</a:t>
              </a:r>
              <a:r>
                <a:rPr sz="5600" b="0">
                  <a:solidFill>
                    <a:srgbClr val="44546A"/>
                  </a:solidFill>
                  <a:latin typeface="Bahnschrift"/>
                  <a:sym typeface="Bahnschrift"/>
                </a:rPr>
                <a:t> Function Overloading with example.</a:t>
              </a:r>
            </a:p>
          </p:txBody>
        </p:sp>
      </p:grpSp>
      <p:sp>
        <p:nvSpPr>
          <p:cNvPr id="181" name="Rectangle 1"/>
          <p:cNvSpPr txBox="1"/>
          <p:nvPr/>
        </p:nvSpPr>
        <p:spPr>
          <a:xfrm>
            <a:off x="3789704" y="2501382"/>
            <a:ext cx="16804596" cy="3416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Function overloading</a:t>
            </a:r>
          </a:p>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a:t>
            </a:r>
          </a:p>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functions with </a:t>
            </a:r>
            <a:r>
              <a:rPr sz="7200" b="0">
                <a:solidFill>
                  <a:srgbClr val="70AD47"/>
                </a:solidFill>
                <a:latin typeface="open sans"/>
                <a:sym typeface="open sans"/>
              </a:rPr>
              <a:t>different</a:t>
            </a:r>
            <a:r>
              <a:rPr sz="7200" b="0">
                <a:solidFill>
                  <a:srgbClr val="212121"/>
                </a:solidFill>
                <a:latin typeface="open sans"/>
                <a:sym typeface="open sans"/>
              </a:rPr>
              <a:t> set of parameters</a:t>
            </a:r>
          </a:p>
        </p:txBody>
      </p:sp>
      <p:sp>
        <p:nvSpPr>
          <p:cNvPr id="182" name="Rectangle 6"/>
          <p:cNvSpPr txBox="1"/>
          <p:nvPr/>
        </p:nvSpPr>
        <p:spPr>
          <a:xfrm>
            <a:off x="3353176" y="7009803"/>
            <a:ext cx="21030824"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class</a:t>
            </a:r>
            <a:r>
              <a:rPr sz="5600" b="0">
                <a:latin typeface="Consolas"/>
                <a:sym typeface="Consolas"/>
              </a:rPr>
              <a:t> </a:t>
            </a:r>
            <a:r>
              <a:rPr sz="5600" b="0">
                <a:solidFill>
                  <a:srgbClr val="2B91AF"/>
                </a:solidFill>
                <a:latin typeface="Consolas"/>
                <a:sym typeface="Consolas"/>
              </a:rPr>
              <a:t>overloadingExample</a:t>
            </a:r>
          </a:p>
          <a:p>
            <a:pPr algn="l" defTabSz="1828800">
              <a:defRPr sz="2800">
                <a:latin typeface="Consolas"/>
                <a:ea typeface="Consolas"/>
                <a:cs typeface="Consolas"/>
                <a:sym typeface="Consolas"/>
              </a:defRPr>
            </a:pPr>
            <a:r>
              <a:rPr sz="5600" b="0">
                <a:latin typeface="Consolas"/>
                <a:sym typeface="Consolas"/>
              </a:rPr>
              <a:t>{</a:t>
            </a:r>
          </a:p>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	public</a:t>
            </a:r>
            <a:r>
              <a:rPr sz="5600" b="0">
                <a:latin typeface="Consolas"/>
                <a:sym typeface="Consolas"/>
              </a:rPr>
              <a:t> </a:t>
            </a:r>
            <a:r>
              <a:rPr sz="5600" b="0">
                <a:solidFill>
                  <a:srgbClr val="0000FF"/>
                </a:solidFill>
                <a:latin typeface="Consolas"/>
                <a:sym typeface="Consolas"/>
              </a:rPr>
              <a:t>int</a:t>
            </a:r>
            <a:r>
              <a:rPr sz="5600" b="0">
                <a:latin typeface="Consolas"/>
                <a:sym typeface="Consolas"/>
              </a:rPr>
              <a:t> Add(</a:t>
            </a:r>
            <a:r>
              <a:rPr sz="5600" b="0">
                <a:solidFill>
                  <a:srgbClr val="0000FF"/>
                </a:solidFill>
                <a:latin typeface="Consolas"/>
                <a:sym typeface="Consolas"/>
              </a:rPr>
              <a:t>int</a:t>
            </a:r>
            <a:r>
              <a:rPr sz="5600" b="0">
                <a:latin typeface="Consolas"/>
                <a:sym typeface="Consolas"/>
              </a:rPr>
              <a:t> a)	</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a:t>
            </a:r>
            <a:r>
              <a:rPr sz="5600" b="0">
                <a:solidFill>
                  <a:srgbClr val="0000FF"/>
                </a:solidFill>
                <a:latin typeface="Consolas"/>
                <a:sym typeface="Consolas"/>
              </a:rPr>
              <a:t>int</a:t>
            </a:r>
            <a:r>
              <a:rPr sz="5600" b="0">
                <a:latin typeface="Consolas"/>
                <a:sym typeface="Consolas"/>
              </a:rPr>
              <a:t> Add(</a:t>
            </a:r>
            <a:r>
              <a:rPr sz="5600" b="0">
                <a:solidFill>
                  <a:srgbClr val="0000FF"/>
                </a:solidFill>
                <a:latin typeface="Consolas"/>
                <a:sym typeface="Consolas"/>
              </a:rPr>
              <a:t>out</a:t>
            </a:r>
            <a:r>
              <a:rPr sz="5600" b="0">
                <a:latin typeface="Consolas"/>
                <a:sym typeface="Consolas"/>
              </a:rPr>
              <a:t> </a:t>
            </a:r>
            <a:r>
              <a:rPr sz="5600" b="0">
                <a:solidFill>
                  <a:srgbClr val="0000FF"/>
                </a:solidFill>
                <a:latin typeface="Consolas"/>
                <a:sym typeface="Consolas"/>
              </a:rPr>
              <a:t>int</a:t>
            </a:r>
            <a:r>
              <a:rPr sz="5600" b="0">
                <a:latin typeface="Consolas"/>
                <a:sym typeface="Consolas"/>
              </a:rPr>
              <a:t> a)</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a:t>
            </a:r>
            <a:r>
              <a:rPr sz="5600" b="0">
                <a:solidFill>
                  <a:srgbClr val="0000FF"/>
                </a:solidFill>
                <a:latin typeface="Consolas"/>
                <a:sym typeface="Consolas"/>
              </a:rPr>
              <a:t>int</a:t>
            </a:r>
            <a:r>
              <a:rPr sz="5600" b="0">
                <a:latin typeface="Consolas"/>
                <a:sym typeface="Consolas"/>
              </a:rPr>
              <a:t> Add(</a:t>
            </a:r>
            <a:r>
              <a:rPr sz="5600" b="0">
                <a:solidFill>
                  <a:srgbClr val="0000FF"/>
                </a:solidFill>
                <a:latin typeface="Consolas"/>
                <a:sym typeface="Consolas"/>
              </a:rPr>
              <a:t>int</a:t>
            </a:r>
            <a:r>
              <a:rPr sz="5600" b="0">
                <a:latin typeface="Consolas"/>
                <a:sym typeface="Consolas"/>
              </a:rPr>
              <a:t> a, </a:t>
            </a:r>
            <a:r>
              <a:rPr sz="5600" b="0">
                <a:solidFill>
                  <a:srgbClr val="0000FF"/>
                </a:solidFill>
                <a:latin typeface="Consolas"/>
                <a:sym typeface="Consolas"/>
              </a:rPr>
              <a:t>int</a:t>
            </a:r>
            <a:r>
              <a:rPr sz="5600" b="0">
                <a:latin typeface="Consolas"/>
                <a:sym typeface="Consolas"/>
              </a:rPr>
              <a:t> b)	</a:t>
            </a:r>
          </a:p>
          <a:p>
            <a:pPr algn="l" defTabSz="1828800">
              <a:defRPr sz="2800">
                <a:latin typeface="Consolas"/>
                <a:ea typeface="Consolas"/>
                <a:cs typeface="Consolas"/>
                <a:sym typeface="Consolas"/>
              </a:defRPr>
            </a:pPr>
            <a:r>
              <a:rPr sz="5600" b="0">
                <a:latin typeface="Consolas"/>
                <a:sym typeface="Consolas"/>
              </a:rPr>
              <a:t> 	</a:t>
            </a:r>
            <a:r>
              <a:rPr sz="5600" b="0">
                <a:solidFill>
                  <a:srgbClr val="0000FF"/>
                </a:solidFill>
                <a:latin typeface="Consolas"/>
                <a:sym typeface="Consolas"/>
              </a:rPr>
              <a:t>public</a:t>
            </a:r>
            <a:r>
              <a:rPr sz="5600" b="0">
                <a:latin typeface="Consolas"/>
                <a:sym typeface="Consolas"/>
              </a:rPr>
              <a:t> </a:t>
            </a:r>
            <a:r>
              <a:rPr sz="5600" b="0">
                <a:solidFill>
                  <a:srgbClr val="0000FF"/>
                </a:solidFill>
                <a:latin typeface="Consolas"/>
                <a:sym typeface="Consolas"/>
              </a:rPr>
              <a:t>string</a:t>
            </a:r>
            <a:r>
              <a:rPr sz="5600" b="0">
                <a:latin typeface="Consolas"/>
                <a:sym typeface="Consolas"/>
              </a:rPr>
              <a:t> Add(</a:t>
            </a:r>
            <a:r>
              <a:rPr sz="5600" b="0">
                <a:solidFill>
                  <a:srgbClr val="0000FF"/>
                </a:solidFill>
                <a:latin typeface="Consolas"/>
                <a:sym typeface="Consolas"/>
              </a:rPr>
              <a:t>int</a:t>
            </a:r>
            <a:r>
              <a:rPr sz="5600" b="0">
                <a:latin typeface="Consolas"/>
                <a:sym typeface="Consolas"/>
              </a:rPr>
              <a:t> a, </a:t>
            </a:r>
            <a:r>
              <a:rPr sz="5600" b="0">
                <a:solidFill>
                  <a:srgbClr val="0000FF"/>
                </a:solidFill>
                <a:latin typeface="Consolas"/>
                <a:sym typeface="Consolas"/>
              </a:rPr>
              <a:t>int</a:t>
            </a:r>
            <a:r>
              <a:rPr sz="5600" b="0">
                <a:latin typeface="Consolas"/>
                <a:sym typeface="Consolas"/>
              </a:rPr>
              <a:t> b, </a:t>
            </a:r>
            <a:r>
              <a:rPr sz="5600" b="0">
                <a:solidFill>
                  <a:srgbClr val="0000FF"/>
                </a:solidFill>
                <a:latin typeface="Consolas"/>
                <a:sym typeface="Consolas"/>
              </a:rPr>
              <a:t>string</a:t>
            </a:r>
            <a:r>
              <a:rPr sz="5600" b="0">
                <a:latin typeface="Consolas"/>
                <a:sym typeface="Consolas"/>
              </a:rPr>
              <a:t> msg)</a:t>
            </a:r>
          </a:p>
          <a:p>
            <a:pPr algn="l" defTabSz="1828800">
              <a:defRPr sz="2800">
                <a:latin typeface="Consolas"/>
                <a:ea typeface="Consolas"/>
                <a:cs typeface="Consolas"/>
                <a:sym typeface="Consolas"/>
              </a:defRPr>
            </a:pPr>
            <a:r>
              <a:rPr sz="5600" b="0">
                <a:latin typeface="Consolas"/>
                <a:sym typeface="Consolas"/>
              </a:rPr>
              <a:t>}</a:t>
            </a:r>
          </a:p>
          <a:p>
            <a:pPr algn="l" defTabSz="1828800">
              <a:defRPr sz="2000" i="1">
                <a:solidFill>
                  <a:srgbClr val="008000"/>
                </a:solidFill>
                <a:latin typeface="Consolas"/>
                <a:ea typeface="Consolas"/>
                <a:cs typeface="Consolas"/>
                <a:sym typeface="Consolas"/>
              </a:defRPr>
            </a:pPr>
            <a:r>
              <a:rPr sz="4000" b="0" i="1">
                <a:solidFill>
                  <a:srgbClr val="008000"/>
                </a:solidFill>
                <a:latin typeface="Consolas"/>
                <a:sym typeface="Consolas"/>
              </a:rPr>
              <a:t>//This code snippet is just representation of concept.</a:t>
            </a:r>
          </a:p>
        </p:txBody>
      </p:sp>
    </p:spTree>
    <p:extLst>
      <p:ext uri="{BB962C8B-B14F-4D97-AF65-F5344CB8AC3E}">
        <p14:creationId xmlns:p14="http://schemas.microsoft.com/office/powerpoint/2010/main" val="307862356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Rectangle 4"/>
          <p:cNvGrpSpPr/>
          <p:nvPr/>
        </p:nvGrpSpPr>
        <p:grpSpPr>
          <a:xfrm>
            <a:off x="0" y="1"/>
            <a:ext cx="24384000" cy="2085978"/>
            <a:chOff x="0" y="0"/>
            <a:chExt cx="12192000" cy="1042988"/>
          </a:xfrm>
        </p:grpSpPr>
        <p:sp>
          <p:nvSpPr>
            <p:cNvPr id="184"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a:solidFill>
                    <a:srgbClr val="FFFFFF"/>
                  </a:solidFill>
                </a:defRPr>
              </a:pPr>
              <a:endParaRPr sz="3600" b="0">
                <a:solidFill>
                  <a:srgbClr val="FFFFFF"/>
                </a:solidFill>
                <a:latin typeface="Calibri"/>
                <a:cs typeface="Calibri"/>
                <a:sym typeface="Calibri"/>
              </a:endParaRPr>
            </a:p>
          </p:txBody>
        </p:sp>
        <p:sp>
          <p:nvSpPr>
            <p:cNvPr id="185" name="Can we overload the assignment operator in C#? Justify it."/>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Can we overload the assignment operator in C#? Justify it.</a:t>
              </a:r>
            </a:p>
          </p:txBody>
        </p:sp>
      </p:grpSp>
    </p:spTree>
    <p:extLst>
      <p:ext uri="{BB962C8B-B14F-4D97-AF65-F5344CB8AC3E}">
        <p14:creationId xmlns:p14="http://schemas.microsoft.com/office/powerpoint/2010/main" val="269786622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Rectangle 4"/>
          <p:cNvGrpSpPr/>
          <p:nvPr/>
        </p:nvGrpSpPr>
        <p:grpSpPr>
          <a:xfrm>
            <a:off x="0" y="1"/>
            <a:ext cx="24384000" cy="2085978"/>
            <a:chOff x="0" y="0"/>
            <a:chExt cx="12192000" cy="1042988"/>
          </a:xfrm>
        </p:grpSpPr>
        <p:sp>
          <p:nvSpPr>
            <p:cNvPr id="188"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a:solidFill>
                    <a:srgbClr val="FFFFFF"/>
                  </a:solidFill>
                </a:defRPr>
              </a:pPr>
              <a:endParaRPr sz="3600" b="0">
                <a:solidFill>
                  <a:srgbClr val="FFFFFF"/>
                </a:solidFill>
                <a:latin typeface="Calibri"/>
                <a:cs typeface="Calibri"/>
                <a:sym typeface="Calibri"/>
              </a:endParaRPr>
            </a:p>
          </p:txBody>
        </p:sp>
        <p:sp>
          <p:nvSpPr>
            <p:cNvPr id="189" name="Can we overload the assignment operator in C#? Justify it."/>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Can we overload the assignment operator in C#? Justify it.</a:t>
              </a:r>
            </a:p>
          </p:txBody>
        </p:sp>
      </p:grpSp>
      <p:sp>
        <p:nvSpPr>
          <p:cNvPr id="191" name="Rectangle 1"/>
          <p:cNvSpPr txBox="1"/>
          <p:nvPr/>
        </p:nvSpPr>
        <p:spPr>
          <a:xfrm>
            <a:off x="3250406" y="2901433"/>
            <a:ext cx="17883188" cy="3662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You can overload operations that </a:t>
            </a:r>
          </a:p>
          <a:p>
            <a:pPr defTabSz="1828800">
              <a:defRPr sz="3600">
                <a:solidFill>
                  <a:srgbClr val="212121"/>
                </a:solidFill>
                <a:latin typeface="open sans"/>
                <a:ea typeface="open sans"/>
                <a:cs typeface="open sans"/>
                <a:sym typeface="open sans"/>
              </a:defRPr>
            </a:pPr>
            <a:r>
              <a:rPr sz="7200" b="0">
                <a:solidFill>
                  <a:srgbClr val="212121"/>
                </a:solidFill>
                <a:latin typeface="open sans"/>
                <a:sym typeface="open sans"/>
              </a:rPr>
              <a:t>are applied to the objects,</a:t>
            </a:r>
          </a:p>
          <a:p>
            <a:pPr defTabSz="1828800">
              <a:defRPr sz="4400">
                <a:solidFill>
                  <a:srgbClr val="70AD47"/>
                </a:solidFill>
                <a:latin typeface="open sans"/>
                <a:ea typeface="open sans"/>
                <a:cs typeface="open sans"/>
                <a:sym typeface="open sans"/>
              </a:defRPr>
            </a:pPr>
            <a:r>
              <a:rPr sz="8800" b="0">
                <a:solidFill>
                  <a:srgbClr val="70AD47"/>
                </a:solidFill>
                <a:latin typeface="open sans"/>
                <a:sym typeface="open sans"/>
              </a:rPr>
              <a:t>but not to </a:t>
            </a:r>
            <a:r>
              <a:rPr sz="8800">
                <a:solidFill>
                  <a:srgbClr val="70AD47"/>
                </a:solidFill>
                <a:latin typeface="open sans"/>
                <a:sym typeface="open sans"/>
              </a:rPr>
              <a:t>reference</a:t>
            </a:r>
          </a:p>
        </p:txBody>
      </p:sp>
      <p:sp>
        <p:nvSpPr>
          <p:cNvPr id="192" name="TextBox 3"/>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https://stackoverflow.com/questions/599367/why-can-not-be-overloaded-in-c/599389</a:t>
            </a:r>
          </a:p>
        </p:txBody>
      </p:sp>
    </p:spTree>
    <p:extLst>
      <p:ext uri="{BB962C8B-B14F-4D97-AF65-F5344CB8AC3E}">
        <p14:creationId xmlns:p14="http://schemas.microsoft.com/office/powerpoint/2010/main" val="646972108"/>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Rectangle 4"/>
          <p:cNvGrpSpPr/>
          <p:nvPr/>
        </p:nvGrpSpPr>
        <p:grpSpPr>
          <a:xfrm>
            <a:off x="0" y="1"/>
            <a:ext cx="24384000" cy="2085978"/>
            <a:chOff x="0" y="0"/>
            <a:chExt cx="12192000" cy="1042988"/>
          </a:xfrm>
        </p:grpSpPr>
        <p:sp>
          <p:nvSpPr>
            <p:cNvPr id="194"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a:solidFill>
                    <a:srgbClr val="FFFFFF"/>
                  </a:solidFill>
                </a:defRPr>
              </a:pPr>
              <a:endParaRPr sz="3600" b="0">
                <a:solidFill>
                  <a:srgbClr val="FFFFFF"/>
                </a:solidFill>
                <a:latin typeface="Calibri"/>
                <a:cs typeface="Calibri"/>
                <a:sym typeface="Calibri"/>
              </a:endParaRPr>
            </a:p>
          </p:txBody>
        </p:sp>
        <p:sp>
          <p:nvSpPr>
            <p:cNvPr id="195" name="Can we overload the assignment operator in C#? Justify it."/>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Can we overload the assignment operator in C#? Justify it.</a:t>
              </a:r>
            </a:p>
          </p:txBody>
        </p:sp>
      </p:grpSp>
      <p:sp>
        <p:nvSpPr>
          <p:cNvPr id="197" name="Rectangle 1"/>
          <p:cNvSpPr txBox="1"/>
          <p:nvPr/>
        </p:nvSpPr>
        <p:spPr>
          <a:xfrm>
            <a:off x="-4" y="2901432"/>
            <a:ext cx="24384008" cy="452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just" defTabSz="1828800">
              <a:defRPr sz="2400"/>
            </a:pPr>
            <a:r>
              <a:rPr sz="4800" b="0">
                <a:latin typeface="Calibri"/>
                <a:cs typeface="Calibri"/>
                <a:sym typeface="Calibri"/>
              </a:rPr>
              <a:t>When we define a class and its members we are defining the object behavior, but when we create a variable we are working with references to those objects.</a:t>
            </a:r>
          </a:p>
          <a:p>
            <a:pPr algn="just" defTabSz="1828800">
              <a:defRPr sz="2400"/>
            </a:pPr>
            <a:endParaRPr sz="4800" b="0">
              <a:latin typeface="Calibri"/>
              <a:cs typeface="Calibri"/>
              <a:sym typeface="Calibri"/>
            </a:endParaRPr>
          </a:p>
          <a:p>
            <a:pPr algn="just" defTabSz="1828800">
              <a:defRPr sz="2400"/>
            </a:pPr>
            <a:r>
              <a:rPr sz="4800" b="0">
                <a:latin typeface="Calibri"/>
                <a:cs typeface="Calibri"/>
                <a:sym typeface="Calibri"/>
              </a:rPr>
              <a:t>Now, </a:t>
            </a:r>
            <a:r>
              <a:rPr sz="4800">
                <a:solidFill>
                  <a:srgbClr val="70AD47"/>
                </a:solidFill>
                <a:latin typeface="Calibri"/>
                <a:cs typeface="Calibri"/>
                <a:sym typeface="Calibri"/>
              </a:rPr>
              <a:t>the operator = is applied to references</a:t>
            </a:r>
            <a:r>
              <a:rPr sz="4800" b="0">
                <a:latin typeface="Calibri"/>
                <a:cs typeface="Calibri"/>
                <a:sym typeface="Calibri"/>
              </a:rPr>
              <a:t>, </a:t>
            </a:r>
            <a:r>
              <a:rPr sz="4800">
                <a:solidFill>
                  <a:srgbClr val="ED7D31"/>
                </a:solidFill>
                <a:latin typeface="Calibri"/>
                <a:cs typeface="Calibri"/>
                <a:sym typeface="Calibri"/>
              </a:rPr>
              <a:t>not objects</a:t>
            </a:r>
            <a:r>
              <a:rPr sz="4800" b="0">
                <a:latin typeface="Calibri"/>
                <a:cs typeface="Calibri"/>
                <a:sym typeface="Calibri"/>
              </a:rPr>
              <a:t>. When you assign a reference to another you are actually making the receiving reference point to the same object that the other reference is.</a:t>
            </a:r>
          </a:p>
        </p:txBody>
      </p:sp>
      <p:sp>
        <p:nvSpPr>
          <p:cNvPr id="198" name="Rectangle 5"/>
          <p:cNvSpPr txBox="1"/>
          <p:nvPr/>
        </p:nvSpPr>
        <p:spPr>
          <a:xfrm>
            <a:off x="6410323" y="8154774"/>
            <a:ext cx="12192002" cy="452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3600">
                <a:latin typeface="Consolas"/>
                <a:ea typeface="Consolas"/>
                <a:cs typeface="Consolas"/>
                <a:sym typeface="Consolas"/>
              </a:defRPr>
            </a:pPr>
            <a:r>
              <a:rPr sz="7200" b="0">
                <a:latin typeface="Consolas"/>
                <a:sym typeface="Consolas"/>
              </a:rPr>
              <a:t>Type var1 = </a:t>
            </a:r>
            <a:r>
              <a:rPr sz="7200" b="0">
                <a:solidFill>
                  <a:srgbClr val="0000FF"/>
                </a:solidFill>
                <a:latin typeface="Consolas"/>
                <a:sym typeface="Consolas"/>
              </a:rPr>
              <a:t>new</a:t>
            </a:r>
            <a:r>
              <a:rPr sz="7200" b="0">
                <a:latin typeface="Consolas"/>
                <a:sym typeface="Consolas"/>
              </a:rPr>
              <a:t> Type();</a:t>
            </a:r>
          </a:p>
          <a:p>
            <a:pPr algn="l" defTabSz="1828800">
              <a:defRPr sz="3600">
                <a:latin typeface="Consolas"/>
                <a:ea typeface="Consolas"/>
                <a:cs typeface="Consolas"/>
                <a:sym typeface="Consolas"/>
              </a:defRPr>
            </a:pPr>
            <a:r>
              <a:rPr sz="7200" b="0">
                <a:latin typeface="Consolas"/>
                <a:sym typeface="Consolas"/>
              </a:rPr>
              <a:t>Type var2 = </a:t>
            </a:r>
            <a:r>
              <a:rPr sz="7200" b="0">
                <a:solidFill>
                  <a:srgbClr val="0000FF"/>
                </a:solidFill>
                <a:latin typeface="Consolas"/>
                <a:sym typeface="Consolas"/>
              </a:rPr>
              <a:t>new</a:t>
            </a:r>
            <a:r>
              <a:rPr sz="7200" b="0">
                <a:latin typeface="Consolas"/>
                <a:sym typeface="Consolas"/>
              </a:rPr>
              <a:t> Type();</a:t>
            </a:r>
          </a:p>
          <a:p>
            <a:pPr algn="l" defTabSz="1828800">
              <a:defRPr sz="3600">
                <a:latin typeface="Consolas"/>
                <a:ea typeface="Consolas"/>
                <a:cs typeface="Consolas"/>
                <a:sym typeface="Consolas"/>
              </a:defRPr>
            </a:pPr>
            <a:endParaRPr sz="7200" b="0">
              <a:latin typeface="Consolas"/>
              <a:sym typeface="Consolas"/>
            </a:endParaRPr>
          </a:p>
          <a:p>
            <a:pPr algn="l" defTabSz="1828800">
              <a:defRPr sz="3600">
                <a:latin typeface="Consolas"/>
                <a:ea typeface="Consolas"/>
                <a:cs typeface="Consolas"/>
                <a:sym typeface="Consolas"/>
              </a:defRPr>
            </a:pPr>
            <a:r>
              <a:rPr sz="7200" b="0">
                <a:latin typeface="Consolas"/>
                <a:sym typeface="Consolas"/>
              </a:rPr>
              <a:t>var2 = var1;</a:t>
            </a:r>
          </a:p>
        </p:txBody>
      </p:sp>
      <p:sp>
        <p:nvSpPr>
          <p:cNvPr id="199" name="TextBox 6"/>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https://stackoverflow.com/questions/599367/why-can-not-be-overloaded-in-c/599389</a:t>
            </a:r>
          </a:p>
        </p:txBody>
      </p:sp>
    </p:spTree>
    <p:extLst>
      <p:ext uri="{BB962C8B-B14F-4D97-AF65-F5344CB8AC3E}">
        <p14:creationId xmlns:p14="http://schemas.microsoft.com/office/powerpoint/2010/main" val="135212533"/>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Rectangle 4"/>
          <p:cNvGrpSpPr/>
          <p:nvPr/>
        </p:nvGrpSpPr>
        <p:grpSpPr>
          <a:xfrm>
            <a:off x="0" y="0"/>
            <a:ext cx="24384000" cy="2085978"/>
            <a:chOff x="0" y="0"/>
            <a:chExt cx="12192000" cy="1042988"/>
          </a:xfrm>
        </p:grpSpPr>
        <p:sp>
          <p:nvSpPr>
            <p:cNvPr id="201"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a:solidFill>
                    <a:srgbClr val="FFFFFF"/>
                  </a:solidFill>
                </a:defRPr>
              </a:pPr>
              <a:endParaRPr sz="3600" b="0">
                <a:solidFill>
                  <a:srgbClr val="FFFFFF"/>
                </a:solidFill>
                <a:latin typeface="Calibri"/>
                <a:cs typeface="Calibri"/>
                <a:sym typeface="Calibri"/>
              </a:endParaRPr>
            </a:p>
          </p:txBody>
        </p:sp>
        <p:sp>
          <p:nvSpPr>
            <p:cNvPr id="202" name="Write console based program in code behind language VB or C# to print following pattern."/>
            <p:cNvSpPr txBox="1"/>
            <p:nvPr/>
          </p:nvSpPr>
          <p:spPr>
            <a:xfrm>
              <a:off x="0" y="44441"/>
              <a:ext cx="12192000" cy="9541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Write console based program in code behind language VB or C# to print following pattern.</a:t>
              </a:r>
            </a:p>
          </p:txBody>
        </p:sp>
      </p:grpSp>
      <p:sp>
        <p:nvSpPr>
          <p:cNvPr id="204" name="Rectangle 2"/>
          <p:cNvSpPr txBox="1"/>
          <p:nvPr/>
        </p:nvSpPr>
        <p:spPr>
          <a:xfrm>
            <a:off x="8696325" y="4780598"/>
            <a:ext cx="5248278"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3600">
                <a:latin typeface="Bahnschrift"/>
                <a:ea typeface="Bahnschrift"/>
                <a:cs typeface="Bahnschrift"/>
                <a:sym typeface="Bahnschrift"/>
              </a:defRPr>
            </a:pPr>
            <a:r>
              <a:rPr sz="7200" b="0">
                <a:latin typeface="Bahnschrift"/>
                <a:sym typeface="Bahnschrift"/>
              </a:rPr>
              <a:t>@ @ @ @ @</a:t>
            </a:r>
          </a:p>
          <a:p>
            <a:pPr algn="l" defTabSz="1828800">
              <a:defRPr sz="3600">
                <a:latin typeface="Bahnschrift"/>
                <a:ea typeface="Bahnschrift"/>
                <a:cs typeface="Bahnschrift"/>
                <a:sym typeface="Bahnschrift"/>
              </a:defRPr>
            </a:pPr>
            <a:r>
              <a:rPr sz="7200" b="0">
                <a:latin typeface="Bahnschrift"/>
                <a:sym typeface="Bahnschrift"/>
              </a:rPr>
              <a:t>@ @ @ @</a:t>
            </a:r>
          </a:p>
          <a:p>
            <a:pPr algn="l" defTabSz="1828800">
              <a:defRPr sz="3600">
                <a:latin typeface="Bahnschrift"/>
                <a:ea typeface="Bahnschrift"/>
                <a:cs typeface="Bahnschrift"/>
                <a:sym typeface="Bahnschrift"/>
              </a:defRPr>
            </a:pPr>
            <a:r>
              <a:rPr sz="7200" b="0">
                <a:latin typeface="Bahnschrift"/>
                <a:sym typeface="Bahnschrift"/>
              </a:rPr>
              <a:t>@ @ @</a:t>
            </a:r>
          </a:p>
          <a:p>
            <a:pPr algn="l" defTabSz="1828800">
              <a:defRPr sz="3600">
                <a:latin typeface="Bahnschrift"/>
                <a:ea typeface="Bahnschrift"/>
                <a:cs typeface="Bahnschrift"/>
                <a:sym typeface="Bahnschrift"/>
              </a:defRPr>
            </a:pPr>
            <a:r>
              <a:rPr sz="7200" b="0">
                <a:latin typeface="Bahnschrift"/>
                <a:sym typeface="Bahnschrift"/>
              </a:rPr>
              <a:t>@ @</a:t>
            </a:r>
          </a:p>
          <a:p>
            <a:pPr algn="l" defTabSz="1828800">
              <a:defRPr sz="3600">
                <a:latin typeface="Bahnschrift"/>
                <a:ea typeface="Bahnschrift"/>
                <a:cs typeface="Bahnschrift"/>
                <a:sym typeface="Bahnschrift"/>
              </a:defRPr>
            </a:pPr>
            <a:r>
              <a:rPr sz="7200" b="0">
                <a:latin typeface="Bahnschrift"/>
                <a:sym typeface="Bahnschrift"/>
              </a:rPr>
              <a:t>@</a:t>
            </a:r>
          </a:p>
        </p:txBody>
      </p:sp>
    </p:spTree>
    <p:extLst>
      <p:ext uri="{BB962C8B-B14F-4D97-AF65-F5344CB8AC3E}">
        <p14:creationId xmlns:p14="http://schemas.microsoft.com/office/powerpoint/2010/main" val="218875972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Rectangle 4"/>
          <p:cNvGrpSpPr/>
          <p:nvPr/>
        </p:nvGrpSpPr>
        <p:grpSpPr>
          <a:xfrm>
            <a:off x="0" y="0"/>
            <a:ext cx="24384000" cy="2085978"/>
            <a:chOff x="0" y="0"/>
            <a:chExt cx="12192000" cy="1042988"/>
          </a:xfrm>
        </p:grpSpPr>
        <p:sp>
          <p:nvSpPr>
            <p:cNvPr id="206"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a:solidFill>
                    <a:srgbClr val="FFFFFF"/>
                  </a:solidFill>
                </a:defRPr>
              </a:pPr>
              <a:endParaRPr sz="3600" b="0">
                <a:solidFill>
                  <a:srgbClr val="FFFFFF"/>
                </a:solidFill>
                <a:latin typeface="Calibri"/>
                <a:cs typeface="Calibri"/>
                <a:sym typeface="Calibri"/>
              </a:endParaRPr>
            </a:p>
          </p:txBody>
        </p:sp>
        <p:sp>
          <p:nvSpPr>
            <p:cNvPr id="207" name="Write console based program in code behind language VB or C# to print following pattern."/>
            <p:cNvSpPr txBox="1"/>
            <p:nvPr/>
          </p:nvSpPr>
          <p:spPr>
            <a:xfrm>
              <a:off x="0" y="44441"/>
              <a:ext cx="12192000" cy="9541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Write console based program in code behind language VB or C# to print following pattern.</a:t>
              </a:r>
            </a:p>
          </p:txBody>
        </p:sp>
      </p:grpSp>
      <p:sp>
        <p:nvSpPr>
          <p:cNvPr id="209" name="Rectangle 3"/>
          <p:cNvSpPr txBox="1"/>
          <p:nvPr/>
        </p:nvSpPr>
        <p:spPr>
          <a:xfrm>
            <a:off x="3595685" y="2800350"/>
            <a:ext cx="17192630" cy="10556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000">
                <a:solidFill>
                  <a:srgbClr val="0000FF"/>
                </a:solidFill>
                <a:latin typeface="Consolas"/>
                <a:ea typeface="Consolas"/>
                <a:cs typeface="Consolas"/>
                <a:sym typeface="Consolas"/>
              </a:defRPr>
            </a:pPr>
            <a:r>
              <a:rPr sz="4000" b="0">
                <a:solidFill>
                  <a:srgbClr val="0000FF"/>
                </a:solidFill>
                <a:latin typeface="Consolas"/>
                <a:sym typeface="Consolas"/>
              </a:rPr>
              <a:t>using</a:t>
            </a:r>
            <a:r>
              <a:rPr sz="4000" b="0">
                <a:latin typeface="Consolas"/>
                <a:sym typeface="Consolas"/>
              </a:rPr>
              <a:t> System;</a:t>
            </a:r>
          </a:p>
          <a:p>
            <a:pPr algn="l" defTabSz="1828800">
              <a:defRPr sz="2000">
                <a:solidFill>
                  <a:srgbClr val="0000FF"/>
                </a:solidFill>
                <a:latin typeface="Consolas"/>
                <a:ea typeface="Consolas"/>
                <a:cs typeface="Consolas"/>
                <a:sym typeface="Consolas"/>
              </a:defRPr>
            </a:pPr>
            <a:r>
              <a:rPr sz="4000" b="0">
                <a:solidFill>
                  <a:srgbClr val="0000FF"/>
                </a:solidFill>
                <a:latin typeface="Consolas"/>
                <a:sym typeface="Consolas"/>
              </a:rPr>
              <a:t>namespace</a:t>
            </a:r>
            <a:r>
              <a:rPr sz="4000" b="0">
                <a:latin typeface="Consolas"/>
                <a:sym typeface="Consolas"/>
              </a:rPr>
              <a:t> Pattern</a:t>
            </a:r>
          </a:p>
          <a:p>
            <a:pPr algn="l" defTabSz="1828800">
              <a:defRPr sz="2000">
                <a:latin typeface="Consolas"/>
                <a:ea typeface="Consolas"/>
                <a:cs typeface="Consolas"/>
                <a:sym typeface="Consolas"/>
              </a:defRPr>
            </a:pPr>
            <a:r>
              <a:rPr sz="4000" b="0">
                <a:latin typeface="Consolas"/>
                <a:sym typeface="Consolas"/>
              </a:rPr>
              <a:t>{</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class</a:t>
            </a:r>
            <a:r>
              <a:rPr sz="4000" b="0">
                <a:latin typeface="Consolas"/>
                <a:sym typeface="Consolas"/>
              </a:rPr>
              <a:t> </a:t>
            </a:r>
            <a:r>
              <a:rPr sz="4000" b="0">
                <a:solidFill>
                  <a:srgbClr val="2B91AF"/>
                </a:solidFill>
                <a:latin typeface="Consolas"/>
                <a:sym typeface="Consolas"/>
              </a:rPr>
              <a:t>PatternExample</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public</a:t>
            </a:r>
            <a:r>
              <a:rPr sz="4000" b="0">
                <a:latin typeface="Consolas"/>
                <a:sym typeface="Consolas"/>
              </a:rPr>
              <a:t> </a:t>
            </a:r>
            <a:r>
              <a:rPr sz="4000" b="0">
                <a:solidFill>
                  <a:srgbClr val="0000FF"/>
                </a:solidFill>
                <a:latin typeface="Consolas"/>
                <a:sym typeface="Consolas"/>
              </a:rPr>
              <a:t>static</a:t>
            </a:r>
            <a:r>
              <a:rPr sz="4000" b="0">
                <a:latin typeface="Consolas"/>
                <a:sym typeface="Consolas"/>
              </a:rPr>
              <a:t> </a:t>
            </a:r>
            <a:r>
              <a:rPr sz="4000" b="0">
                <a:solidFill>
                  <a:srgbClr val="0000FF"/>
                </a:solidFill>
                <a:latin typeface="Consolas"/>
                <a:sym typeface="Consolas"/>
              </a:rPr>
              <a:t>void</a:t>
            </a:r>
            <a:r>
              <a:rPr sz="4000" b="0">
                <a:latin typeface="Consolas"/>
                <a:sym typeface="Consolas"/>
              </a:rPr>
              <a:t> Main()</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int</a:t>
            </a:r>
            <a:r>
              <a:rPr sz="4000" b="0">
                <a:latin typeface="Consolas"/>
                <a:sym typeface="Consolas"/>
              </a:rPr>
              <a:t> i,j=5;</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for</a:t>
            </a:r>
            <a:r>
              <a:rPr sz="4000" b="0">
                <a:latin typeface="Consolas"/>
                <a:sym typeface="Consolas"/>
              </a:rPr>
              <a:t> (j=5; j &gt; 0; j--)</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for</a:t>
            </a:r>
            <a:r>
              <a:rPr sz="4000" b="0">
                <a:latin typeface="Consolas"/>
                <a:sym typeface="Consolas"/>
              </a:rPr>
              <a:t> (i = j; i &gt; 0; i--)</a:t>
            </a:r>
          </a:p>
          <a:p>
            <a:pPr algn="l" defTabSz="1828800">
              <a:defRPr sz="2000">
                <a:latin typeface="Consolas"/>
                <a:ea typeface="Consolas"/>
                <a:cs typeface="Consolas"/>
                <a:sym typeface="Consolas"/>
              </a:defRPr>
            </a:pPr>
            <a:r>
              <a:rPr sz="4000" b="0">
                <a:latin typeface="Consolas"/>
                <a:sym typeface="Consolas"/>
              </a:rPr>
              <a:t>                    Console.Write(</a:t>
            </a:r>
            <a:r>
              <a:rPr sz="4000" b="0">
                <a:solidFill>
                  <a:srgbClr val="A31515"/>
                </a:solidFill>
                <a:latin typeface="Consolas"/>
                <a:sym typeface="Consolas"/>
              </a:rPr>
              <a:t>"@"</a:t>
            </a:r>
            <a:r>
              <a:rPr sz="4000" b="0">
                <a:latin typeface="Consolas"/>
                <a:sym typeface="Consolas"/>
              </a:rPr>
              <a:t>);</a:t>
            </a:r>
          </a:p>
          <a:p>
            <a:pPr algn="l" defTabSz="1828800">
              <a:defRPr sz="2000">
                <a:latin typeface="Consolas"/>
                <a:ea typeface="Consolas"/>
                <a:cs typeface="Consolas"/>
                <a:sym typeface="Consolas"/>
              </a:defRPr>
            </a:pPr>
            <a:r>
              <a:rPr sz="4000" b="0">
                <a:latin typeface="Consolas"/>
                <a:sym typeface="Consolas"/>
              </a:rPr>
              <a:t>                Console.WriteLine();</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a:t>
            </a:r>
          </a:p>
        </p:txBody>
      </p:sp>
    </p:spTree>
    <p:extLst>
      <p:ext uri="{BB962C8B-B14F-4D97-AF65-F5344CB8AC3E}">
        <p14:creationId xmlns:p14="http://schemas.microsoft.com/office/powerpoint/2010/main" val="9320972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onstructor"/>
          <p:cNvSpPr txBox="1"/>
          <p:nvPr/>
        </p:nvSpPr>
        <p:spPr>
          <a:xfrm rot="16200000">
            <a:off x="-2274303" y="6023931"/>
            <a:ext cx="744791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Constructor</a:t>
            </a:r>
          </a:p>
        </p:txBody>
      </p:sp>
      <p:sp>
        <p:nvSpPr>
          <p:cNvPr id="163"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4" name="Copy Constructor"/>
          <p:cNvSpPr txBox="1"/>
          <p:nvPr/>
        </p:nvSpPr>
        <p:spPr>
          <a:xfrm>
            <a:off x="3487409" y="1826604"/>
            <a:ext cx="4139858"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lvl1pPr algn="l" defTabSz="457200">
              <a:lnSpc>
                <a:spcPts val="5900"/>
              </a:lnSpc>
              <a:defRPr sz="3700">
                <a:solidFill>
                  <a:schemeClr val="accent1">
                    <a:hueOff val="114395"/>
                    <a:lumOff val="-24975"/>
                  </a:schemeClr>
                </a:solidFill>
                <a:latin typeface="Avenir Next"/>
                <a:ea typeface="Avenir Next"/>
                <a:cs typeface="Avenir Next"/>
                <a:sym typeface="Avenir Next"/>
              </a:defRPr>
            </a:lvl1pPr>
          </a:lstStyle>
          <a:p>
            <a:r>
              <a:t>Copy Constructor</a:t>
            </a:r>
          </a:p>
        </p:txBody>
      </p:sp>
      <p:sp>
        <p:nvSpPr>
          <p:cNvPr id="165" name="Line"/>
          <p:cNvSpPr/>
          <p:nvPr/>
        </p:nvSpPr>
        <p:spPr>
          <a:xfrm>
            <a:off x="3487409" y="2667000"/>
            <a:ext cx="20935537"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6" name="class Person…"/>
          <p:cNvSpPr txBox="1"/>
          <p:nvPr/>
        </p:nvSpPr>
        <p:spPr>
          <a:xfrm>
            <a:off x="3487409" y="3001962"/>
            <a:ext cx="10554197" cy="9896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p>
            <a:pPr algn="l" defTabSz="457200">
              <a:lnSpc>
                <a:spcPts val="4000"/>
              </a:lnSpc>
              <a:defRPr sz="2000" b="0">
                <a:solidFill>
                  <a:srgbClr val="007D9A"/>
                </a:solidFill>
                <a:latin typeface="Menlo"/>
                <a:ea typeface="Menlo"/>
                <a:cs typeface="Menlo"/>
                <a:sym typeface="Menlo"/>
              </a:defRPr>
            </a:pPr>
            <a:r>
              <a:rPr>
                <a:solidFill>
                  <a:srgbClr val="0101FD"/>
                </a:solidFill>
              </a:rPr>
              <a:t>class</a:t>
            </a:r>
            <a:r>
              <a:rPr>
                <a:solidFill>
                  <a:srgbClr val="000000"/>
                </a:solidFill>
              </a:rPr>
              <a:t> </a:t>
            </a:r>
            <a:r>
              <a:t>Person</a:t>
            </a:r>
            <a:endParaRPr>
              <a:solidFill>
                <a:srgbClr val="000000"/>
              </a:solidFill>
            </a:endParaRPr>
          </a:p>
          <a:p>
            <a:pPr algn="l" defTabSz="457200">
              <a:lnSpc>
                <a:spcPts val="4000"/>
              </a:lnSpc>
              <a:defRPr sz="2000" b="0">
                <a:latin typeface="Menlo"/>
                <a:ea typeface="Menlo"/>
                <a:cs typeface="Menlo"/>
                <a:sym typeface="Menlo"/>
              </a:defRPr>
            </a:pPr>
            <a:r>
              <a:t>{</a:t>
            </a: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Copy constructor.</a:t>
            </a:r>
            <a:endParaRPr>
              <a:solidFill>
                <a:srgbClr val="000000"/>
              </a:solidFill>
            </a:endParaRPr>
          </a:p>
          <a:p>
            <a:pPr algn="l" defTabSz="457200">
              <a:lnSpc>
                <a:spcPts val="4000"/>
              </a:lnSpc>
              <a:defRPr sz="2000" b="0">
                <a:latin typeface="Menlo"/>
                <a:ea typeface="Menlo"/>
                <a:cs typeface="Menlo"/>
                <a:sym typeface="Menlo"/>
              </a:defRPr>
            </a:pPr>
            <a:r>
              <a:t>    </a:t>
            </a:r>
            <a:r>
              <a:rPr>
                <a:solidFill>
                  <a:srgbClr val="0101FD"/>
                </a:solidFill>
              </a:rPr>
              <a:t>public</a:t>
            </a:r>
            <a:r>
              <a:t> </a:t>
            </a:r>
            <a:r>
              <a:rPr>
                <a:solidFill>
                  <a:srgbClr val="007D9A"/>
                </a:solidFill>
              </a:rPr>
              <a:t>Person</a:t>
            </a:r>
            <a:r>
              <a:t>(Person previousPerson)</a:t>
            </a:r>
          </a:p>
          <a:p>
            <a:pPr algn="l" defTabSz="457200">
              <a:lnSpc>
                <a:spcPts val="4000"/>
              </a:lnSpc>
              <a:defRPr sz="2000" b="0">
                <a:latin typeface="Menlo"/>
                <a:ea typeface="Menlo"/>
                <a:cs typeface="Menlo"/>
                <a:sym typeface="Menlo"/>
              </a:defRPr>
            </a:pPr>
            <a:r>
              <a:t>    {</a:t>
            </a:r>
          </a:p>
          <a:p>
            <a:pPr algn="l" defTabSz="457200">
              <a:lnSpc>
                <a:spcPts val="4000"/>
              </a:lnSpc>
              <a:defRPr sz="2000" b="0">
                <a:latin typeface="Menlo"/>
                <a:ea typeface="Menlo"/>
                <a:cs typeface="Menlo"/>
                <a:sym typeface="Menlo"/>
              </a:defRPr>
            </a:pPr>
            <a:r>
              <a:t>        Name = previousPerson.Name;</a:t>
            </a:r>
          </a:p>
          <a:p>
            <a:pPr algn="l" defTabSz="457200">
              <a:lnSpc>
                <a:spcPts val="4000"/>
              </a:lnSpc>
              <a:defRPr sz="2000" b="0">
                <a:latin typeface="Menlo"/>
                <a:ea typeface="Menlo"/>
                <a:cs typeface="Menlo"/>
                <a:sym typeface="Menlo"/>
              </a:defRPr>
            </a:pPr>
            <a:r>
              <a:t>        Age = previousPerson.Age;</a:t>
            </a:r>
          </a:p>
          <a:p>
            <a:pPr algn="l" defTabSz="457200">
              <a:lnSpc>
                <a:spcPts val="4000"/>
              </a:lnSpc>
              <a:defRPr sz="2000" b="0">
                <a:latin typeface="Menlo"/>
                <a:ea typeface="Menlo"/>
                <a:cs typeface="Menlo"/>
                <a:sym typeface="Menlo"/>
              </a:defRPr>
            </a:pPr>
            <a:r>
              <a:t>    }</a:t>
            </a:r>
          </a:p>
          <a:p>
            <a:pPr algn="l" defTabSz="457200">
              <a:lnSpc>
                <a:spcPts val="4000"/>
              </a:lnSpc>
              <a:defRPr sz="2000" b="0">
                <a:latin typeface="Menlo"/>
                <a:ea typeface="Menlo"/>
                <a:cs typeface="Menlo"/>
                <a:sym typeface="Menlo"/>
              </a:defRPr>
            </a:pPr>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rPr>
                <a:solidFill>
                  <a:srgbClr val="737373"/>
                </a:solidFill>
              </a:rPr>
              <a:t>///</a:t>
            </a:r>
            <a:r>
              <a:t>/ Alternate copy constructor calls the instance constructor.</a:t>
            </a:r>
            <a:endParaRPr>
              <a:solidFill>
                <a:srgbClr val="000000"/>
              </a:solidFill>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//public Person(Person previousPerson)</a:t>
            </a:r>
            <a:endParaRPr>
              <a:solidFill>
                <a:srgbClr val="000000"/>
              </a:solidFill>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 this(previousPerson.Name, previousPerson.Age)</a:t>
            </a:r>
            <a:endParaRPr>
              <a:solidFill>
                <a:srgbClr val="000000"/>
              </a:solidFill>
            </a:endParaRPr>
          </a:p>
          <a:p>
            <a:pPr algn="l" defTabSz="457200">
              <a:lnSpc>
                <a:spcPts val="4000"/>
              </a:lnSpc>
              <a:defRPr sz="2000" b="0">
                <a:latin typeface="Menlo"/>
                <a:ea typeface="Menlo"/>
                <a:cs typeface="Menlo"/>
                <a:sym typeface="Menlo"/>
              </a:defRPr>
            </a:pPr>
            <a:r>
              <a:t>    </a:t>
            </a:r>
            <a:r>
              <a:rPr>
                <a:solidFill>
                  <a:srgbClr val="008000"/>
                </a:solidFill>
              </a:rPr>
              <a:t>//{</a:t>
            </a:r>
          </a:p>
          <a:p>
            <a:pPr algn="l" defTabSz="457200">
              <a:lnSpc>
                <a:spcPts val="4000"/>
              </a:lnSpc>
              <a:defRPr sz="2000" b="0">
                <a:latin typeface="Menlo"/>
                <a:ea typeface="Menlo"/>
                <a:cs typeface="Menlo"/>
                <a:sym typeface="Menlo"/>
              </a:defRPr>
            </a:pPr>
            <a:r>
              <a:t>    </a:t>
            </a:r>
            <a:r>
              <a:rPr>
                <a:solidFill>
                  <a:srgbClr val="008000"/>
                </a:solidFill>
              </a:rPr>
              <a:t>//}</a:t>
            </a:r>
          </a:p>
          <a:p>
            <a:pPr algn="l" defTabSz="457200">
              <a:lnSpc>
                <a:spcPts val="4000"/>
              </a:lnSpc>
              <a:defRPr sz="2000" b="0">
                <a:latin typeface="Menlo"/>
                <a:ea typeface="Menlo"/>
                <a:cs typeface="Menlo"/>
                <a:sym typeface="Menlo"/>
              </a:defRPr>
            </a:pPr>
            <a:endParaRPr>
              <a:solidFill>
                <a:srgbClr val="008000"/>
              </a:solidFill>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Instance constructor.</a:t>
            </a:r>
            <a:endParaRPr>
              <a:solidFill>
                <a:srgbClr val="000000"/>
              </a:solidFill>
            </a:endParaRPr>
          </a:p>
          <a:p>
            <a:pPr algn="l" defTabSz="457200">
              <a:lnSpc>
                <a:spcPts val="4000"/>
              </a:lnSpc>
              <a:defRPr sz="2000" b="0">
                <a:latin typeface="Menlo"/>
                <a:ea typeface="Menlo"/>
                <a:cs typeface="Menlo"/>
                <a:sym typeface="Menlo"/>
              </a:defRPr>
            </a:pPr>
            <a:r>
              <a:t>    </a:t>
            </a:r>
            <a:r>
              <a:rPr>
                <a:solidFill>
                  <a:srgbClr val="0101FD"/>
                </a:solidFill>
              </a:rPr>
              <a:t>public</a:t>
            </a:r>
            <a:r>
              <a:t> </a:t>
            </a:r>
            <a:r>
              <a:rPr>
                <a:solidFill>
                  <a:srgbClr val="007D9A"/>
                </a:solidFill>
              </a:rPr>
              <a:t>Person</a:t>
            </a:r>
            <a:r>
              <a:t>(</a:t>
            </a:r>
            <a:r>
              <a:rPr>
                <a:solidFill>
                  <a:srgbClr val="0101FD"/>
                </a:solidFill>
              </a:rPr>
              <a:t>string</a:t>
            </a:r>
            <a:r>
              <a:t> name, </a:t>
            </a:r>
            <a:r>
              <a:rPr>
                <a:solidFill>
                  <a:srgbClr val="0101FD"/>
                </a:solidFill>
              </a:rPr>
              <a:t>int</a:t>
            </a:r>
            <a:r>
              <a:t> age)</a:t>
            </a:r>
          </a:p>
          <a:p>
            <a:pPr algn="l" defTabSz="457200">
              <a:lnSpc>
                <a:spcPts val="4000"/>
              </a:lnSpc>
              <a:defRPr sz="2000" b="0">
                <a:latin typeface="Menlo"/>
                <a:ea typeface="Menlo"/>
                <a:cs typeface="Menlo"/>
                <a:sym typeface="Menlo"/>
              </a:defRPr>
            </a:pPr>
            <a:r>
              <a:t>    {</a:t>
            </a:r>
          </a:p>
          <a:p>
            <a:pPr algn="l" defTabSz="457200">
              <a:lnSpc>
                <a:spcPts val="4000"/>
              </a:lnSpc>
              <a:defRPr sz="2000" b="0">
                <a:latin typeface="Menlo"/>
                <a:ea typeface="Menlo"/>
                <a:cs typeface="Menlo"/>
                <a:sym typeface="Menlo"/>
              </a:defRPr>
            </a:pPr>
            <a:r>
              <a:t>        Name = name;</a:t>
            </a:r>
          </a:p>
          <a:p>
            <a:pPr algn="l" defTabSz="457200">
              <a:lnSpc>
                <a:spcPts val="4000"/>
              </a:lnSpc>
              <a:defRPr sz="2000" b="0">
                <a:latin typeface="Menlo"/>
                <a:ea typeface="Menlo"/>
                <a:cs typeface="Menlo"/>
                <a:sym typeface="Menlo"/>
              </a:defRPr>
            </a:pPr>
            <a:r>
              <a:t>        Age = age;</a:t>
            </a:r>
          </a:p>
          <a:p>
            <a:pPr algn="l" defTabSz="457200">
              <a:lnSpc>
                <a:spcPts val="4000"/>
              </a:lnSpc>
              <a:defRPr sz="2000" b="0">
                <a:latin typeface="Menlo"/>
                <a:ea typeface="Menlo"/>
                <a:cs typeface="Menlo"/>
                <a:sym typeface="Menlo"/>
              </a:defRPr>
            </a:pPr>
            <a:r>
              <a:t>    }</a:t>
            </a:r>
          </a:p>
          <a:p>
            <a:pPr algn="l" defTabSz="457200">
              <a:lnSpc>
                <a:spcPts val="4000"/>
              </a:lnSpc>
              <a:defRPr sz="2000" b="0">
                <a:latin typeface="Menlo"/>
                <a:ea typeface="Menlo"/>
                <a:cs typeface="Menlo"/>
                <a:sym typeface="Menlo"/>
              </a:defRPr>
            </a:pPr>
            <a:endParaRPr/>
          </a:p>
          <a:p>
            <a:pPr algn="l" defTabSz="457200">
              <a:lnSpc>
                <a:spcPts val="4000"/>
              </a:lnSpc>
              <a:defRPr sz="2000" b="0">
                <a:latin typeface="Menlo"/>
                <a:ea typeface="Menlo"/>
                <a:cs typeface="Menlo"/>
                <a:sym typeface="Menlo"/>
              </a:defRPr>
            </a:pPr>
            <a:r>
              <a:t>    </a:t>
            </a:r>
            <a:r>
              <a:rPr>
                <a:solidFill>
                  <a:srgbClr val="0101FD"/>
                </a:solidFill>
              </a:rPr>
              <a:t>public</a:t>
            </a:r>
            <a:r>
              <a:t> </a:t>
            </a:r>
            <a:r>
              <a:rPr>
                <a:solidFill>
                  <a:srgbClr val="0101FD"/>
                </a:solidFill>
              </a:rPr>
              <a:t>int</a:t>
            </a:r>
            <a:r>
              <a:t> Age { </a:t>
            </a:r>
            <a:r>
              <a:rPr>
                <a:solidFill>
                  <a:srgbClr val="0101FD"/>
                </a:solidFill>
              </a:rPr>
              <a:t>get</a:t>
            </a:r>
            <a:r>
              <a:t>; </a:t>
            </a:r>
            <a:r>
              <a:rPr>
                <a:solidFill>
                  <a:srgbClr val="0101FD"/>
                </a:solidFill>
              </a:rPr>
              <a:t>set</a:t>
            </a:r>
            <a:r>
              <a:t>; }</a:t>
            </a:r>
          </a:p>
          <a:p>
            <a:pPr algn="l" defTabSz="457200">
              <a:lnSpc>
                <a:spcPts val="4000"/>
              </a:lnSpc>
              <a:defRPr sz="2000" b="0">
                <a:latin typeface="Menlo"/>
                <a:ea typeface="Menlo"/>
                <a:cs typeface="Menlo"/>
                <a:sym typeface="Menlo"/>
              </a:defRPr>
            </a:pPr>
            <a:endParaRPr/>
          </a:p>
          <a:p>
            <a:pPr algn="l" defTabSz="457200">
              <a:lnSpc>
                <a:spcPts val="4000"/>
              </a:lnSpc>
              <a:defRPr sz="2000" b="0">
                <a:latin typeface="Menlo"/>
                <a:ea typeface="Menlo"/>
                <a:cs typeface="Menlo"/>
                <a:sym typeface="Menlo"/>
              </a:defRPr>
            </a:pPr>
            <a:r>
              <a:t>    </a:t>
            </a:r>
            <a:r>
              <a:rPr>
                <a:solidFill>
                  <a:srgbClr val="0101FD"/>
                </a:solidFill>
              </a:rPr>
              <a:t>public</a:t>
            </a:r>
            <a:r>
              <a:t> </a:t>
            </a:r>
            <a:r>
              <a:rPr>
                <a:solidFill>
                  <a:srgbClr val="0101FD"/>
                </a:solidFill>
              </a:rPr>
              <a:t>string</a:t>
            </a:r>
            <a:r>
              <a:t> Name { </a:t>
            </a:r>
            <a:r>
              <a:rPr>
                <a:solidFill>
                  <a:srgbClr val="0101FD"/>
                </a:solidFill>
              </a:rPr>
              <a:t>get</a:t>
            </a:r>
            <a:r>
              <a:t>; </a:t>
            </a:r>
            <a:r>
              <a:rPr>
                <a:solidFill>
                  <a:srgbClr val="0101FD"/>
                </a:solidFill>
              </a:rPr>
              <a:t>set</a:t>
            </a:r>
            <a:r>
              <a:t>; }</a:t>
            </a:r>
          </a:p>
          <a:p>
            <a:pPr algn="l" defTabSz="457200">
              <a:lnSpc>
                <a:spcPts val="4000"/>
              </a:lnSpc>
              <a:defRPr sz="2000" b="0">
                <a:latin typeface="Menlo"/>
                <a:ea typeface="Menlo"/>
                <a:cs typeface="Menlo"/>
                <a:sym typeface="Menlo"/>
              </a:defRPr>
            </a:pPr>
            <a:r>
              <a:t>    </a:t>
            </a:r>
          </a:p>
          <a:p>
            <a:pPr algn="l" defTabSz="457200">
              <a:lnSpc>
                <a:spcPts val="4000"/>
              </a:lnSpc>
              <a:defRPr sz="2000" b="0">
                <a:solidFill>
                  <a:srgbClr val="007D9A"/>
                </a:solidFill>
                <a:latin typeface="Menlo"/>
                <a:ea typeface="Menlo"/>
                <a:cs typeface="Menlo"/>
                <a:sym typeface="Menlo"/>
              </a:defRPr>
            </a:pPr>
            <a:r>
              <a:rPr>
                <a:solidFill>
                  <a:srgbClr val="000000"/>
                </a:solidFill>
              </a:rPr>
              <a:t>    </a:t>
            </a:r>
            <a:r>
              <a:rPr>
                <a:solidFill>
                  <a:srgbClr val="0101FD"/>
                </a:solidFill>
              </a:rPr>
              <a:t>public</a:t>
            </a:r>
            <a:r>
              <a:rPr>
                <a:solidFill>
                  <a:srgbClr val="000000"/>
                </a:solidFill>
              </a:rPr>
              <a:t> </a:t>
            </a:r>
            <a:r>
              <a:rPr>
                <a:solidFill>
                  <a:srgbClr val="0101FD"/>
                </a:solidFill>
              </a:rPr>
              <a:t>string</a:t>
            </a:r>
            <a:r>
              <a:rPr>
                <a:solidFill>
                  <a:srgbClr val="000000"/>
                </a:solidFill>
              </a:rPr>
              <a:t> </a:t>
            </a:r>
            <a:r>
              <a:t>Details</a:t>
            </a:r>
            <a:r>
              <a:rPr>
                <a:solidFill>
                  <a:srgbClr val="000000"/>
                </a:solidFill>
              </a:rPr>
              <a:t>()</a:t>
            </a:r>
          </a:p>
          <a:p>
            <a:pPr algn="l" defTabSz="457200">
              <a:lnSpc>
                <a:spcPts val="4000"/>
              </a:lnSpc>
              <a:defRPr sz="2000" b="0">
                <a:latin typeface="Menlo"/>
                <a:ea typeface="Menlo"/>
                <a:cs typeface="Menlo"/>
                <a:sym typeface="Menlo"/>
              </a:defRPr>
            </a:pPr>
            <a:r>
              <a:t>    {</a:t>
            </a:r>
          </a:p>
          <a:p>
            <a:pPr algn="l" defTabSz="457200">
              <a:lnSpc>
                <a:spcPts val="4000"/>
              </a:lnSpc>
              <a:defRPr sz="2000" b="0">
                <a:latin typeface="Menlo"/>
                <a:ea typeface="Menlo"/>
                <a:cs typeface="Menlo"/>
                <a:sym typeface="Menlo"/>
              </a:defRPr>
            </a:pPr>
            <a:r>
              <a:t>        </a:t>
            </a:r>
            <a:r>
              <a:rPr>
                <a:solidFill>
                  <a:srgbClr val="0101FD"/>
                </a:solidFill>
              </a:rPr>
              <a:t>return</a:t>
            </a:r>
            <a:r>
              <a:t> Name + </a:t>
            </a:r>
            <a:r>
              <a:rPr>
                <a:solidFill>
                  <a:srgbClr val="A31515"/>
                </a:solidFill>
              </a:rPr>
              <a:t>" is "</a:t>
            </a:r>
            <a:r>
              <a:t> + Age.ToString();</a:t>
            </a:r>
          </a:p>
          <a:p>
            <a:pPr algn="l" defTabSz="457200">
              <a:lnSpc>
                <a:spcPts val="4000"/>
              </a:lnSpc>
              <a:defRPr sz="2000" b="0">
                <a:latin typeface="Menlo"/>
                <a:ea typeface="Menlo"/>
                <a:cs typeface="Menlo"/>
                <a:sym typeface="Menlo"/>
              </a:defRPr>
            </a:pPr>
            <a:r>
              <a:t>    }</a:t>
            </a:r>
          </a:p>
          <a:p>
            <a:pPr algn="l" defTabSz="457200">
              <a:lnSpc>
                <a:spcPts val="4000"/>
              </a:lnSpc>
              <a:defRPr sz="2000" b="0">
                <a:latin typeface="Menlo"/>
                <a:ea typeface="Menlo"/>
                <a:cs typeface="Menlo"/>
                <a:sym typeface="Menlo"/>
              </a:defRPr>
            </a:pPr>
            <a:r>
              <a:t>}</a:t>
            </a:r>
          </a:p>
        </p:txBody>
      </p:sp>
      <p:sp>
        <p:nvSpPr>
          <p:cNvPr id="167" name="class TestPerson…"/>
          <p:cNvSpPr txBox="1"/>
          <p:nvPr/>
        </p:nvSpPr>
        <p:spPr>
          <a:xfrm>
            <a:off x="14063594" y="2951162"/>
            <a:ext cx="10554197" cy="928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p>
            <a:pPr algn="l" defTabSz="457200">
              <a:lnSpc>
                <a:spcPts val="4000"/>
              </a:lnSpc>
              <a:defRPr sz="2000" b="0">
                <a:solidFill>
                  <a:srgbClr val="007D9A"/>
                </a:solidFill>
                <a:latin typeface="Menlo"/>
                <a:ea typeface="Menlo"/>
                <a:cs typeface="Menlo"/>
                <a:sym typeface="Menlo"/>
              </a:defRPr>
            </a:pPr>
            <a:r>
              <a:rPr>
                <a:solidFill>
                  <a:srgbClr val="0101FD"/>
                </a:solidFill>
              </a:rPr>
              <a:t>class</a:t>
            </a:r>
            <a:r>
              <a:rPr>
                <a:solidFill>
                  <a:srgbClr val="000000"/>
                </a:solidFill>
              </a:rPr>
              <a:t> </a:t>
            </a:r>
            <a:r>
              <a:t>TestPerson</a:t>
            </a:r>
            <a:endParaRPr>
              <a:solidFill>
                <a:srgbClr val="000000"/>
              </a:solidFill>
            </a:endParaRPr>
          </a:p>
          <a:p>
            <a:pPr algn="l" defTabSz="457200">
              <a:lnSpc>
                <a:spcPts val="4000"/>
              </a:lnSpc>
              <a:defRPr sz="2000" b="0">
                <a:latin typeface="Menlo"/>
                <a:ea typeface="Menlo"/>
                <a:cs typeface="Menlo"/>
                <a:sym typeface="Menlo"/>
              </a:defRPr>
            </a:pPr>
            <a:r>
              <a:t>{</a:t>
            </a:r>
          </a:p>
          <a:p>
            <a:pPr algn="l" defTabSz="457200">
              <a:lnSpc>
                <a:spcPts val="4000"/>
              </a:lnSpc>
              <a:defRPr sz="2000" b="0">
                <a:solidFill>
                  <a:srgbClr val="0101FD"/>
                </a:solidFill>
                <a:latin typeface="Menlo"/>
                <a:ea typeface="Menlo"/>
                <a:cs typeface="Menlo"/>
                <a:sym typeface="Menlo"/>
              </a:defRPr>
            </a:pPr>
            <a:r>
              <a:rPr>
                <a:solidFill>
                  <a:srgbClr val="000000"/>
                </a:solidFill>
              </a:rPr>
              <a:t>    </a:t>
            </a:r>
            <a:r>
              <a:t>static</a:t>
            </a:r>
            <a:r>
              <a:rPr>
                <a:solidFill>
                  <a:srgbClr val="000000"/>
                </a:solidFill>
              </a:rPr>
              <a:t> </a:t>
            </a:r>
            <a:r>
              <a:t>void</a:t>
            </a:r>
            <a:r>
              <a:rPr>
                <a:solidFill>
                  <a:srgbClr val="000000"/>
                </a:solidFill>
              </a:rPr>
              <a:t> </a:t>
            </a:r>
            <a:r>
              <a:rPr>
                <a:solidFill>
                  <a:srgbClr val="007D9A"/>
                </a:solidFill>
              </a:rPr>
              <a:t>Main</a:t>
            </a:r>
            <a:r>
              <a:rPr>
                <a:solidFill>
                  <a:srgbClr val="000000"/>
                </a:solidFill>
              </a:rPr>
              <a:t>()</a:t>
            </a:r>
          </a:p>
          <a:p>
            <a:pPr algn="l" defTabSz="457200">
              <a:lnSpc>
                <a:spcPts val="4000"/>
              </a:lnSpc>
              <a:defRPr sz="2000" b="0">
                <a:latin typeface="Menlo"/>
                <a:ea typeface="Menlo"/>
                <a:cs typeface="Menlo"/>
                <a:sym typeface="Menlo"/>
              </a:defRPr>
            </a:pPr>
            <a:r>
              <a:t>    {</a:t>
            </a: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//Create a Person object by using the instance constructor.</a:t>
            </a:r>
            <a:endParaRPr>
              <a:solidFill>
                <a:srgbClr val="000000"/>
              </a:solidFill>
            </a:endParaRPr>
          </a:p>
          <a:p>
            <a:pPr algn="l" defTabSz="457200">
              <a:lnSpc>
                <a:spcPts val="4000"/>
              </a:lnSpc>
              <a:defRPr sz="2000" b="0">
                <a:latin typeface="Menlo"/>
                <a:ea typeface="Menlo"/>
                <a:cs typeface="Menlo"/>
                <a:sym typeface="Menlo"/>
              </a:defRPr>
            </a:pPr>
            <a:r>
              <a:t>        Person person1 = </a:t>
            </a:r>
            <a:r>
              <a:rPr>
                <a:solidFill>
                  <a:srgbClr val="0101FD"/>
                </a:solidFill>
              </a:rPr>
              <a:t>new</a:t>
            </a:r>
            <a:r>
              <a:t> Person(</a:t>
            </a:r>
            <a:r>
              <a:rPr>
                <a:solidFill>
                  <a:srgbClr val="A31515"/>
                </a:solidFill>
              </a:rPr>
              <a:t>"George"</a:t>
            </a:r>
            <a:r>
              <a:t>, 40);</a:t>
            </a:r>
          </a:p>
          <a:p>
            <a:pPr algn="l" defTabSz="457200">
              <a:lnSpc>
                <a:spcPts val="4000"/>
              </a:lnSpc>
              <a:defRPr sz="2000" b="0">
                <a:latin typeface="Menlo"/>
                <a:ea typeface="Menlo"/>
                <a:cs typeface="Menlo"/>
                <a:sym typeface="Menlo"/>
              </a:defRPr>
            </a:pPr>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Create another Person object, copying person1.</a:t>
            </a:r>
            <a:endParaRPr>
              <a:solidFill>
                <a:srgbClr val="000000"/>
              </a:solidFill>
            </a:endParaRPr>
          </a:p>
          <a:p>
            <a:pPr algn="l" defTabSz="457200">
              <a:lnSpc>
                <a:spcPts val="4000"/>
              </a:lnSpc>
              <a:defRPr sz="2000" b="0">
                <a:latin typeface="Menlo"/>
                <a:ea typeface="Menlo"/>
                <a:cs typeface="Menlo"/>
                <a:sym typeface="Menlo"/>
              </a:defRPr>
            </a:pPr>
            <a:r>
              <a:t>        Person person2 = </a:t>
            </a:r>
            <a:r>
              <a:rPr>
                <a:solidFill>
                  <a:srgbClr val="0101FD"/>
                </a:solidFill>
              </a:rPr>
              <a:t>new</a:t>
            </a:r>
            <a:r>
              <a:t> Person(person1);</a:t>
            </a:r>
          </a:p>
          <a:p>
            <a:pPr algn="l" defTabSz="457200">
              <a:lnSpc>
                <a:spcPts val="4000"/>
              </a:lnSpc>
              <a:defRPr sz="2000" b="0">
                <a:latin typeface="Menlo"/>
                <a:ea typeface="Menlo"/>
                <a:cs typeface="Menlo"/>
                <a:sym typeface="Menlo"/>
              </a:defRPr>
            </a:pPr>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Change each person's age. </a:t>
            </a:r>
            <a:endParaRPr>
              <a:solidFill>
                <a:srgbClr val="000000"/>
              </a:solidFill>
            </a:endParaRPr>
          </a:p>
          <a:p>
            <a:pPr algn="l" defTabSz="457200">
              <a:lnSpc>
                <a:spcPts val="4000"/>
              </a:lnSpc>
              <a:defRPr sz="2000" b="0">
                <a:latin typeface="Menlo"/>
                <a:ea typeface="Menlo"/>
                <a:cs typeface="Menlo"/>
                <a:sym typeface="Menlo"/>
              </a:defRPr>
            </a:pPr>
            <a:r>
              <a:t>        person1.Age = 39;</a:t>
            </a:r>
          </a:p>
          <a:p>
            <a:pPr algn="l" defTabSz="457200">
              <a:lnSpc>
                <a:spcPts val="4000"/>
              </a:lnSpc>
              <a:defRPr sz="2000" b="0">
                <a:latin typeface="Menlo"/>
                <a:ea typeface="Menlo"/>
                <a:cs typeface="Menlo"/>
                <a:sym typeface="Menlo"/>
              </a:defRPr>
            </a:pPr>
            <a:r>
              <a:t>        person2.Age = 41;</a:t>
            </a:r>
          </a:p>
          <a:p>
            <a:pPr algn="l" defTabSz="457200">
              <a:lnSpc>
                <a:spcPts val="4000"/>
              </a:lnSpc>
              <a:defRPr sz="2000" b="0">
                <a:latin typeface="Menlo"/>
                <a:ea typeface="Menlo"/>
                <a:cs typeface="Menlo"/>
                <a:sym typeface="Menlo"/>
              </a:defRPr>
            </a:pPr>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Change person2's name.</a:t>
            </a:r>
            <a:endParaRPr>
              <a:solidFill>
                <a:srgbClr val="000000"/>
              </a:solidFill>
            </a:endParaRPr>
          </a:p>
          <a:p>
            <a:pPr algn="l" defTabSz="457200">
              <a:lnSpc>
                <a:spcPts val="4000"/>
              </a:lnSpc>
              <a:defRPr sz="2000" b="0">
                <a:latin typeface="Menlo"/>
                <a:ea typeface="Menlo"/>
                <a:cs typeface="Menlo"/>
                <a:sym typeface="Menlo"/>
              </a:defRPr>
            </a:pPr>
            <a:r>
              <a:t>        person2.Name = </a:t>
            </a:r>
            <a:r>
              <a:rPr>
                <a:solidFill>
                  <a:srgbClr val="A31515"/>
                </a:solidFill>
              </a:rPr>
              <a:t>"Charles"</a:t>
            </a:r>
            <a:r>
              <a:t>;</a:t>
            </a:r>
          </a:p>
          <a:p>
            <a:pPr algn="l" defTabSz="457200">
              <a:lnSpc>
                <a:spcPts val="4000"/>
              </a:lnSpc>
              <a:defRPr sz="2000" b="0">
                <a:latin typeface="Menlo"/>
                <a:ea typeface="Menlo"/>
                <a:cs typeface="Menlo"/>
                <a:sym typeface="Menlo"/>
              </a:defRPr>
            </a:pPr>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Show details to verify that the name and age fields </a:t>
            </a:r>
          </a:p>
          <a:p>
            <a:pPr algn="l" defTabSz="457200">
              <a:lnSpc>
                <a:spcPts val="4000"/>
              </a:lnSpc>
              <a:defRPr sz="2000" b="0">
                <a:solidFill>
                  <a:srgbClr val="008000"/>
                </a:solidFill>
                <a:latin typeface="Menlo"/>
                <a:ea typeface="Menlo"/>
                <a:cs typeface="Menlo"/>
                <a:sym typeface="Menlo"/>
              </a:defRPr>
            </a:pPr>
            <a:r>
              <a:t>        //are distinct.</a:t>
            </a:r>
            <a:endParaRPr>
              <a:solidFill>
                <a:srgbClr val="000000"/>
              </a:solidFill>
            </a:endParaRPr>
          </a:p>
          <a:p>
            <a:pPr algn="l" defTabSz="457200">
              <a:lnSpc>
                <a:spcPts val="4000"/>
              </a:lnSpc>
              <a:defRPr sz="2000" b="0">
                <a:latin typeface="Menlo"/>
                <a:ea typeface="Menlo"/>
                <a:cs typeface="Menlo"/>
                <a:sym typeface="Menlo"/>
              </a:defRPr>
            </a:pPr>
            <a:r>
              <a:t>        Console.WriteLine(person1.Details());</a:t>
            </a:r>
          </a:p>
          <a:p>
            <a:pPr algn="l" defTabSz="457200">
              <a:lnSpc>
                <a:spcPts val="4000"/>
              </a:lnSpc>
              <a:defRPr sz="2000" b="0">
                <a:latin typeface="Menlo"/>
                <a:ea typeface="Menlo"/>
                <a:cs typeface="Menlo"/>
                <a:sym typeface="Menlo"/>
              </a:defRPr>
            </a:pPr>
            <a:r>
              <a:t>        Console.WriteLine(person2.Details());</a:t>
            </a:r>
          </a:p>
          <a:p>
            <a:pPr algn="l" defTabSz="457200">
              <a:lnSpc>
                <a:spcPts val="4000"/>
              </a:lnSpc>
              <a:defRPr sz="2000" b="0">
                <a:latin typeface="Menlo"/>
                <a:ea typeface="Menlo"/>
                <a:cs typeface="Menlo"/>
                <a:sym typeface="Menlo"/>
              </a:defRPr>
            </a:pPr>
            <a:endParaRPr/>
          </a:p>
          <a:p>
            <a:pPr algn="l" defTabSz="457200">
              <a:lnSpc>
                <a:spcPts val="4000"/>
              </a:lnSpc>
              <a:defRPr sz="2000" b="0">
                <a:solidFill>
                  <a:srgbClr val="008000"/>
                </a:solidFill>
                <a:latin typeface="Menlo"/>
                <a:ea typeface="Menlo"/>
                <a:cs typeface="Menlo"/>
                <a:sym typeface="Menlo"/>
              </a:defRPr>
            </a:pPr>
            <a:r>
              <a:rPr>
                <a:solidFill>
                  <a:srgbClr val="000000"/>
                </a:solidFill>
              </a:rPr>
              <a:t>        </a:t>
            </a:r>
            <a:r>
              <a:t>// Keep the console window open in debug mode.</a:t>
            </a:r>
            <a:endParaRPr>
              <a:solidFill>
                <a:srgbClr val="000000"/>
              </a:solidFill>
            </a:endParaRPr>
          </a:p>
          <a:p>
            <a:pPr algn="l" defTabSz="457200">
              <a:lnSpc>
                <a:spcPts val="4000"/>
              </a:lnSpc>
              <a:defRPr sz="2000" b="0">
                <a:latin typeface="Menlo"/>
                <a:ea typeface="Menlo"/>
                <a:cs typeface="Menlo"/>
                <a:sym typeface="Menlo"/>
              </a:defRPr>
            </a:pPr>
            <a:r>
              <a:t>        Console.WriteLine(</a:t>
            </a:r>
            <a:r>
              <a:rPr>
                <a:solidFill>
                  <a:srgbClr val="A31515"/>
                </a:solidFill>
              </a:rPr>
              <a:t>"Press any key to exit."</a:t>
            </a:r>
            <a:r>
              <a:t>);</a:t>
            </a:r>
          </a:p>
          <a:p>
            <a:pPr algn="l" defTabSz="457200">
              <a:lnSpc>
                <a:spcPts val="4000"/>
              </a:lnSpc>
              <a:defRPr sz="2000" b="0">
                <a:latin typeface="Menlo"/>
                <a:ea typeface="Menlo"/>
                <a:cs typeface="Menlo"/>
                <a:sym typeface="Menlo"/>
              </a:defRPr>
            </a:pPr>
            <a:r>
              <a:t>        Console.ReadKey();</a:t>
            </a:r>
          </a:p>
          <a:p>
            <a:pPr algn="l" defTabSz="457200">
              <a:lnSpc>
                <a:spcPts val="4000"/>
              </a:lnSpc>
              <a:defRPr sz="2000" b="0">
                <a:latin typeface="Menlo"/>
                <a:ea typeface="Menlo"/>
                <a:cs typeface="Menlo"/>
                <a:sym typeface="Menlo"/>
              </a:defRPr>
            </a:pPr>
            <a:r>
              <a:t>    }</a:t>
            </a:r>
          </a:p>
          <a:p>
            <a:pPr algn="l" defTabSz="457200">
              <a:lnSpc>
                <a:spcPts val="4000"/>
              </a:lnSpc>
              <a:defRPr sz="2000" b="0">
                <a:latin typeface="Menlo"/>
                <a:ea typeface="Menlo"/>
                <a:cs typeface="Menlo"/>
                <a:sym typeface="Menlo"/>
              </a:defRPr>
            </a:pPr>
            <a:r>
              <a:t>}</a:t>
            </a:r>
          </a:p>
          <a:p>
            <a:pPr algn="l" defTabSz="457200">
              <a:lnSpc>
                <a:spcPts val="4000"/>
              </a:lnSpc>
              <a:defRPr sz="2000" b="0">
                <a:solidFill>
                  <a:srgbClr val="008000"/>
                </a:solidFill>
                <a:latin typeface="Menlo"/>
                <a:ea typeface="Menlo"/>
                <a:cs typeface="Menlo"/>
                <a:sym typeface="Menlo"/>
              </a:defRPr>
            </a:pPr>
            <a:r>
              <a:t>// Output: </a:t>
            </a:r>
            <a:endParaRPr>
              <a:solidFill>
                <a:srgbClr val="000000"/>
              </a:solidFill>
            </a:endParaRPr>
          </a:p>
          <a:p>
            <a:pPr algn="l" defTabSz="457200">
              <a:lnSpc>
                <a:spcPts val="4000"/>
              </a:lnSpc>
              <a:defRPr sz="2000" b="0">
                <a:solidFill>
                  <a:srgbClr val="008000"/>
                </a:solidFill>
                <a:latin typeface="Menlo"/>
                <a:ea typeface="Menlo"/>
                <a:cs typeface="Menlo"/>
                <a:sym typeface="Menlo"/>
              </a:defRPr>
            </a:pPr>
            <a:r>
              <a:t>// George is 39</a:t>
            </a:r>
            <a:endParaRPr>
              <a:solidFill>
                <a:srgbClr val="000000"/>
              </a:solidFill>
            </a:endParaRPr>
          </a:p>
          <a:p>
            <a:pPr algn="l" defTabSz="457200">
              <a:lnSpc>
                <a:spcPts val="4000"/>
              </a:lnSpc>
              <a:defRPr sz="2000" b="0">
                <a:solidFill>
                  <a:srgbClr val="008000"/>
                </a:solidFill>
                <a:latin typeface="Menlo"/>
                <a:ea typeface="Menlo"/>
                <a:cs typeface="Menlo"/>
                <a:sym typeface="Menlo"/>
              </a:defRPr>
            </a:pPr>
            <a:r>
              <a:t>// Charles is 41</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 name="Rectangle 4"/>
          <p:cNvGrpSpPr/>
          <p:nvPr/>
        </p:nvGrpSpPr>
        <p:grpSpPr>
          <a:xfrm>
            <a:off x="0" y="0"/>
            <a:ext cx="24384000" cy="2085978"/>
            <a:chOff x="0" y="0"/>
            <a:chExt cx="12192000" cy="1042988"/>
          </a:xfrm>
        </p:grpSpPr>
        <p:sp>
          <p:nvSpPr>
            <p:cNvPr id="211"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212" name="Write console based program in code behind language VB or C# to print following pattern."/>
            <p:cNvSpPr txBox="1"/>
            <p:nvPr/>
          </p:nvSpPr>
          <p:spPr>
            <a:xfrm>
              <a:off x="0" y="44441"/>
              <a:ext cx="12192000" cy="9541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Write console based program in code behind language VB or C# to print following pattern.</a:t>
              </a:r>
            </a:p>
          </p:txBody>
        </p:sp>
      </p:grpSp>
      <p:sp>
        <p:nvSpPr>
          <p:cNvPr id="214" name="Rectangle 2"/>
          <p:cNvSpPr txBox="1"/>
          <p:nvPr/>
        </p:nvSpPr>
        <p:spPr>
          <a:xfrm>
            <a:off x="8696325" y="4780599"/>
            <a:ext cx="5248278" cy="452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3600">
                <a:latin typeface="Bahnschrift"/>
                <a:ea typeface="Bahnschrift"/>
                <a:cs typeface="Bahnschrift"/>
                <a:sym typeface="Bahnschrift"/>
              </a:defRPr>
            </a:pPr>
            <a:r>
              <a:rPr sz="7200" b="0">
                <a:latin typeface="Bahnschrift"/>
                <a:sym typeface="Bahnschrift"/>
              </a:rPr>
              <a:t>1</a:t>
            </a:r>
          </a:p>
          <a:p>
            <a:pPr algn="l" defTabSz="1828800">
              <a:defRPr sz="3600">
                <a:latin typeface="Bahnschrift"/>
                <a:ea typeface="Bahnschrift"/>
                <a:cs typeface="Bahnschrift"/>
                <a:sym typeface="Bahnschrift"/>
              </a:defRPr>
            </a:pPr>
            <a:r>
              <a:rPr sz="7200" b="0">
                <a:latin typeface="Bahnschrift"/>
                <a:sym typeface="Bahnschrift"/>
              </a:rPr>
              <a:t>1 2</a:t>
            </a:r>
          </a:p>
          <a:p>
            <a:pPr algn="l" defTabSz="1828800">
              <a:defRPr sz="3600">
                <a:latin typeface="Bahnschrift"/>
                <a:ea typeface="Bahnschrift"/>
                <a:cs typeface="Bahnschrift"/>
                <a:sym typeface="Bahnschrift"/>
              </a:defRPr>
            </a:pPr>
            <a:r>
              <a:rPr sz="7200" b="0">
                <a:latin typeface="Bahnschrift"/>
                <a:sym typeface="Bahnschrift"/>
              </a:rPr>
              <a:t>1 2 3</a:t>
            </a:r>
          </a:p>
          <a:p>
            <a:pPr algn="l" defTabSz="1828800">
              <a:defRPr sz="3600">
                <a:latin typeface="Bahnschrift"/>
                <a:ea typeface="Bahnschrift"/>
                <a:cs typeface="Bahnschrift"/>
                <a:sym typeface="Bahnschrift"/>
              </a:defRPr>
            </a:pPr>
            <a:r>
              <a:rPr sz="7200" b="0">
                <a:latin typeface="Bahnschrift"/>
                <a:sym typeface="Bahnschrift"/>
              </a:rPr>
              <a:t>1 2 3 4</a:t>
            </a:r>
          </a:p>
        </p:txBody>
      </p:sp>
    </p:spTree>
    <p:extLst>
      <p:ext uri="{BB962C8B-B14F-4D97-AF65-F5344CB8AC3E}">
        <p14:creationId xmlns:p14="http://schemas.microsoft.com/office/powerpoint/2010/main" val="2264188021"/>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Rectangle 4"/>
          <p:cNvGrpSpPr/>
          <p:nvPr/>
        </p:nvGrpSpPr>
        <p:grpSpPr>
          <a:xfrm>
            <a:off x="0" y="0"/>
            <a:ext cx="24384000" cy="2085978"/>
            <a:chOff x="0" y="0"/>
            <a:chExt cx="12192000" cy="1042988"/>
          </a:xfrm>
        </p:grpSpPr>
        <p:sp>
          <p:nvSpPr>
            <p:cNvPr id="216"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a:solidFill>
                    <a:srgbClr val="FFFFFF"/>
                  </a:solidFill>
                </a:defRPr>
              </a:pPr>
              <a:endParaRPr sz="3600" b="0">
                <a:solidFill>
                  <a:srgbClr val="FFFFFF"/>
                </a:solidFill>
                <a:latin typeface="Calibri"/>
                <a:cs typeface="Calibri"/>
                <a:sym typeface="Calibri"/>
              </a:endParaRPr>
            </a:p>
          </p:txBody>
        </p:sp>
        <p:sp>
          <p:nvSpPr>
            <p:cNvPr id="217" name="Write console based program in code behind language VB or C# to print following pattern."/>
            <p:cNvSpPr txBox="1"/>
            <p:nvPr/>
          </p:nvSpPr>
          <p:spPr>
            <a:xfrm>
              <a:off x="0" y="44441"/>
              <a:ext cx="12192000" cy="9541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Write console based program in code behind language VB or C# to print following pattern.</a:t>
              </a:r>
            </a:p>
          </p:txBody>
        </p:sp>
      </p:grpSp>
      <p:sp>
        <p:nvSpPr>
          <p:cNvPr id="219" name="Rectangle 3"/>
          <p:cNvSpPr txBox="1"/>
          <p:nvPr/>
        </p:nvSpPr>
        <p:spPr>
          <a:xfrm>
            <a:off x="3595685" y="2800350"/>
            <a:ext cx="17192630" cy="10556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000">
                <a:solidFill>
                  <a:srgbClr val="0000FF"/>
                </a:solidFill>
                <a:latin typeface="Consolas"/>
                <a:ea typeface="Consolas"/>
                <a:cs typeface="Consolas"/>
                <a:sym typeface="Consolas"/>
              </a:defRPr>
            </a:pPr>
            <a:r>
              <a:rPr sz="4000" b="0">
                <a:solidFill>
                  <a:srgbClr val="0000FF"/>
                </a:solidFill>
                <a:latin typeface="Consolas"/>
                <a:sym typeface="Consolas"/>
              </a:rPr>
              <a:t>using</a:t>
            </a:r>
            <a:r>
              <a:rPr sz="4000" b="0">
                <a:latin typeface="Consolas"/>
                <a:sym typeface="Consolas"/>
              </a:rPr>
              <a:t> System;</a:t>
            </a:r>
          </a:p>
          <a:p>
            <a:pPr algn="l" defTabSz="1828800">
              <a:defRPr sz="2000">
                <a:solidFill>
                  <a:srgbClr val="0000FF"/>
                </a:solidFill>
                <a:latin typeface="Consolas"/>
                <a:ea typeface="Consolas"/>
                <a:cs typeface="Consolas"/>
                <a:sym typeface="Consolas"/>
              </a:defRPr>
            </a:pPr>
            <a:r>
              <a:rPr sz="4000" b="0">
                <a:solidFill>
                  <a:srgbClr val="0000FF"/>
                </a:solidFill>
                <a:latin typeface="Consolas"/>
                <a:sym typeface="Consolas"/>
              </a:rPr>
              <a:t>namespace</a:t>
            </a:r>
            <a:r>
              <a:rPr sz="4000" b="0">
                <a:latin typeface="Consolas"/>
                <a:sym typeface="Consolas"/>
              </a:rPr>
              <a:t> Pattern</a:t>
            </a:r>
          </a:p>
          <a:p>
            <a:pPr algn="l" defTabSz="1828800">
              <a:defRPr sz="2000">
                <a:latin typeface="Consolas"/>
                <a:ea typeface="Consolas"/>
                <a:cs typeface="Consolas"/>
                <a:sym typeface="Consolas"/>
              </a:defRPr>
            </a:pPr>
            <a:r>
              <a:rPr sz="4000" b="0">
                <a:latin typeface="Consolas"/>
                <a:sym typeface="Consolas"/>
              </a:rPr>
              <a:t>{</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class</a:t>
            </a:r>
            <a:r>
              <a:rPr sz="4000" b="0">
                <a:latin typeface="Consolas"/>
                <a:sym typeface="Consolas"/>
              </a:rPr>
              <a:t> </a:t>
            </a:r>
            <a:r>
              <a:rPr sz="4000" b="0">
                <a:solidFill>
                  <a:srgbClr val="2B91AF"/>
                </a:solidFill>
                <a:latin typeface="Consolas"/>
                <a:sym typeface="Consolas"/>
              </a:rPr>
              <a:t>patternExample</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public</a:t>
            </a:r>
            <a:r>
              <a:rPr sz="4000" b="0">
                <a:latin typeface="Consolas"/>
                <a:sym typeface="Consolas"/>
              </a:rPr>
              <a:t> </a:t>
            </a:r>
            <a:r>
              <a:rPr sz="4000" b="0">
                <a:solidFill>
                  <a:srgbClr val="0000FF"/>
                </a:solidFill>
                <a:latin typeface="Consolas"/>
                <a:sym typeface="Consolas"/>
              </a:rPr>
              <a:t>static</a:t>
            </a:r>
            <a:r>
              <a:rPr sz="4000" b="0">
                <a:latin typeface="Consolas"/>
                <a:sym typeface="Consolas"/>
              </a:rPr>
              <a:t> </a:t>
            </a:r>
            <a:r>
              <a:rPr sz="4000" b="0">
                <a:solidFill>
                  <a:srgbClr val="0000FF"/>
                </a:solidFill>
                <a:latin typeface="Consolas"/>
                <a:sym typeface="Consolas"/>
              </a:rPr>
              <a:t>void</a:t>
            </a:r>
            <a:r>
              <a:rPr sz="4000" b="0">
                <a:latin typeface="Consolas"/>
                <a:sym typeface="Consolas"/>
              </a:rPr>
              <a:t> Main()</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int</a:t>
            </a:r>
            <a:r>
              <a:rPr sz="4000" b="0">
                <a:latin typeface="Consolas"/>
                <a:sym typeface="Consolas"/>
              </a:rPr>
              <a:t> i, j;</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for</a:t>
            </a:r>
            <a:r>
              <a:rPr sz="4000" b="0">
                <a:latin typeface="Consolas"/>
                <a:sym typeface="Consolas"/>
              </a:rPr>
              <a:t> (j = 1; j &lt; 5; j++)</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for</a:t>
            </a:r>
            <a:r>
              <a:rPr sz="4000" b="0">
                <a:latin typeface="Consolas"/>
                <a:sym typeface="Consolas"/>
              </a:rPr>
              <a:t> (i = 1; i &lt;= j; i++)</a:t>
            </a:r>
          </a:p>
          <a:p>
            <a:pPr algn="l" defTabSz="1828800">
              <a:defRPr sz="2000">
                <a:latin typeface="Consolas"/>
                <a:ea typeface="Consolas"/>
                <a:cs typeface="Consolas"/>
                <a:sym typeface="Consolas"/>
              </a:defRPr>
            </a:pPr>
            <a:r>
              <a:rPr sz="4000" b="0">
                <a:latin typeface="Consolas"/>
                <a:sym typeface="Consolas"/>
              </a:rPr>
              <a:t>                    Console.Write(i + </a:t>
            </a:r>
            <a:r>
              <a:rPr sz="4000" b="0">
                <a:solidFill>
                  <a:srgbClr val="A31515"/>
                </a:solidFill>
                <a:latin typeface="Consolas"/>
                <a:sym typeface="Consolas"/>
              </a:rPr>
              <a:t>" "</a:t>
            </a:r>
            <a:r>
              <a:rPr sz="4000" b="0">
                <a:latin typeface="Consolas"/>
                <a:sym typeface="Consolas"/>
              </a:rPr>
              <a:t>);</a:t>
            </a:r>
          </a:p>
          <a:p>
            <a:pPr algn="l" defTabSz="1828800">
              <a:defRPr sz="2000">
                <a:latin typeface="Consolas"/>
                <a:ea typeface="Consolas"/>
                <a:cs typeface="Consolas"/>
                <a:sym typeface="Consolas"/>
              </a:defRPr>
            </a:pPr>
            <a:r>
              <a:rPr sz="4000" b="0">
                <a:latin typeface="Consolas"/>
                <a:sym typeface="Consolas"/>
              </a:rPr>
              <a:t>                Console.WriteLine();</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a:t>
            </a:r>
          </a:p>
        </p:txBody>
      </p:sp>
    </p:spTree>
    <p:extLst>
      <p:ext uri="{BB962C8B-B14F-4D97-AF65-F5344CB8AC3E}">
        <p14:creationId xmlns:p14="http://schemas.microsoft.com/office/powerpoint/2010/main" val="2431362779"/>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Rectangle 4"/>
          <p:cNvGrpSpPr/>
          <p:nvPr/>
        </p:nvGrpSpPr>
        <p:grpSpPr>
          <a:xfrm>
            <a:off x="0" y="1"/>
            <a:ext cx="24384000" cy="2085978"/>
            <a:chOff x="0" y="0"/>
            <a:chExt cx="12192000" cy="1042988"/>
          </a:xfrm>
        </p:grpSpPr>
        <p:sp>
          <p:nvSpPr>
            <p:cNvPr id="221"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222" name="Predict the output of the following code segment"/>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Predict the output of the following code segment</a:t>
              </a:r>
            </a:p>
          </p:txBody>
        </p:sp>
      </p:grpSp>
      <p:sp>
        <p:nvSpPr>
          <p:cNvPr id="224" name="Rectangle 3"/>
          <p:cNvSpPr txBox="1"/>
          <p:nvPr/>
        </p:nvSpPr>
        <p:spPr>
          <a:xfrm>
            <a:off x="3595685" y="2800351"/>
            <a:ext cx="1719263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int</a:t>
            </a:r>
            <a:r>
              <a:rPr sz="5600" b="0">
                <a:latin typeface="Consolas"/>
                <a:sym typeface="Consolas"/>
              </a:rPr>
              <a:t> x = 42; </a:t>
            </a:r>
            <a:r>
              <a:rPr sz="5600" b="0">
                <a:solidFill>
                  <a:srgbClr val="0000FF"/>
                </a:solidFill>
                <a:latin typeface="Consolas"/>
                <a:sym typeface="Consolas"/>
              </a:rPr>
              <a:t>int</a:t>
            </a:r>
            <a:r>
              <a:rPr sz="5600" b="0">
                <a:latin typeface="Consolas"/>
                <a:sym typeface="Consolas"/>
              </a:rPr>
              <a:t> y = 12; </a:t>
            </a:r>
            <a:r>
              <a:rPr sz="5600" b="0">
                <a:solidFill>
                  <a:srgbClr val="0000FF"/>
                </a:solidFill>
                <a:latin typeface="Consolas"/>
                <a:sym typeface="Consolas"/>
              </a:rPr>
              <a:t>int</a:t>
            </a:r>
            <a:r>
              <a:rPr sz="5600" b="0">
                <a:latin typeface="Consolas"/>
                <a:sym typeface="Consolas"/>
              </a:rPr>
              <a:t> w;</a:t>
            </a:r>
          </a:p>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object</a:t>
            </a:r>
            <a:r>
              <a:rPr sz="5600" b="0">
                <a:latin typeface="Consolas"/>
                <a:sym typeface="Consolas"/>
              </a:rPr>
              <a:t> o;</a:t>
            </a:r>
          </a:p>
          <a:p>
            <a:pPr algn="l" defTabSz="1828800">
              <a:defRPr sz="2800">
                <a:latin typeface="Consolas"/>
                <a:ea typeface="Consolas"/>
                <a:cs typeface="Consolas"/>
                <a:sym typeface="Consolas"/>
              </a:defRPr>
            </a:pPr>
            <a:r>
              <a:rPr sz="5600" b="0">
                <a:latin typeface="Consolas"/>
                <a:sym typeface="Consolas"/>
              </a:rPr>
              <a:t>o = x;</a:t>
            </a:r>
          </a:p>
          <a:p>
            <a:pPr algn="l" defTabSz="1828800">
              <a:defRPr sz="2800">
                <a:latin typeface="Consolas"/>
                <a:ea typeface="Consolas"/>
                <a:cs typeface="Consolas"/>
                <a:sym typeface="Consolas"/>
              </a:defRPr>
            </a:pPr>
            <a:r>
              <a:rPr sz="5600" b="0">
                <a:latin typeface="Consolas"/>
                <a:sym typeface="Consolas"/>
              </a:rPr>
              <a:t>w = y* (</a:t>
            </a:r>
            <a:r>
              <a:rPr sz="5600" b="0">
                <a:solidFill>
                  <a:srgbClr val="0000FF"/>
                </a:solidFill>
                <a:latin typeface="Consolas"/>
                <a:sym typeface="Consolas"/>
              </a:rPr>
              <a:t>int</a:t>
            </a:r>
            <a:r>
              <a:rPr sz="5600" b="0">
                <a:latin typeface="Consolas"/>
                <a:sym typeface="Consolas"/>
              </a:rPr>
              <a:t>) o;</a:t>
            </a:r>
          </a:p>
          <a:p>
            <a:pPr algn="l" defTabSz="1828800">
              <a:defRPr sz="2800">
                <a:latin typeface="Consolas"/>
                <a:ea typeface="Consolas"/>
                <a:cs typeface="Consolas"/>
                <a:sym typeface="Consolas"/>
              </a:defRPr>
            </a:pPr>
            <a:r>
              <a:rPr sz="5600" b="0">
                <a:latin typeface="Consolas"/>
                <a:sym typeface="Consolas"/>
              </a:rPr>
              <a:t>Console.WriteLine(w);</a:t>
            </a:r>
          </a:p>
        </p:txBody>
      </p:sp>
    </p:spTree>
    <p:extLst>
      <p:ext uri="{BB962C8B-B14F-4D97-AF65-F5344CB8AC3E}">
        <p14:creationId xmlns:p14="http://schemas.microsoft.com/office/powerpoint/2010/main" val="2410057293"/>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Rectangle 6"/>
          <p:cNvSpPr txBox="1"/>
          <p:nvPr/>
        </p:nvSpPr>
        <p:spPr>
          <a:xfrm>
            <a:off x="3595685" y="2800351"/>
            <a:ext cx="1719263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int</a:t>
            </a:r>
            <a:r>
              <a:rPr sz="5600" b="0">
                <a:latin typeface="Consolas"/>
                <a:sym typeface="Consolas"/>
              </a:rPr>
              <a:t> x = 42; </a:t>
            </a:r>
            <a:r>
              <a:rPr sz="5600" b="0">
                <a:solidFill>
                  <a:srgbClr val="0000FF"/>
                </a:solidFill>
                <a:latin typeface="Consolas"/>
                <a:sym typeface="Consolas"/>
              </a:rPr>
              <a:t>int</a:t>
            </a:r>
            <a:r>
              <a:rPr sz="5600" b="0">
                <a:latin typeface="Consolas"/>
                <a:sym typeface="Consolas"/>
              </a:rPr>
              <a:t> y = 12; </a:t>
            </a:r>
            <a:r>
              <a:rPr sz="5600" b="0">
                <a:solidFill>
                  <a:srgbClr val="0000FF"/>
                </a:solidFill>
                <a:latin typeface="Consolas"/>
                <a:sym typeface="Consolas"/>
              </a:rPr>
              <a:t>int</a:t>
            </a:r>
            <a:r>
              <a:rPr sz="5600" b="0">
                <a:latin typeface="Consolas"/>
                <a:sym typeface="Consolas"/>
              </a:rPr>
              <a:t> w;</a:t>
            </a:r>
          </a:p>
          <a:p>
            <a:pPr algn="l" defTabSz="1828800">
              <a:defRPr sz="2800">
                <a:solidFill>
                  <a:srgbClr val="0000FF"/>
                </a:solidFill>
                <a:latin typeface="Consolas"/>
                <a:ea typeface="Consolas"/>
                <a:cs typeface="Consolas"/>
                <a:sym typeface="Consolas"/>
              </a:defRPr>
            </a:pPr>
            <a:r>
              <a:rPr sz="5600" b="0">
                <a:solidFill>
                  <a:srgbClr val="0000FF"/>
                </a:solidFill>
                <a:latin typeface="Consolas"/>
                <a:sym typeface="Consolas"/>
              </a:rPr>
              <a:t>object</a:t>
            </a:r>
            <a:r>
              <a:rPr sz="5600" b="0">
                <a:latin typeface="Consolas"/>
                <a:sym typeface="Consolas"/>
              </a:rPr>
              <a:t> o;</a:t>
            </a:r>
          </a:p>
          <a:p>
            <a:pPr algn="l" defTabSz="1828800">
              <a:defRPr sz="2800">
                <a:latin typeface="Consolas"/>
                <a:ea typeface="Consolas"/>
                <a:cs typeface="Consolas"/>
                <a:sym typeface="Consolas"/>
              </a:defRPr>
            </a:pPr>
            <a:r>
              <a:rPr sz="5600" b="0">
                <a:latin typeface="Consolas"/>
                <a:sym typeface="Consolas"/>
              </a:rPr>
              <a:t>o = x;</a:t>
            </a:r>
          </a:p>
          <a:p>
            <a:pPr algn="l" defTabSz="1828800">
              <a:defRPr sz="2800">
                <a:latin typeface="Consolas"/>
                <a:ea typeface="Consolas"/>
                <a:cs typeface="Consolas"/>
                <a:sym typeface="Consolas"/>
              </a:defRPr>
            </a:pPr>
            <a:r>
              <a:rPr sz="5600" b="0">
                <a:latin typeface="Consolas"/>
                <a:sym typeface="Consolas"/>
              </a:rPr>
              <a:t>w = y* (</a:t>
            </a:r>
            <a:r>
              <a:rPr sz="5600" b="0">
                <a:solidFill>
                  <a:srgbClr val="0000FF"/>
                </a:solidFill>
                <a:latin typeface="Consolas"/>
                <a:sym typeface="Consolas"/>
              </a:rPr>
              <a:t>int</a:t>
            </a:r>
            <a:r>
              <a:rPr sz="5600" b="0">
                <a:latin typeface="Consolas"/>
                <a:sym typeface="Consolas"/>
              </a:rPr>
              <a:t>) o;</a:t>
            </a:r>
          </a:p>
          <a:p>
            <a:pPr algn="l" defTabSz="1828800">
              <a:defRPr sz="2800">
                <a:latin typeface="Consolas"/>
                <a:ea typeface="Consolas"/>
                <a:cs typeface="Consolas"/>
                <a:sym typeface="Consolas"/>
              </a:defRPr>
            </a:pPr>
            <a:r>
              <a:rPr sz="5600" b="0">
                <a:latin typeface="Consolas"/>
                <a:sym typeface="Consolas"/>
              </a:rPr>
              <a:t>Console.WriteLine(w);</a:t>
            </a:r>
          </a:p>
        </p:txBody>
      </p:sp>
      <p:grpSp>
        <p:nvGrpSpPr>
          <p:cNvPr id="229" name="Rectangle 4"/>
          <p:cNvGrpSpPr/>
          <p:nvPr/>
        </p:nvGrpSpPr>
        <p:grpSpPr>
          <a:xfrm>
            <a:off x="0" y="1"/>
            <a:ext cx="24384000" cy="2085978"/>
            <a:chOff x="0" y="0"/>
            <a:chExt cx="12192000" cy="1042988"/>
          </a:xfrm>
        </p:grpSpPr>
        <p:sp>
          <p:nvSpPr>
            <p:cNvPr id="227"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228" name="Predict the output of the following code segment"/>
            <p:cNvSpPr txBox="1"/>
            <p:nvPr/>
          </p:nvSpPr>
          <p:spPr>
            <a:xfrm>
              <a:off x="0" y="259884"/>
              <a:ext cx="12192000" cy="5232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2800">
                  <a:solidFill>
                    <a:srgbClr val="44546A"/>
                  </a:solidFill>
                  <a:latin typeface="Bahnschrift"/>
                  <a:ea typeface="Bahnschrift"/>
                  <a:cs typeface="Bahnschrift"/>
                  <a:sym typeface="Bahnschrift"/>
                </a:defRPr>
              </a:lvl1pPr>
            </a:lstStyle>
            <a:p>
              <a:pPr algn="l" defTabSz="1828800"/>
              <a:r>
                <a:rPr sz="5600" b="0"/>
                <a:t>Predict the output of the following code segment</a:t>
              </a:r>
            </a:p>
          </p:txBody>
        </p:sp>
      </p:grpSp>
      <p:sp>
        <p:nvSpPr>
          <p:cNvPr id="230" name="Straight Connector 2"/>
          <p:cNvSpPr/>
          <p:nvPr/>
        </p:nvSpPr>
        <p:spPr>
          <a:xfrm>
            <a:off x="3824295" y="8086739"/>
            <a:ext cx="11663366" cy="2"/>
          </a:xfrm>
          <a:prstGeom prst="line">
            <a:avLst/>
          </a:prstGeom>
          <a:ln w="28575">
            <a:solidFill>
              <a:schemeClr val="accent6"/>
            </a:solidFill>
            <a:prstDash val="sysDash"/>
            <a:miter/>
          </a:ln>
        </p:spPr>
        <p:txBody>
          <a:bodyPr lIns="91438" rIns="91438"/>
          <a:lstStyle/>
          <a:p>
            <a:pPr algn="l" defTabSz="1828800"/>
            <a:endParaRPr sz="3600" b="0">
              <a:latin typeface="Calibri"/>
              <a:cs typeface="Calibri"/>
              <a:sym typeface="Calibri"/>
            </a:endParaRPr>
          </a:p>
        </p:txBody>
      </p:sp>
      <p:sp>
        <p:nvSpPr>
          <p:cNvPr id="231" name="TextBox 5"/>
          <p:cNvSpPr txBox="1"/>
          <p:nvPr/>
        </p:nvSpPr>
        <p:spPr>
          <a:xfrm>
            <a:off x="3709989" y="8201028"/>
            <a:ext cx="3433758"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latin typeface="Consolas"/>
                <a:ea typeface="Consolas"/>
                <a:cs typeface="Consolas"/>
                <a:sym typeface="Consolas"/>
              </a:defRPr>
            </a:pPr>
            <a:r>
              <a:rPr sz="5600" b="0">
                <a:latin typeface="Consolas"/>
                <a:sym typeface="Consolas"/>
              </a:rPr>
              <a:t>Output:</a:t>
            </a:r>
          </a:p>
          <a:p>
            <a:pPr algn="l" defTabSz="1828800">
              <a:defRPr sz="2800">
                <a:latin typeface="Consolas"/>
                <a:ea typeface="Consolas"/>
                <a:cs typeface="Consolas"/>
                <a:sym typeface="Consolas"/>
              </a:defRPr>
            </a:pPr>
            <a:r>
              <a:rPr sz="5600" b="0">
                <a:latin typeface="Consolas"/>
                <a:sym typeface="Consolas"/>
              </a:rPr>
              <a:t>504</a:t>
            </a:r>
          </a:p>
        </p:txBody>
      </p:sp>
    </p:spTree>
    <p:extLst>
      <p:ext uri="{BB962C8B-B14F-4D97-AF65-F5344CB8AC3E}">
        <p14:creationId xmlns:p14="http://schemas.microsoft.com/office/powerpoint/2010/main" val="262116783"/>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 name="Rectangle 4"/>
          <p:cNvGrpSpPr/>
          <p:nvPr/>
        </p:nvGrpSpPr>
        <p:grpSpPr>
          <a:xfrm>
            <a:off x="0" y="0"/>
            <a:ext cx="24384000" cy="2085978"/>
            <a:chOff x="0" y="0"/>
            <a:chExt cx="12192000" cy="1042988"/>
          </a:xfrm>
        </p:grpSpPr>
        <p:sp>
          <p:nvSpPr>
            <p:cNvPr id="233"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400" i="1">
                  <a:solidFill>
                    <a:srgbClr val="44546A"/>
                  </a:solidFill>
                  <a:latin typeface="Bahnschrift"/>
                  <a:ea typeface="Bahnschrift"/>
                  <a:cs typeface="Bahnschrift"/>
                  <a:sym typeface="Bahnschrift"/>
                </a:defRPr>
              </a:pPr>
              <a:endParaRPr sz="4800" b="0" i="1">
                <a:solidFill>
                  <a:srgbClr val="44546A"/>
                </a:solidFill>
                <a:latin typeface="Bahnschrift"/>
                <a:sym typeface="Bahnschrift"/>
              </a:endParaRPr>
            </a:p>
          </p:txBody>
        </p:sp>
        <p:sp>
          <p:nvSpPr>
            <p:cNvPr id="234" name="Write C# code to prompt a user to input his/her name and country name and then the output will be shown as an example below: “Hello Ram from country India”"/>
            <p:cNvSpPr txBox="1"/>
            <p:nvPr/>
          </p:nvSpPr>
          <p:spPr>
            <a:xfrm>
              <a:off x="0" y="105996"/>
              <a:ext cx="12192000" cy="8309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2400">
                  <a:solidFill>
                    <a:srgbClr val="44546A"/>
                  </a:solidFill>
                  <a:latin typeface="Bahnschrift"/>
                  <a:ea typeface="Bahnschrift"/>
                  <a:cs typeface="Bahnschrift"/>
                  <a:sym typeface="Bahnschrift"/>
                </a:defRPr>
              </a:pPr>
              <a:r>
                <a:rPr sz="4800" b="0">
                  <a:solidFill>
                    <a:srgbClr val="44546A"/>
                  </a:solidFill>
                  <a:latin typeface="Bahnschrift"/>
                  <a:sym typeface="Bahnschrift"/>
                </a:rPr>
                <a:t>Write C# code to prompt a user to input his/her name and country name and then the output will be shown as an example below: </a:t>
              </a:r>
              <a:r>
                <a:rPr sz="4800" b="0" i="1">
                  <a:solidFill>
                    <a:srgbClr val="44546A"/>
                  </a:solidFill>
                  <a:latin typeface="Bahnschrift"/>
                  <a:sym typeface="Bahnschrift"/>
                </a:rPr>
                <a:t>“Hello Ram from country India”</a:t>
              </a:r>
            </a:p>
          </p:txBody>
        </p:sp>
      </p:grpSp>
    </p:spTree>
    <p:extLst>
      <p:ext uri="{BB962C8B-B14F-4D97-AF65-F5344CB8AC3E}">
        <p14:creationId xmlns:p14="http://schemas.microsoft.com/office/powerpoint/2010/main" val="3024595831"/>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Rectangle 4"/>
          <p:cNvGrpSpPr/>
          <p:nvPr/>
        </p:nvGrpSpPr>
        <p:grpSpPr>
          <a:xfrm>
            <a:off x="0" y="0"/>
            <a:ext cx="24384000" cy="2085978"/>
            <a:chOff x="0" y="0"/>
            <a:chExt cx="12192000" cy="1042988"/>
          </a:xfrm>
        </p:grpSpPr>
        <p:sp>
          <p:nvSpPr>
            <p:cNvPr id="237"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2400" i="1">
                  <a:solidFill>
                    <a:srgbClr val="44546A"/>
                  </a:solidFill>
                  <a:latin typeface="Bahnschrift"/>
                  <a:ea typeface="Bahnschrift"/>
                  <a:cs typeface="Bahnschrift"/>
                  <a:sym typeface="Bahnschrift"/>
                </a:defRPr>
              </a:pPr>
              <a:endParaRPr sz="4800" b="0" i="1">
                <a:solidFill>
                  <a:srgbClr val="44546A"/>
                </a:solidFill>
                <a:latin typeface="Bahnschrift"/>
                <a:sym typeface="Bahnschrift"/>
              </a:endParaRPr>
            </a:p>
          </p:txBody>
        </p:sp>
        <p:sp>
          <p:nvSpPr>
            <p:cNvPr id="238" name="Write C# code to prompt a user to input his/her name and country name and then the output will be shown as an example below: “Hello Ram from country India”"/>
            <p:cNvSpPr txBox="1"/>
            <p:nvPr/>
          </p:nvSpPr>
          <p:spPr>
            <a:xfrm>
              <a:off x="0" y="105996"/>
              <a:ext cx="12192000" cy="8309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2400">
                  <a:solidFill>
                    <a:srgbClr val="44546A"/>
                  </a:solidFill>
                  <a:latin typeface="Bahnschrift"/>
                  <a:ea typeface="Bahnschrift"/>
                  <a:cs typeface="Bahnschrift"/>
                  <a:sym typeface="Bahnschrift"/>
                </a:defRPr>
              </a:pPr>
              <a:r>
                <a:rPr sz="4800" b="0">
                  <a:solidFill>
                    <a:srgbClr val="44546A"/>
                  </a:solidFill>
                  <a:latin typeface="Bahnschrift"/>
                  <a:sym typeface="Bahnschrift"/>
                </a:rPr>
                <a:t>Write C# code to prompt a user to input his/her name and country name and then the output will be shown as an example below: </a:t>
              </a:r>
              <a:r>
                <a:rPr sz="4800" b="0" i="1">
                  <a:solidFill>
                    <a:srgbClr val="44546A"/>
                  </a:solidFill>
                  <a:latin typeface="Bahnschrift"/>
                  <a:sym typeface="Bahnschrift"/>
                </a:rPr>
                <a:t>“Hello Ram from country India”</a:t>
              </a:r>
            </a:p>
          </p:txBody>
        </p:sp>
      </p:grpSp>
      <p:sp>
        <p:nvSpPr>
          <p:cNvPr id="240" name="Rectangle 3"/>
          <p:cNvSpPr txBox="1"/>
          <p:nvPr/>
        </p:nvSpPr>
        <p:spPr>
          <a:xfrm>
            <a:off x="3595684" y="2800350"/>
            <a:ext cx="20788316" cy="80945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000">
                <a:solidFill>
                  <a:srgbClr val="0000FF"/>
                </a:solidFill>
                <a:latin typeface="Consolas"/>
                <a:ea typeface="Consolas"/>
                <a:cs typeface="Consolas"/>
                <a:sym typeface="Consolas"/>
              </a:defRPr>
            </a:pPr>
            <a:r>
              <a:rPr sz="4000" b="0">
                <a:solidFill>
                  <a:srgbClr val="0000FF"/>
                </a:solidFill>
                <a:latin typeface="Consolas"/>
                <a:sym typeface="Consolas"/>
              </a:rPr>
              <a:t>using</a:t>
            </a:r>
            <a:r>
              <a:rPr sz="4000" b="0">
                <a:latin typeface="Consolas"/>
                <a:sym typeface="Consolas"/>
              </a:rPr>
              <a:t> System;</a:t>
            </a:r>
          </a:p>
          <a:p>
            <a:pPr algn="l" defTabSz="1828800">
              <a:defRPr sz="2000">
                <a:solidFill>
                  <a:srgbClr val="0000FF"/>
                </a:solidFill>
                <a:latin typeface="Consolas"/>
                <a:ea typeface="Consolas"/>
                <a:cs typeface="Consolas"/>
                <a:sym typeface="Consolas"/>
              </a:defRPr>
            </a:pPr>
            <a:r>
              <a:rPr sz="4000" b="0">
                <a:solidFill>
                  <a:srgbClr val="0000FF"/>
                </a:solidFill>
                <a:latin typeface="Consolas"/>
                <a:sym typeface="Consolas"/>
              </a:rPr>
              <a:t>public</a:t>
            </a:r>
            <a:r>
              <a:rPr sz="4000" b="0">
                <a:latin typeface="Consolas"/>
                <a:sym typeface="Consolas"/>
              </a:rPr>
              <a:t> </a:t>
            </a:r>
            <a:r>
              <a:rPr sz="4000" b="0">
                <a:solidFill>
                  <a:srgbClr val="0000FF"/>
                </a:solidFill>
                <a:latin typeface="Consolas"/>
                <a:sym typeface="Consolas"/>
              </a:rPr>
              <a:t>class</a:t>
            </a:r>
            <a:r>
              <a:rPr sz="4000" b="0">
                <a:latin typeface="Consolas"/>
                <a:sym typeface="Consolas"/>
              </a:rPr>
              <a:t> </a:t>
            </a:r>
            <a:r>
              <a:rPr sz="4000" b="0">
                <a:solidFill>
                  <a:srgbClr val="2B91AF"/>
                </a:solidFill>
                <a:latin typeface="Consolas"/>
                <a:sym typeface="Consolas"/>
              </a:rPr>
              <a:t>userdata</a:t>
            </a:r>
          </a:p>
          <a:p>
            <a:pPr algn="l" defTabSz="1828800">
              <a:defRPr sz="2000">
                <a:latin typeface="Consolas"/>
                <a:ea typeface="Consolas"/>
                <a:cs typeface="Consolas"/>
                <a:sym typeface="Consolas"/>
              </a:defRPr>
            </a:pPr>
            <a:r>
              <a:rPr sz="4000" b="0">
                <a:latin typeface="Consolas"/>
                <a:sym typeface="Consolas"/>
              </a:rPr>
              <a:t>{</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public</a:t>
            </a:r>
            <a:r>
              <a:rPr sz="4000" b="0">
                <a:latin typeface="Consolas"/>
                <a:sym typeface="Consolas"/>
              </a:rPr>
              <a:t> </a:t>
            </a:r>
            <a:r>
              <a:rPr sz="4000" b="0">
                <a:solidFill>
                  <a:srgbClr val="0000FF"/>
                </a:solidFill>
                <a:latin typeface="Consolas"/>
                <a:sym typeface="Consolas"/>
              </a:rPr>
              <a:t>static</a:t>
            </a:r>
            <a:r>
              <a:rPr sz="4000" b="0">
                <a:latin typeface="Consolas"/>
                <a:sym typeface="Consolas"/>
              </a:rPr>
              <a:t> </a:t>
            </a:r>
            <a:r>
              <a:rPr sz="4000" b="0">
                <a:solidFill>
                  <a:srgbClr val="0000FF"/>
                </a:solidFill>
                <a:latin typeface="Consolas"/>
                <a:sym typeface="Consolas"/>
              </a:rPr>
              <a:t>void</a:t>
            </a:r>
            <a:r>
              <a:rPr sz="4000" b="0">
                <a:latin typeface="Consolas"/>
                <a:sym typeface="Consolas"/>
              </a:rPr>
              <a:t> Main()</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        </a:t>
            </a:r>
            <a:r>
              <a:rPr sz="4000" b="0">
                <a:solidFill>
                  <a:srgbClr val="0000FF"/>
                </a:solidFill>
                <a:latin typeface="Consolas"/>
                <a:sym typeface="Consolas"/>
              </a:rPr>
              <a:t>string</a:t>
            </a:r>
            <a:r>
              <a:rPr sz="4000" b="0">
                <a:latin typeface="Consolas"/>
                <a:sym typeface="Consolas"/>
              </a:rPr>
              <a:t> name, country;</a:t>
            </a:r>
          </a:p>
          <a:p>
            <a:pPr algn="l" defTabSz="1828800">
              <a:defRPr sz="2000">
                <a:latin typeface="Consolas"/>
                <a:ea typeface="Consolas"/>
                <a:cs typeface="Consolas"/>
                <a:sym typeface="Consolas"/>
              </a:defRPr>
            </a:pPr>
            <a:r>
              <a:rPr sz="4000" b="0">
                <a:latin typeface="Consolas"/>
                <a:sym typeface="Consolas"/>
              </a:rPr>
              <a:t>        Console.Write(</a:t>
            </a:r>
            <a:r>
              <a:rPr sz="4000" b="0">
                <a:solidFill>
                  <a:srgbClr val="A31515"/>
                </a:solidFill>
                <a:latin typeface="Consolas"/>
                <a:sym typeface="Consolas"/>
              </a:rPr>
              <a:t>"Enter Your Name: "</a:t>
            </a:r>
            <a:r>
              <a:rPr sz="4000" b="0">
                <a:latin typeface="Consolas"/>
                <a:sym typeface="Consolas"/>
              </a:rPr>
              <a:t>);</a:t>
            </a:r>
          </a:p>
          <a:p>
            <a:pPr algn="l" defTabSz="1828800">
              <a:defRPr sz="2000">
                <a:latin typeface="Consolas"/>
                <a:ea typeface="Consolas"/>
                <a:cs typeface="Consolas"/>
                <a:sym typeface="Consolas"/>
              </a:defRPr>
            </a:pPr>
            <a:r>
              <a:rPr sz="4000" b="0">
                <a:latin typeface="Consolas"/>
                <a:sym typeface="Consolas"/>
              </a:rPr>
              <a:t>        name = Console.ReadLine();</a:t>
            </a:r>
          </a:p>
          <a:p>
            <a:pPr algn="l" defTabSz="1828800">
              <a:defRPr sz="2000">
                <a:latin typeface="Consolas"/>
                <a:ea typeface="Consolas"/>
                <a:cs typeface="Consolas"/>
                <a:sym typeface="Consolas"/>
              </a:defRPr>
            </a:pPr>
            <a:r>
              <a:rPr sz="4000" b="0">
                <a:latin typeface="Consolas"/>
                <a:sym typeface="Consolas"/>
              </a:rPr>
              <a:t>        Console.Write(</a:t>
            </a:r>
            <a:r>
              <a:rPr sz="4000" b="0">
                <a:solidFill>
                  <a:srgbClr val="A31515"/>
                </a:solidFill>
                <a:latin typeface="Consolas"/>
                <a:sym typeface="Consolas"/>
              </a:rPr>
              <a:t>"Enter Your Country: "</a:t>
            </a:r>
            <a:r>
              <a:rPr sz="4000" b="0">
                <a:latin typeface="Consolas"/>
                <a:sym typeface="Consolas"/>
              </a:rPr>
              <a:t>);</a:t>
            </a:r>
          </a:p>
          <a:p>
            <a:pPr algn="l" defTabSz="1828800">
              <a:defRPr sz="2000">
                <a:latin typeface="Consolas"/>
                <a:ea typeface="Consolas"/>
                <a:cs typeface="Consolas"/>
                <a:sym typeface="Consolas"/>
              </a:defRPr>
            </a:pPr>
            <a:r>
              <a:rPr sz="4000" b="0">
                <a:latin typeface="Consolas"/>
                <a:sym typeface="Consolas"/>
              </a:rPr>
              <a:t>        country = Console.ReadLine();</a:t>
            </a:r>
          </a:p>
          <a:p>
            <a:pPr algn="l" defTabSz="1828800">
              <a:defRPr sz="2000">
                <a:latin typeface="Consolas"/>
                <a:ea typeface="Consolas"/>
                <a:cs typeface="Consolas"/>
                <a:sym typeface="Consolas"/>
              </a:defRPr>
            </a:pPr>
            <a:r>
              <a:rPr sz="4000" b="0">
                <a:latin typeface="Consolas"/>
                <a:sym typeface="Consolas"/>
              </a:rPr>
              <a:t>        Console.WriteLine(</a:t>
            </a:r>
            <a:r>
              <a:rPr sz="4000" b="0">
                <a:solidFill>
                  <a:srgbClr val="A31515"/>
                </a:solidFill>
                <a:latin typeface="Consolas"/>
                <a:sym typeface="Consolas"/>
              </a:rPr>
              <a:t>"Hello "</a:t>
            </a:r>
            <a:r>
              <a:rPr sz="4000" b="0">
                <a:latin typeface="Consolas"/>
                <a:sym typeface="Consolas"/>
              </a:rPr>
              <a:t> + name + </a:t>
            </a:r>
            <a:r>
              <a:rPr sz="4000" b="0">
                <a:solidFill>
                  <a:srgbClr val="A31515"/>
                </a:solidFill>
                <a:latin typeface="Consolas"/>
                <a:sym typeface="Consolas"/>
              </a:rPr>
              <a:t>" from country "</a:t>
            </a:r>
            <a:r>
              <a:rPr sz="4000" b="0">
                <a:latin typeface="Consolas"/>
                <a:sym typeface="Consolas"/>
              </a:rPr>
              <a:t> + country);</a:t>
            </a:r>
          </a:p>
          <a:p>
            <a:pPr algn="l" defTabSz="1828800">
              <a:defRPr sz="2000">
                <a:latin typeface="Consolas"/>
                <a:ea typeface="Consolas"/>
                <a:cs typeface="Consolas"/>
                <a:sym typeface="Consolas"/>
              </a:defRPr>
            </a:pPr>
            <a:r>
              <a:rPr sz="4000" b="0">
                <a:latin typeface="Consolas"/>
                <a:sym typeface="Consolas"/>
              </a:rPr>
              <a:t>    }</a:t>
            </a:r>
          </a:p>
          <a:p>
            <a:pPr algn="l" defTabSz="1828800">
              <a:defRPr sz="2000">
                <a:latin typeface="Consolas"/>
                <a:ea typeface="Consolas"/>
                <a:cs typeface="Consolas"/>
                <a:sym typeface="Consolas"/>
              </a:defRPr>
            </a:pPr>
            <a:r>
              <a:rPr sz="4000" b="0">
                <a:latin typeface="Consolas"/>
                <a:sym typeface="Consolas"/>
              </a:rPr>
              <a:t>}</a:t>
            </a:r>
          </a:p>
        </p:txBody>
      </p:sp>
    </p:spTree>
    <p:extLst>
      <p:ext uri="{BB962C8B-B14F-4D97-AF65-F5344CB8AC3E}">
        <p14:creationId xmlns:p14="http://schemas.microsoft.com/office/powerpoint/2010/main" val="3748363969"/>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 name="Rectangle 4"/>
          <p:cNvGrpSpPr/>
          <p:nvPr/>
        </p:nvGrpSpPr>
        <p:grpSpPr>
          <a:xfrm>
            <a:off x="0" y="0"/>
            <a:ext cx="24384000" cy="2085978"/>
            <a:chOff x="0" y="0"/>
            <a:chExt cx="12192000" cy="1042988"/>
          </a:xfrm>
        </p:grpSpPr>
        <p:sp>
          <p:nvSpPr>
            <p:cNvPr id="242"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243"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3200">
                  <a:solidFill>
                    <a:srgbClr val="44546A"/>
                  </a:solidFill>
                  <a:latin typeface="Bahnschrift"/>
                  <a:ea typeface="Bahnschrift"/>
                  <a:cs typeface="Bahnschrift"/>
                  <a:sym typeface="Bahnschrift"/>
                </a:defRPr>
              </a:lvl1pPr>
            </a:lstStyle>
            <a:p>
              <a:pPr algn="l" defTabSz="1828800"/>
              <a:r>
                <a:rPr sz="6400" b="0"/>
                <a:t>Explain the significance of Property and Indexers with example.</a:t>
              </a:r>
            </a:p>
          </p:txBody>
        </p:sp>
      </p:grpSp>
      <p:sp>
        <p:nvSpPr>
          <p:cNvPr id="245"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https://docs.microsoft.com/en-us/dotnet/csharp/programming-guide/classes-and-structs/properties</a:t>
            </a:r>
          </a:p>
        </p:txBody>
      </p:sp>
    </p:spTree>
    <p:extLst>
      <p:ext uri="{BB962C8B-B14F-4D97-AF65-F5344CB8AC3E}">
        <p14:creationId xmlns:p14="http://schemas.microsoft.com/office/powerpoint/2010/main" val="2691273234"/>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Rectangle 4"/>
          <p:cNvGrpSpPr/>
          <p:nvPr/>
        </p:nvGrpSpPr>
        <p:grpSpPr>
          <a:xfrm>
            <a:off x="0" y="0"/>
            <a:ext cx="24384000" cy="2085978"/>
            <a:chOff x="0" y="0"/>
            <a:chExt cx="12192000" cy="1042988"/>
          </a:xfrm>
        </p:grpSpPr>
        <p:sp>
          <p:nvSpPr>
            <p:cNvPr id="247"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248"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Property </a:t>
              </a:r>
              <a:r>
                <a:rPr sz="6400" b="0">
                  <a:solidFill>
                    <a:srgbClr val="E7E6E6"/>
                  </a:solidFill>
                  <a:latin typeface="Bahnschrift"/>
                  <a:sym typeface="Bahnschrift"/>
                </a:rPr>
                <a:t>and Indexers </a:t>
              </a:r>
              <a:r>
                <a:rPr sz="6400" b="0">
                  <a:solidFill>
                    <a:srgbClr val="44546A"/>
                  </a:solidFill>
                  <a:latin typeface="Bahnschrift"/>
                  <a:sym typeface="Bahnschrift"/>
                </a:rPr>
                <a:t>with example.</a:t>
              </a:r>
            </a:p>
          </p:txBody>
        </p:sp>
      </p:grpSp>
      <p:sp>
        <p:nvSpPr>
          <p:cNvPr id="250" name="Rectangle 1"/>
          <p:cNvSpPr txBox="1"/>
          <p:nvPr/>
        </p:nvSpPr>
        <p:spPr>
          <a:xfrm>
            <a:off x="2409824" y="3505798"/>
            <a:ext cx="5848352" cy="8710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latin typeface="Segoe UI"/>
                <a:ea typeface="Segoe UI"/>
                <a:cs typeface="Segoe UI"/>
                <a:sym typeface="Segoe UI"/>
              </a:defRPr>
            </a:pPr>
            <a:r>
              <a:rPr sz="5600" b="0">
                <a:latin typeface="Segoe UI"/>
                <a:cs typeface="Segoe UI"/>
                <a:sym typeface="Segoe UI"/>
              </a:rPr>
              <a:t>A property is a member that provides a flexible mechanism to </a:t>
            </a:r>
            <a:r>
              <a:rPr sz="5600">
                <a:latin typeface="Segoe UI"/>
                <a:cs typeface="Segoe UI"/>
                <a:sym typeface="Segoe UI"/>
              </a:rPr>
              <a:t>read, </a:t>
            </a:r>
          </a:p>
          <a:p>
            <a:pPr algn="l" defTabSz="1828800">
              <a:defRPr sz="2800" b="1">
                <a:latin typeface="Segoe UI"/>
                <a:ea typeface="Segoe UI"/>
                <a:cs typeface="Segoe UI"/>
                <a:sym typeface="Segoe UI"/>
              </a:defRPr>
            </a:pPr>
            <a:r>
              <a:rPr sz="5600">
                <a:latin typeface="Segoe UI"/>
                <a:cs typeface="Segoe UI"/>
                <a:sym typeface="Segoe UI"/>
              </a:rPr>
              <a:t>write, </a:t>
            </a:r>
            <a:r>
              <a:rPr sz="5600" b="0">
                <a:latin typeface="Segoe UI"/>
                <a:cs typeface="Segoe UI"/>
                <a:sym typeface="Segoe UI"/>
              </a:rPr>
              <a:t>or</a:t>
            </a:r>
            <a:r>
              <a:rPr sz="5600">
                <a:latin typeface="Segoe UI"/>
                <a:cs typeface="Segoe UI"/>
                <a:sym typeface="Segoe UI"/>
              </a:rPr>
              <a:t> compute</a:t>
            </a:r>
            <a:r>
              <a:rPr sz="5600" b="0">
                <a:latin typeface="Segoe UI"/>
                <a:cs typeface="Segoe UI"/>
                <a:sym typeface="Segoe UI"/>
              </a:rPr>
              <a:t> </a:t>
            </a:r>
          </a:p>
          <a:p>
            <a:pPr algn="l" defTabSz="1828800">
              <a:defRPr sz="2800">
                <a:latin typeface="Segoe UI"/>
                <a:ea typeface="Segoe UI"/>
                <a:cs typeface="Segoe UI"/>
                <a:sym typeface="Segoe UI"/>
              </a:defRPr>
            </a:pPr>
            <a:r>
              <a:rPr sz="5600" b="0">
                <a:latin typeface="Segoe UI"/>
                <a:cs typeface="Segoe UI"/>
                <a:sym typeface="Segoe UI"/>
              </a:rPr>
              <a:t>the value of a</a:t>
            </a:r>
            <a:r>
              <a:rPr sz="5600">
                <a:latin typeface="Segoe UI"/>
                <a:cs typeface="Segoe UI"/>
                <a:sym typeface="Segoe UI"/>
              </a:rPr>
              <a:t> private field</a:t>
            </a:r>
            <a:r>
              <a:rPr sz="5600" b="0">
                <a:latin typeface="Segoe UI"/>
                <a:cs typeface="Segoe UI"/>
                <a:sym typeface="Segoe UI"/>
              </a:rPr>
              <a:t>. </a:t>
            </a:r>
          </a:p>
        </p:txBody>
      </p:sp>
      <p:grpSp>
        <p:nvGrpSpPr>
          <p:cNvPr id="254" name="Group 10"/>
          <p:cNvGrpSpPr/>
          <p:nvPr/>
        </p:nvGrpSpPr>
        <p:grpSpPr>
          <a:xfrm>
            <a:off x="9667879" y="3310112"/>
            <a:ext cx="5600694" cy="9643888"/>
            <a:chOff x="0" y="143508"/>
            <a:chExt cx="2800346" cy="4821943"/>
          </a:xfrm>
        </p:grpSpPr>
        <p:sp>
          <p:nvSpPr>
            <p:cNvPr id="251" name="Rectangle 6"/>
            <p:cNvSpPr txBox="1"/>
            <p:nvPr/>
          </p:nvSpPr>
          <p:spPr>
            <a:xfrm>
              <a:off x="0" y="143508"/>
              <a:ext cx="2800346" cy="20025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noAutofit/>
            </a:bodyPr>
            <a:lstStyle/>
            <a:p>
              <a:pPr algn="l" defTabSz="1828800">
                <a:defRPr sz="2800">
                  <a:latin typeface="Segoe UI"/>
                  <a:ea typeface="Segoe UI"/>
                  <a:cs typeface="Segoe UI"/>
                  <a:sym typeface="Segoe UI"/>
                </a:defRPr>
              </a:pPr>
              <a:r>
                <a:rPr sz="5600" b="0">
                  <a:latin typeface="Segoe UI"/>
                  <a:cs typeface="Segoe UI"/>
                  <a:sym typeface="Segoe UI"/>
                </a:rPr>
                <a:t>can be used as if they are </a:t>
              </a:r>
            </a:p>
            <a:p>
              <a:pPr algn="l" defTabSz="1828800">
                <a:defRPr sz="2800" b="1">
                  <a:latin typeface="Segoe UI"/>
                  <a:ea typeface="Segoe UI"/>
                  <a:cs typeface="Segoe UI"/>
                  <a:sym typeface="Segoe UI"/>
                </a:defRPr>
              </a:pPr>
              <a:r>
                <a:rPr sz="5600">
                  <a:latin typeface="Segoe UI"/>
                  <a:cs typeface="Segoe UI"/>
                  <a:sym typeface="Segoe UI"/>
                </a:rPr>
                <a:t>public data members</a:t>
              </a:r>
            </a:p>
          </p:txBody>
        </p:sp>
        <p:sp>
          <p:nvSpPr>
            <p:cNvPr id="252" name="Rectangle 7"/>
            <p:cNvSpPr txBox="1"/>
            <p:nvPr/>
          </p:nvSpPr>
          <p:spPr>
            <a:xfrm>
              <a:off x="0" y="2011978"/>
              <a:ext cx="2800346" cy="29534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noAutofit/>
            </a:bodyPr>
            <a:lstStyle/>
            <a:p>
              <a:pPr algn="l" defTabSz="1828800">
                <a:defRPr sz="2800">
                  <a:latin typeface="Segoe UI"/>
                  <a:ea typeface="Segoe UI"/>
                  <a:cs typeface="Segoe UI"/>
                  <a:sym typeface="Segoe UI"/>
                </a:defRPr>
              </a:pPr>
              <a:r>
                <a:rPr sz="5600" b="0">
                  <a:latin typeface="Segoe UI"/>
                  <a:cs typeface="Segoe UI"/>
                  <a:sym typeface="Segoe UI"/>
                </a:rPr>
                <a:t>they are actually special methods called </a:t>
              </a:r>
              <a:r>
                <a:rPr sz="5600">
                  <a:latin typeface="Segoe UI"/>
                  <a:cs typeface="Segoe UI"/>
                  <a:sym typeface="Segoe UI"/>
                </a:rPr>
                <a:t>accessors</a:t>
              </a:r>
              <a:r>
                <a:rPr sz="5600" b="0">
                  <a:latin typeface="Segoe UI"/>
                  <a:cs typeface="Segoe UI"/>
                  <a:sym typeface="Segoe UI"/>
                </a:rPr>
                <a:t>.</a:t>
              </a:r>
            </a:p>
          </p:txBody>
        </p:sp>
        <p:sp>
          <p:nvSpPr>
            <p:cNvPr id="253" name="TextBox 8"/>
            <p:cNvSpPr txBox="1"/>
            <p:nvPr/>
          </p:nvSpPr>
          <p:spPr>
            <a:xfrm>
              <a:off x="730318" y="2207469"/>
              <a:ext cx="735277" cy="5481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t">
              <a:noAutofit/>
            </a:bodyPr>
            <a:lstStyle>
              <a:lvl1pPr>
                <a:defRPr sz="2800" b="1" i="1">
                  <a:solidFill>
                    <a:schemeClr val="accent6"/>
                  </a:solidFill>
                </a:defRPr>
              </a:lvl1pPr>
            </a:lstStyle>
            <a:p>
              <a:pPr algn="l" defTabSz="1828800"/>
              <a:r>
                <a:rPr sz="5600">
                  <a:solidFill>
                    <a:srgbClr val="70AD47"/>
                  </a:solidFill>
                  <a:latin typeface="Calibri"/>
                  <a:cs typeface="Calibri"/>
                  <a:sym typeface="Calibri"/>
                </a:rPr>
                <a:t>But</a:t>
              </a:r>
            </a:p>
          </p:txBody>
        </p:sp>
      </p:grpSp>
      <p:sp>
        <p:nvSpPr>
          <p:cNvPr id="255" name="Rectangle 9"/>
          <p:cNvSpPr txBox="1"/>
          <p:nvPr/>
        </p:nvSpPr>
        <p:spPr>
          <a:xfrm>
            <a:off x="16944990" y="3975531"/>
            <a:ext cx="5457812" cy="6124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spAutoFit/>
          </a:bodyPr>
          <a:lstStyle/>
          <a:p>
            <a:pPr algn="l" defTabSz="1828800">
              <a:defRPr sz="2800">
                <a:latin typeface="Segoe UI"/>
                <a:ea typeface="Segoe UI"/>
                <a:cs typeface="Segoe UI"/>
                <a:sym typeface="Segoe UI"/>
              </a:defRPr>
            </a:pPr>
            <a:r>
              <a:rPr sz="5600" b="0">
                <a:latin typeface="Segoe UI"/>
                <a:cs typeface="Segoe UI"/>
                <a:sym typeface="Segoe UI"/>
              </a:rPr>
              <a:t>This enables data to be accessed easily and still helps promote the </a:t>
            </a:r>
            <a:r>
              <a:rPr sz="5600">
                <a:latin typeface="Segoe UI"/>
                <a:cs typeface="Segoe UI"/>
                <a:sym typeface="Segoe UI"/>
              </a:rPr>
              <a:t>flexibility</a:t>
            </a:r>
            <a:r>
              <a:rPr sz="5600" b="0">
                <a:latin typeface="Segoe UI"/>
                <a:cs typeface="Segoe UI"/>
                <a:sym typeface="Segoe UI"/>
              </a:rPr>
              <a:t> </a:t>
            </a:r>
            <a:r>
              <a:rPr sz="5600" b="0">
                <a:latin typeface="Segoe UI"/>
                <a:cs typeface="Segoe UI"/>
                <a:sym typeface="Segoe UI"/>
              </a:rPr>
              <a:t>of methods</a:t>
            </a:r>
          </a:p>
        </p:txBody>
      </p:sp>
      <p:sp>
        <p:nvSpPr>
          <p:cNvPr id="256" name="Straight Connector 11"/>
          <p:cNvSpPr/>
          <p:nvPr/>
        </p:nvSpPr>
        <p:spPr>
          <a:xfrm flipH="1">
            <a:off x="8801107" y="3913049"/>
            <a:ext cx="2" cy="8395162"/>
          </a:xfrm>
          <a:prstGeom prst="line">
            <a:avLst/>
          </a:prstGeom>
          <a:ln w="28575">
            <a:solidFill>
              <a:schemeClr val="accent6"/>
            </a:solidFill>
            <a:prstDash val="sysDot"/>
            <a:miter/>
          </a:ln>
        </p:spPr>
        <p:txBody>
          <a:bodyPr lIns="91438" rIns="91438"/>
          <a:lstStyle/>
          <a:p>
            <a:pPr algn="l" defTabSz="1828800"/>
            <a:endParaRPr sz="3600" b="0">
              <a:latin typeface="Calibri"/>
              <a:cs typeface="Calibri"/>
              <a:sym typeface="Calibri"/>
            </a:endParaRPr>
          </a:p>
        </p:txBody>
      </p:sp>
      <p:sp>
        <p:nvSpPr>
          <p:cNvPr id="257" name="Straight Connector 13"/>
          <p:cNvSpPr/>
          <p:nvPr/>
        </p:nvSpPr>
        <p:spPr>
          <a:xfrm flipH="1">
            <a:off x="16106781" y="3806271"/>
            <a:ext cx="2" cy="8395162"/>
          </a:xfrm>
          <a:prstGeom prst="line">
            <a:avLst/>
          </a:prstGeom>
          <a:ln w="28575">
            <a:solidFill>
              <a:schemeClr val="accent6"/>
            </a:solidFill>
            <a:prstDash val="sysDot"/>
            <a:miter/>
          </a:ln>
        </p:spPr>
        <p:txBody>
          <a:bodyPr lIns="91438" rIns="91438"/>
          <a:lstStyle/>
          <a:p>
            <a:pPr algn="l" defTabSz="1828800"/>
            <a:endParaRPr sz="3600" b="0">
              <a:latin typeface="Calibri"/>
              <a:cs typeface="Calibri"/>
              <a:sym typeface="Calibri"/>
            </a:endParaRPr>
          </a:p>
        </p:txBody>
      </p:sp>
      <p:sp>
        <p:nvSpPr>
          <p:cNvPr id="258"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https://docs.microsoft.com/en-us/dotnet/csharp/programming-guide/classes-and-structs/properties</a:t>
            </a:r>
          </a:p>
        </p:txBody>
      </p:sp>
    </p:spTree>
    <p:extLst>
      <p:ext uri="{BB962C8B-B14F-4D97-AF65-F5344CB8AC3E}">
        <p14:creationId xmlns:p14="http://schemas.microsoft.com/office/powerpoint/2010/main" val="2039205839"/>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 name="Rectangle 4"/>
          <p:cNvGrpSpPr/>
          <p:nvPr/>
        </p:nvGrpSpPr>
        <p:grpSpPr>
          <a:xfrm>
            <a:off x="0" y="0"/>
            <a:ext cx="24384000" cy="2085978"/>
            <a:chOff x="0" y="0"/>
            <a:chExt cx="12192000" cy="1042988"/>
          </a:xfrm>
        </p:grpSpPr>
        <p:sp>
          <p:nvSpPr>
            <p:cNvPr id="260"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261"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Property </a:t>
              </a:r>
              <a:r>
                <a:rPr sz="6400" b="0">
                  <a:solidFill>
                    <a:srgbClr val="E7E6E6"/>
                  </a:solidFill>
                  <a:latin typeface="Bahnschrift"/>
                  <a:sym typeface="Bahnschrift"/>
                </a:rPr>
                <a:t>and Indexers </a:t>
              </a:r>
              <a:r>
                <a:rPr sz="6400" b="0">
                  <a:solidFill>
                    <a:srgbClr val="44546A"/>
                  </a:solidFill>
                  <a:latin typeface="Bahnschrift"/>
                  <a:sym typeface="Bahnschrift"/>
                </a:rPr>
                <a:t>with example.</a:t>
              </a:r>
            </a:p>
          </p:txBody>
        </p:sp>
      </p:grpSp>
      <p:sp>
        <p:nvSpPr>
          <p:cNvPr id="263" name="Rectangle 1"/>
          <p:cNvSpPr txBox="1"/>
          <p:nvPr/>
        </p:nvSpPr>
        <p:spPr>
          <a:xfrm>
            <a:off x="781050" y="3505798"/>
            <a:ext cx="22821900" cy="6124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800">
                <a:latin typeface="Segoe UI"/>
                <a:ea typeface="Segoe UI"/>
                <a:cs typeface="Segoe UI"/>
                <a:sym typeface="Segoe UI"/>
              </a:defRPr>
            </a:pPr>
            <a:r>
              <a:rPr sz="5600" b="0">
                <a:latin typeface="Segoe UI"/>
                <a:cs typeface="Segoe UI"/>
                <a:sym typeface="Segoe UI"/>
              </a:rPr>
              <a:t>Properties enable a class to expose a </a:t>
            </a:r>
            <a:r>
              <a:rPr sz="5600">
                <a:latin typeface="Segoe UI"/>
                <a:cs typeface="Segoe UI"/>
                <a:sym typeface="Segoe UI"/>
              </a:rPr>
              <a:t>public way </a:t>
            </a:r>
            <a:r>
              <a:rPr sz="5600" b="0">
                <a:latin typeface="Segoe UI"/>
                <a:cs typeface="Segoe UI"/>
                <a:sym typeface="Segoe UI"/>
              </a:rPr>
              <a:t>of getting and setting values, </a:t>
            </a:r>
            <a:r>
              <a:rPr sz="5600">
                <a:latin typeface="Segoe UI"/>
                <a:cs typeface="Segoe UI"/>
                <a:sym typeface="Segoe UI"/>
              </a:rPr>
              <a:t>while </a:t>
            </a:r>
            <a:r>
              <a:rPr sz="5600">
                <a:solidFill>
                  <a:srgbClr val="70AD47"/>
                </a:solidFill>
                <a:latin typeface="Segoe UI"/>
                <a:cs typeface="Segoe UI"/>
                <a:sym typeface="Segoe UI"/>
              </a:rPr>
              <a:t>hiding</a:t>
            </a:r>
            <a:r>
              <a:rPr sz="5600">
                <a:latin typeface="Segoe UI"/>
                <a:cs typeface="Segoe UI"/>
                <a:sym typeface="Segoe UI"/>
              </a:rPr>
              <a:t> implementation</a:t>
            </a:r>
            <a:r>
              <a:rPr sz="5600" b="0">
                <a:latin typeface="Segoe UI"/>
                <a:cs typeface="Segoe UI"/>
                <a:sym typeface="Segoe UI"/>
              </a:rPr>
              <a:t>.</a:t>
            </a:r>
          </a:p>
          <a:p>
            <a:pPr algn="l" defTabSz="1828800">
              <a:defRPr sz="2800">
                <a:latin typeface="Segoe UI"/>
                <a:ea typeface="Segoe UI"/>
                <a:cs typeface="Segoe UI"/>
                <a:sym typeface="Segoe UI"/>
              </a:defRPr>
            </a:pPr>
            <a:endParaRPr sz="5600" b="0">
              <a:latin typeface="Segoe UI"/>
              <a:cs typeface="Segoe UI"/>
              <a:sym typeface="Segoe UI"/>
            </a:endParaRPr>
          </a:p>
          <a:p>
            <a:pPr algn="l" defTabSz="1828800">
              <a:defRPr sz="2800" b="1"/>
            </a:pPr>
            <a:r>
              <a:rPr sz="5600">
                <a:latin typeface="Calibri"/>
                <a:cs typeface="Calibri"/>
                <a:sym typeface="Calibri"/>
              </a:rPr>
              <a:t>get</a:t>
            </a:r>
            <a:r>
              <a:rPr sz="5600" b="0">
                <a:latin typeface="Calibri"/>
                <a:cs typeface="Calibri"/>
                <a:sym typeface="Calibri"/>
              </a:rPr>
              <a:t> property accessor is used to </a:t>
            </a:r>
            <a:r>
              <a:rPr sz="5600">
                <a:solidFill>
                  <a:srgbClr val="70AD47"/>
                </a:solidFill>
                <a:latin typeface="Calibri"/>
                <a:cs typeface="Calibri"/>
                <a:sym typeface="Calibri"/>
              </a:rPr>
              <a:t>return</a:t>
            </a:r>
            <a:r>
              <a:rPr sz="5600" b="0">
                <a:latin typeface="Calibri"/>
                <a:cs typeface="Calibri"/>
                <a:sym typeface="Calibri"/>
              </a:rPr>
              <a:t> the property value</a:t>
            </a:r>
          </a:p>
          <a:p>
            <a:pPr algn="l" defTabSz="1828800">
              <a:defRPr sz="2800" b="1"/>
            </a:pPr>
            <a:r>
              <a:rPr sz="5600">
                <a:latin typeface="Calibri"/>
                <a:cs typeface="Calibri"/>
                <a:sym typeface="Calibri"/>
              </a:rPr>
              <a:t>set</a:t>
            </a:r>
            <a:r>
              <a:rPr sz="5600" b="0">
                <a:latin typeface="Calibri"/>
                <a:cs typeface="Calibri"/>
                <a:sym typeface="Calibri"/>
              </a:rPr>
              <a:t> property accessor is used to </a:t>
            </a:r>
            <a:r>
              <a:rPr sz="5600">
                <a:solidFill>
                  <a:srgbClr val="70AD47"/>
                </a:solidFill>
                <a:latin typeface="Calibri"/>
                <a:cs typeface="Calibri"/>
                <a:sym typeface="Calibri"/>
              </a:rPr>
              <a:t>assign</a:t>
            </a:r>
            <a:r>
              <a:rPr sz="5600" b="0">
                <a:latin typeface="Calibri"/>
                <a:cs typeface="Calibri"/>
                <a:sym typeface="Calibri"/>
              </a:rPr>
              <a:t> a new value. </a:t>
            </a:r>
          </a:p>
          <a:p>
            <a:pPr algn="l" defTabSz="1828800">
              <a:defRPr sz="2800"/>
            </a:pPr>
            <a:endParaRPr sz="5600" b="0">
              <a:latin typeface="Calibri"/>
              <a:cs typeface="Calibri"/>
              <a:sym typeface="Calibri"/>
            </a:endParaRPr>
          </a:p>
          <a:p>
            <a:pPr algn="l" defTabSz="1828800">
              <a:defRPr sz="2800" b="1">
                <a:solidFill>
                  <a:srgbClr val="70AD47"/>
                </a:solidFill>
              </a:defRPr>
            </a:pPr>
            <a:r>
              <a:rPr sz="5600">
                <a:solidFill>
                  <a:srgbClr val="70AD47"/>
                </a:solidFill>
                <a:latin typeface="Calibri"/>
                <a:cs typeface="Calibri"/>
                <a:sym typeface="Calibri"/>
              </a:rPr>
              <a:t>value</a:t>
            </a:r>
            <a:r>
              <a:rPr sz="5600" b="0">
                <a:latin typeface="Calibri"/>
                <a:cs typeface="Calibri"/>
                <a:sym typeface="Calibri"/>
              </a:rPr>
              <a:t> keyword is used to define the value being assigned by the </a:t>
            </a:r>
            <a:r>
              <a:rPr sz="5600">
                <a:latin typeface="Calibri"/>
                <a:cs typeface="Calibri"/>
                <a:sym typeface="Calibri"/>
              </a:rPr>
              <a:t>set</a:t>
            </a:r>
            <a:r>
              <a:rPr sz="5600" b="0">
                <a:latin typeface="Calibri"/>
                <a:cs typeface="Calibri"/>
                <a:sym typeface="Calibri"/>
              </a:rPr>
              <a:t> accessor</a:t>
            </a:r>
          </a:p>
        </p:txBody>
      </p:sp>
      <p:sp>
        <p:nvSpPr>
          <p:cNvPr id="264"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https://docs.microsoft.com/en-us/dotnet/csharp/programming-guide/classes-and-structs/properties</a:t>
            </a:r>
          </a:p>
        </p:txBody>
      </p:sp>
    </p:spTree>
    <p:extLst>
      <p:ext uri="{BB962C8B-B14F-4D97-AF65-F5344CB8AC3E}">
        <p14:creationId xmlns:p14="http://schemas.microsoft.com/office/powerpoint/2010/main" val="1147127293"/>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Rectangle 4"/>
          <p:cNvGrpSpPr/>
          <p:nvPr/>
        </p:nvGrpSpPr>
        <p:grpSpPr>
          <a:xfrm>
            <a:off x="0" y="0"/>
            <a:ext cx="24384000" cy="2085978"/>
            <a:chOff x="0" y="0"/>
            <a:chExt cx="12192000" cy="1042988"/>
          </a:xfrm>
        </p:grpSpPr>
        <p:sp>
          <p:nvSpPr>
            <p:cNvPr id="266"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267"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Property </a:t>
              </a:r>
              <a:r>
                <a:rPr sz="6400" b="0">
                  <a:solidFill>
                    <a:srgbClr val="E7E6E6"/>
                  </a:solidFill>
                  <a:latin typeface="Bahnschrift"/>
                  <a:sym typeface="Bahnschrift"/>
                </a:rPr>
                <a:t>and Indexers </a:t>
              </a:r>
              <a:r>
                <a:rPr sz="6400" b="0">
                  <a:solidFill>
                    <a:srgbClr val="44546A"/>
                  </a:solidFill>
                  <a:latin typeface="Bahnschrift"/>
                  <a:sym typeface="Bahnschrift"/>
                </a:rPr>
                <a:t>with example.</a:t>
              </a:r>
            </a:p>
          </p:txBody>
        </p:sp>
      </p:grpSp>
      <p:sp>
        <p:nvSpPr>
          <p:cNvPr id="269" name="Rectangle 1"/>
          <p:cNvSpPr txBox="1"/>
          <p:nvPr/>
        </p:nvSpPr>
        <p:spPr>
          <a:xfrm>
            <a:off x="1666875" y="5363176"/>
            <a:ext cx="5419726"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lgn="ctr">
              <a:defRPr sz="3600" i="1">
                <a:solidFill>
                  <a:schemeClr val="accent6"/>
                </a:solidFill>
              </a:defRPr>
            </a:lvl1pPr>
          </a:lstStyle>
          <a:p>
            <a:pPr defTabSz="1828800"/>
            <a:r>
              <a:rPr sz="7200" b="0">
                <a:solidFill>
                  <a:srgbClr val="70AD47"/>
                </a:solidFill>
                <a:latin typeface="Calibri"/>
                <a:cs typeface="Calibri"/>
                <a:sym typeface="Calibri"/>
              </a:rPr>
              <a:t>read-write</a:t>
            </a:r>
          </a:p>
        </p:txBody>
      </p:sp>
      <p:sp>
        <p:nvSpPr>
          <p:cNvPr id="270"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https://docs.microsoft.com/en-us/dotnet/csharp/programming-guide/classes-and-structs/properties</a:t>
            </a:r>
          </a:p>
        </p:txBody>
      </p:sp>
      <p:sp>
        <p:nvSpPr>
          <p:cNvPr id="271" name="Rectangle 5"/>
          <p:cNvSpPr txBox="1"/>
          <p:nvPr/>
        </p:nvSpPr>
        <p:spPr>
          <a:xfrm>
            <a:off x="9272589" y="5363176"/>
            <a:ext cx="5419726"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lgn="ctr">
              <a:defRPr sz="3600" i="1">
                <a:solidFill>
                  <a:schemeClr val="accent6"/>
                </a:solidFill>
              </a:defRPr>
            </a:lvl1pPr>
          </a:lstStyle>
          <a:p>
            <a:pPr defTabSz="1828800"/>
            <a:r>
              <a:rPr sz="7200" b="0">
                <a:solidFill>
                  <a:srgbClr val="70AD47"/>
                </a:solidFill>
                <a:latin typeface="Calibri"/>
                <a:cs typeface="Calibri"/>
                <a:sym typeface="Calibri"/>
              </a:rPr>
              <a:t>read-only</a:t>
            </a:r>
          </a:p>
        </p:txBody>
      </p:sp>
      <p:sp>
        <p:nvSpPr>
          <p:cNvPr id="272" name="Rectangle 6"/>
          <p:cNvSpPr txBox="1"/>
          <p:nvPr/>
        </p:nvSpPr>
        <p:spPr>
          <a:xfrm>
            <a:off x="16878301" y="5363176"/>
            <a:ext cx="5419726"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lgn="ctr">
              <a:defRPr sz="3600" i="1">
                <a:solidFill>
                  <a:schemeClr val="accent6"/>
                </a:solidFill>
              </a:defRPr>
            </a:lvl1pPr>
          </a:lstStyle>
          <a:p>
            <a:pPr defTabSz="1828800"/>
            <a:r>
              <a:rPr sz="7200" b="0">
                <a:solidFill>
                  <a:srgbClr val="70AD47"/>
                </a:solidFill>
                <a:latin typeface="Calibri"/>
                <a:cs typeface="Calibri"/>
                <a:sym typeface="Calibri"/>
              </a:rPr>
              <a:t>write-only</a:t>
            </a:r>
          </a:p>
        </p:txBody>
      </p:sp>
      <p:sp>
        <p:nvSpPr>
          <p:cNvPr id="273" name="Rectangle 3"/>
          <p:cNvSpPr txBox="1"/>
          <p:nvPr/>
        </p:nvSpPr>
        <p:spPr>
          <a:xfrm>
            <a:off x="2272225" y="6600525"/>
            <a:ext cx="4471466"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400"/>
            </a:pPr>
            <a:r>
              <a:rPr sz="4800" b="0">
                <a:latin typeface="Calibri"/>
                <a:cs typeface="Calibri"/>
                <a:sym typeface="Calibri"/>
              </a:rPr>
              <a:t>they have both a </a:t>
            </a:r>
            <a:r>
              <a:rPr sz="4800">
                <a:latin typeface="Calibri"/>
                <a:cs typeface="Calibri"/>
                <a:sym typeface="Calibri"/>
              </a:rPr>
              <a:t>get</a:t>
            </a:r>
            <a:r>
              <a:rPr sz="4800" b="0">
                <a:latin typeface="Calibri"/>
                <a:cs typeface="Calibri"/>
                <a:sym typeface="Calibri"/>
              </a:rPr>
              <a:t> and a </a:t>
            </a:r>
            <a:r>
              <a:rPr sz="4800">
                <a:latin typeface="Calibri"/>
                <a:cs typeface="Calibri"/>
                <a:sym typeface="Calibri"/>
              </a:rPr>
              <a:t>set</a:t>
            </a:r>
            <a:r>
              <a:rPr sz="4800" b="0">
                <a:latin typeface="Calibri"/>
                <a:cs typeface="Calibri"/>
                <a:sym typeface="Calibri"/>
              </a:rPr>
              <a:t> accessor</a:t>
            </a:r>
          </a:p>
        </p:txBody>
      </p:sp>
      <p:sp>
        <p:nvSpPr>
          <p:cNvPr id="274" name="Rectangle 8"/>
          <p:cNvSpPr txBox="1"/>
          <p:nvPr/>
        </p:nvSpPr>
        <p:spPr>
          <a:xfrm>
            <a:off x="9918173" y="6600525"/>
            <a:ext cx="4471466"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400"/>
            </a:pPr>
            <a:r>
              <a:rPr sz="4800" b="0">
                <a:latin typeface="Calibri"/>
                <a:cs typeface="Calibri"/>
                <a:sym typeface="Calibri"/>
              </a:rPr>
              <a:t>they have a get accessor but </a:t>
            </a:r>
            <a:r>
              <a:rPr sz="4800">
                <a:latin typeface="Calibri"/>
                <a:cs typeface="Calibri"/>
                <a:sym typeface="Calibri"/>
              </a:rPr>
              <a:t>no set</a:t>
            </a:r>
            <a:r>
              <a:rPr sz="4800" b="0">
                <a:latin typeface="Calibri"/>
                <a:cs typeface="Calibri"/>
                <a:sym typeface="Calibri"/>
              </a:rPr>
              <a:t> accessor</a:t>
            </a:r>
          </a:p>
        </p:txBody>
      </p:sp>
      <p:sp>
        <p:nvSpPr>
          <p:cNvPr id="275" name="Rectangle 11"/>
          <p:cNvSpPr txBox="1"/>
          <p:nvPr/>
        </p:nvSpPr>
        <p:spPr>
          <a:xfrm>
            <a:off x="17523882" y="6600525"/>
            <a:ext cx="4471468"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400"/>
            </a:pPr>
            <a:r>
              <a:rPr sz="4800" b="0">
                <a:latin typeface="Calibri"/>
                <a:cs typeface="Calibri"/>
                <a:sym typeface="Calibri"/>
              </a:rPr>
              <a:t>they have a set accessor, but </a:t>
            </a:r>
            <a:r>
              <a:rPr sz="4800">
                <a:latin typeface="Calibri"/>
                <a:cs typeface="Calibri"/>
                <a:sym typeface="Calibri"/>
              </a:rPr>
              <a:t>no get</a:t>
            </a:r>
            <a:r>
              <a:rPr sz="4800" b="0">
                <a:latin typeface="Calibri"/>
                <a:cs typeface="Calibri"/>
                <a:sym typeface="Calibri"/>
              </a:rPr>
              <a:t> accessor</a:t>
            </a:r>
          </a:p>
        </p:txBody>
      </p:sp>
    </p:spTree>
    <p:extLst>
      <p:ext uri="{BB962C8B-B14F-4D97-AF65-F5344CB8AC3E}">
        <p14:creationId xmlns:p14="http://schemas.microsoft.com/office/powerpoint/2010/main" val="29664586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inalizers"/>
          <p:cNvSpPr txBox="1"/>
          <p:nvPr/>
        </p:nvSpPr>
        <p:spPr>
          <a:xfrm rot="16200000">
            <a:off x="-1519288" y="6023931"/>
            <a:ext cx="5937886" cy="1668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solidFill>
                  <a:srgbClr val="474748"/>
                </a:solidFill>
              </a:defRPr>
            </a:lvl1pPr>
          </a:lstStyle>
          <a:p>
            <a:r>
              <a:t>Finalizers</a:t>
            </a:r>
          </a:p>
        </p:txBody>
      </p:sp>
      <p:sp>
        <p:nvSpPr>
          <p:cNvPr id="170" name="Line"/>
          <p:cNvSpPr/>
          <p:nvPr/>
        </p:nvSpPr>
        <p:spPr>
          <a:xfrm flipV="1">
            <a:off x="2885566" y="-124865"/>
            <a:ext cx="1" cy="13965729"/>
          </a:xfrm>
          <a:prstGeom prst="line">
            <a:avLst/>
          </a:prstGeom>
          <a:ln w="1270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1" name="Line"/>
          <p:cNvSpPr/>
          <p:nvPr/>
        </p:nvSpPr>
        <p:spPr>
          <a:xfrm>
            <a:off x="3487409" y="4851400"/>
            <a:ext cx="20908864" cy="0"/>
          </a:xfrm>
          <a:prstGeom prst="line">
            <a:avLst/>
          </a:prstGeom>
          <a:ln w="25400">
            <a:solidFill>
              <a:schemeClr val="accent1">
                <a:hueOff val="114395"/>
                <a:lumOff val="-24975"/>
              </a:schemeClr>
            </a:solidFill>
            <a:miter lim="400000"/>
          </a:ln>
          <a:effectLst>
            <a:outerShdw blurRad="63500" dist="25400" dir="5400000" rotWithShape="0">
              <a:srgbClr val="000000">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Finalizers (which are also called destructors) are used to perform any necessary final clean-up when a class instance is being collected by the garbage collector."/>
          <p:cNvSpPr txBox="1"/>
          <p:nvPr/>
        </p:nvSpPr>
        <p:spPr>
          <a:xfrm>
            <a:off x="3487409" y="3098800"/>
            <a:ext cx="20908864" cy="1438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lvl1pPr>
          </a:lstStyle>
          <a:p>
            <a:r>
              <a:t>Finalizers (which are also called destructors) are used to perform any necessary final clean-up when a class instance is being collected by the garbage collector.</a:t>
            </a:r>
          </a:p>
        </p:txBody>
      </p:sp>
      <p:sp>
        <p:nvSpPr>
          <p:cNvPr id="173" name="Finalizers cannot be defined in structs. They are only used with classes.…"/>
          <p:cNvSpPr txBox="1"/>
          <p:nvPr/>
        </p:nvSpPr>
        <p:spPr>
          <a:xfrm>
            <a:off x="3487409" y="5165725"/>
            <a:ext cx="15744953" cy="4943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p>
            <a:pPr marL="444500" indent="-444500" algn="just" defTabSz="457200">
              <a:lnSpc>
                <a:spcPts val="5900"/>
              </a:lnSpc>
              <a:spcBef>
                <a:spcPts val="1800"/>
              </a:spcBef>
              <a:buSzPct val="100000"/>
              <a:buChar char="•"/>
              <a:defRPr sz="3700" b="0">
                <a:solidFill>
                  <a:schemeClr val="accent1">
                    <a:hueOff val="114395"/>
                    <a:lumOff val="-24975"/>
                  </a:schemeClr>
                </a:solidFill>
                <a:latin typeface="Avenir Next"/>
                <a:ea typeface="Avenir Next"/>
                <a:cs typeface="Avenir Next"/>
                <a:sym typeface="Avenir Next"/>
              </a:defRPr>
            </a:pPr>
            <a:r>
              <a:t>Finalizers cannot be defined in structs. They are only used with classes.</a:t>
            </a:r>
          </a:p>
          <a:p>
            <a:pPr marL="444500" indent="-444500" algn="just" defTabSz="457200">
              <a:lnSpc>
                <a:spcPts val="5900"/>
              </a:lnSpc>
              <a:spcBef>
                <a:spcPts val="1800"/>
              </a:spcBef>
              <a:buSzPct val="100000"/>
              <a:buChar char="•"/>
              <a:defRPr sz="3700" b="0">
                <a:solidFill>
                  <a:schemeClr val="accent1">
                    <a:hueOff val="114395"/>
                    <a:lumOff val="-24975"/>
                  </a:schemeClr>
                </a:solidFill>
                <a:latin typeface="Avenir Next"/>
                <a:ea typeface="Avenir Next"/>
                <a:cs typeface="Avenir Next"/>
                <a:sym typeface="Avenir Next"/>
              </a:defRPr>
            </a:pPr>
            <a:r>
              <a:t>A class can only have one finalizer.</a:t>
            </a:r>
          </a:p>
          <a:p>
            <a:pPr marL="444500" indent="-444500" algn="just" defTabSz="457200">
              <a:lnSpc>
                <a:spcPts val="5900"/>
              </a:lnSpc>
              <a:spcBef>
                <a:spcPts val="1800"/>
              </a:spcBef>
              <a:buSzPct val="100000"/>
              <a:buChar char="•"/>
              <a:defRPr sz="3700" b="0">
                <a:solidFill>
                  <a:schemeClr val="accent1">
                    <a:hueOff val="114395"/>
                    <a:lumOff val="-24975"/>
                  </a:schemeClr>
                </a:solidFill>
                <a:latin typeface="Avenir Next"/>
                <a:ea typeface="Avenir Next"/>
                <a:cs typeface="Avenir Next"/>
                <a:sym typeface="Avenir Next"/>
              </a:defRPr>
            </a:pPr>
            <a:r>
              <a:t>Finalizers cannot be inherited or overloaded.</a:t>
            </a:r>
          </a:p>
          <a:p>
            <a:pPr marL="444500" indent="-444500" algn="just" defTabSz="457200">
              <a:lnSpc>
                <a:spcPts val="5900"/>
              </a:lnSpc>
              <a:spcBef>
                <a:spcPts val="1800"/>
              </a:spcBef>
              <a:buSzPct val="100000"/>
              <a:buChar char="•"/>
              <a:defRPr sz="3700" b="0">
                <a:solidFill>
                  <a:schemeClr val="accent1">
                    <a:hueOff val="114395"/>
                    <a:lumOff val="-24975"/>
                  </a:schemeClr>
                </a:solidFill>
                <a:latin typeface="Avenir Next"/>
                <a:ea typeface="Avenir Next"/>
                <a:cs typeface="Avenir Next"/>
                <a:sym typeface="Avenir Next"/>
              </a:defRPr>
            </a:pPr>
            <a:r>
              <a:t>Finalizers cannot be called. They are invoked automatically.</a:t>
            </a:r>
          </a:p>
          <a:p>
            <a:pPr marL="444500" indent="-444500" algn="just" defTabSz="457200">
              <a:lnSpc>
                <a:spcPts val="5900"/>
              </a:lnSpc>
              <a:spcBef>
                <a:spcPts val="1800"/>
              </a:spcBef>
              <a:buSzPct val="100000"/>
              <a:buChar char="•"/>
              <a:defRPr sz="3700" b="0">
                <a:solidFill>
                  <a:schemeClr val="accent1">
                    <a:hueOff val="114395"/>
                    <a:lumOff val="-24975"/>
                  </a:schemeClr>
                </a:solidFill>
                <a:latin typeface="Avenir Next"/>
                <a:ea typeface="Avenir Next"/>
                <a:cs typeface="Avenir Next"/>
                <a:sym typeface="Avenir Next"/>
              </a:defRPr>
            </a:pPr>
            <a:r>
              <a:t>A finalizer does not take modifiers or have parameters.</a:t>
            </a:r>
            <a:br/>
            <a:endParaRPr/>
          </a:p>
        </p:txBody>
      </p:sp>
      <p:sp>
        <p:nvSpPr>
          <p:cNvPr id="174" name="The programmer has no control over when the finalizer is called because this is determined by the garbage collector. The garbage collector checks for objects that are no longer being used by the application. If it considers an object eligible for finalization, it calls the finalizer (if any) and reclaims the memory used to store the object."/>
          <p:cNvSpPr txBox="1"/>
          <p:nvPr/>
        </p:nvSpPr>
        <p:spPr>
          <a:xfrm>
            <a:off x="3487409" y="9829800"/>
            <a:ext cx="20908864" cy="2733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just" defTabSz="457200">
              <a:lnSpc>
                <a:spcPts val="5900"/>
              </a:lnSpc>
              <a:spcBef>
                <a:spcPts val="1800"/>
              </a:spcBef>
              <a:defRPr sz="3700" b="0">
                <a:solidFill>
                  <a:schemeClr val="accent1">
                    <a:hueOff val="114395"/>
                    <a:lumOff val="-24975"/>
                  </a:schemeClr>
                </a:solidFill>
                <a:latin typeface="Avenir Next"/>
                <a:ea typeface="Avenir Next"/>
                <a:cs typeface="Avenir Next"/>
                <a:sym typeface="Avenir Next"/>
              </a:defRPr>
            </a:lvl1pPr>
          </a:lstStyle>
          <a:p>
            <a:r>
              <a:t>The programmer has no control over when the finalizer is called because this is determined by the garbage collector. The garbage collector checks for objects that are no longer being used by the application. If it considers an object eligible for finalization, it calls the finalizer (if any) and reclaims the memory used to store the object.</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Rectangle 4"/>
          <p:cNvGrpSpPr/>
          <p:nvPr/>
        </p:nvGrpSpPr>
        <p:grpSpPr>
          <a:xfrm>
            <a:off x="0" y="0"/>
            <a:ext cx="24384000" cy="2085978"/>
            <a:chOff x="0" y="0"/>
            <a:chExt cx="12192000" cy="1042988"/>
          </a:xfrm>
        </p:grpSpPr>
        <p:sp>
          <p:nvSpPr>
            <p:cNvPr id="277"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278"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Property </a:t>
              </a:r>
              <a:r>
                <a:rPr sz="6400" b="0">
                  <a:solidFill>
                    <a:srgbClr val="E7E6E6"/>
                  </a:solidFill>
                  <a:latin typeface="Bahnschrift"/>
                  <a:sym typeface="Bahnschrift"/>
                </a:rPr>
                <a:t>and Indexers </a:t>
              </a:r>
              <a:r>
                <a:rPr sz="6400" b="0">
                  <a:solidFill>
                    <a:srgbClr val="44546A"/>
                  </a:solidFill>
                  <a:latin typeface="Bahnschrift"/>
                  <a:sym typeface="Bahnschrift"/>
                </a:rPr>
                <a:t>with example.</a:t>
              </a:r>
            </a:p>
          </p:txBody>
        </p:sp>
      </p:grpSp>
      <p:sp>
        <p:nvSpPr>
          <p:cNvPr id="280"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https://docs.microsoft.com/en-us/dotnet/csharp/programming-guide/classes-and-structs/properties</a:t>
            </a:r>
          </a:p>
        </p:txBody>
      </p:sp>
      <p:grpSp>
        <p:nvGrpSpPr>
          <p:cNvPr id="287" name="Group 2"/>
          <p:cNvGrpSpPr/>
          <p:nvPr/>
        </p:nvGrpSpPr>
        <p:grpSpPr>
          <a:xfrm>
            <a:off x="1666874" y="5363177"/>
            <a:ext cx="20631152" cy="3638001"/>
            <a:chOff x="0" y="0"/>
            <a:chExt cx="10315574" cy="1819000"/>
          </a:xfrm>
        </p:grpSpPr>
        <p:sp>
          <p:nvSpPr>
            <p:cNvPr id="281" name="Rectangle 1"/>
            <p:cNvSpPr txBox="1"/>
            <p:nvPr/>
          </p:nvSpPr>
          <p:spPr>
            <a:xfrm>
              <a:off x="0" y="0"/>
              <a:ext cx="2709863" cy="646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t">
              <a:spAutoFit/>
            </a:bodyPr>
            <a:lstStyle>
              <a:lvl1pPr algn="ctr">
                <a:defRPr sz="3600" i="1">
                  <a:solidFill>
                    <a:srgbClr val="F2F2F2"/>
                  </a:solidFill>
                </a:defRPr>
              </a:lvl1pPr>
            </a:lstStyle>
            <a:p>
              <a:pPr defTabSz="1828800"/>
              <a:r>
                <a:rPr sz="7200" b="0">
                  <a:latin typeface="Calibri"/>
                  <a:cs typeface="Calibri"/>
                  <a:sym typeface="Calibri"/>
                </a:rPr>
                <a:t>read-write</a:t>
              </a:r>
            </a:p>
          </p:txBody>
        </p:sp>
        <p:sp>
          <p:nvSpPr>
            <p:cNvPr id="282" name="Rectangle 5"/>
            <p:cNvSpPr txBox="1"/>
            <p:nvPr/>
          </p:nvSpPr>
          <p:spPr>
            <a:xfrm>
              <a:off x="3802855" y="0"/>
              <a:ext cx="2709863" cy="646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t">
              <a:spAutoFit/>
            </a:bodyPr>
            <a:lstStyle>
              <a:lvl1pPr algn="ctr">
                <a:defRPr sz="3600" i="1">
                  <a:solidFill>
                    <a:srgbClr val="F2F2F2"/>
                  </a:solidFill>
                </a:defRPr>
              </a:lvl1pPr>
            </a:lstStyle>
            <a:p>
              <a:pPr defTabSz="1828800"/>
              <a:r>
                <a:rPr sz="7200" b="0">
                  <a:latin typeface="Calibri"/>
                  <a:cs typeface="Calibri"/>
                  <a:sym typeface="Calibri"/>
                </a:rPr>
                <a:t>read-only</a:t>
              </a:r>
            </a:p>
          </p:txBody>
        </p:sp>
        <p:sp>
          <p:nvSpPr>
            <p:cNvPr id="283" name="Rectangle 6"/>
            <p:cNvSpPr txBox="1"/>
            <p:nvPr/>
          </p:nvSpPr>
          <p:spPr>
            <a:xfrm>
              <a:off x="7605711" y="0"/>
              <a:ext cx="2709863" cy="646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t">
              <a:spAutoFit/>
            </a:bodyPr>
            <a:lstStyle>
              <a:lvl1pPr algn="ctr">
                <a:defRPr sz="3600" i="1">
                  <a:solidFill>
                    <a:srgbClr val="F2F2F2"/>
                  </a:solidFill>
                </a:defRPr>
              </a:lvl1pPr>
            </a:lstStyle>
            <a:p>
              <a:pPr defTabSz="1828800"/>
              <a:r>
                <a:rPr sz="7200" b="0">
                  <a:latin typeface="Calibri"/>
                  <a:cs typeface="Calibri"/>
                  <a:sym typeface="Calibri"/>
                </a:rPr>
                <a:t>write-only</a:t>
              </a:r>
            </a:p>
          </p:txBody>
        </p:sp>
        <p:sp>
          <p:nvSpPr>
            <p:cNvPr id="284" name="Rectangle 3"/>
            <p:cNvSpPr txBox="1"/>
            <p:nvPr/>
          </p:nvSpPr>
          <p:spPr>
            <a:xfrm>
              <a:off x="302674" y="618674"/>
              <a:ext cx="2235734" cy="12003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t">
              <a:spAutoFit/>
            </a:bodyPr>
            <a:lstStyle/>
            <a:p>
              <a:pPr algn="l" defTabSz="1828800">
                <a:defRPr sz="2400">
                  <a:solidFill>
                    <a:srgbClr val="F2F2F2"/>
                  </a:solidFill>
                </a:defRPr>
              </a:pPr>
              <a:r>
                <a:rPr sz="4800" b="0">
                  <a:solidFill>
                    <a:srgbClr val="F2F2F2"/>
                  </a:solidFill>
                  <a:latin typeface="Calibri"/>
                  <a:cs typeface="Calibri"/>
                  <a:sym typeface="Calibri"/>
                </a:rPr>
                <a:t>they have both a </a:t>
              </a:r>
              <a:r>
                <a:rPr sz="4800">
                  <a:solidFill>
                    <a:srgbClr val="F2F2F2"/>
                  </a:solidFill>
                  <a:latin typeface="Calibri"/>
                  <a:cs typeface="Calibri"/>
                  <a:sym typeface="Calibri"/>
                </a:rPr>
                <a:t>get</a:t>
              </a:r>
              <a:r>
                <a:rPr sz="4800" b="0">
                  <a:solidFill>
                    <a:srgbClr val="F2F2F2"/>
                  </a:solidFill>
                  <a:latin typeface="Calibri"/>
                  <a:cs typeface="Calibri"/>
                  <a:sym typeface="Calibri"/>
                </a:rPr>
                <a:t> and a </a:t>
              </a:r>
              <a:r>
                <a:rPr sz="4800">
                  <a:solidFill>
                    <a:srgbClr val="F2F2F2"/>
                  </a:solidFill>
                  <a:latin typeface="Calibri"/>
                  <a:cs typeface="Calibri"/>
                  <a:sym typeface="Calibri"/>
                </a:rPr>
                <a:t>set</a:t>
              </a:r>
              <a:r>
                <a:rPr sz="4800" b="0">
                  <a:solidFill>
                    <a:srgbClr val="F2F2F2"/>
                  </a:solidFill>
                  <a:latin typeface="Calibri"/>
                  <a:cs typeface="Calibri"/>
                  <a:sym typeface="Calibri"/>
                </a:rPr>
                <a:t> accessor</a:t>
              </a:r>
            </a:p>
          </p:txBody>
        </p:sp>
        <p:sp>
          <p:nvSpPr>
            <p:cNvPr id="285" name="Rectangle 8"/>
            <p:cNvSpPr txBox="1"/>
            <p:nvPr/>
          </p:nvSpPr>
          <p:spPr>
            <a:xfrm>
              <a:off x="4125648" y="618674"/>
              <a:ext cx="2235734" cy="12003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t">
              <a:spAutoFit/>
            </a:bodyPr>
            <a:lstStyle/>
            <a:p>
              <a:pPr algn="l" defTabSz="1828800">
                <a:defRPr sz="2400">
                  <a:solidFill>
                    <a:srgbClr val="F2F2F2"/>
                  </a:solidFill>
                </a:defRPr>
              </a:pPr>
              <a:r>
                <a:rPr sz="4800" b="0">
                  <a:solidFill>
                    <a:srgbClr val="F2F2F2"/>
                  </a:solidFill>
                  <a:latin typeface="Calibri"/>
                  <a:cs typeface="Calibri"/>
                  <a:sym typeface="Calibri"/>
                </a:rPr>
                <a:t>they have a get accessor but </a:t>
              </a:r>
              <a:r>
                <a:rPr sz="4800">
                  <a:solidFill>
                    <a:srgbClr val="F2F2F2"/>
                  </a:solidFill>
                  <a:latin typeface="Calibri"/>
                  <a:cs typeface="Calibri"/>
                  <a:sym typeface="Calibri"/>
                </a:rPr>
                <a:t>no set</a:t>
              </a:r>
              <a:r>
                <a:rPr sz="4800" b="0">
                  <a:solidFill>
                    <a:srgbClr val="F2F2F2"/>
                  </a:solidFill>
                  <a:latin typeface="Calibri"/>
                  <a:cs typeface="Calibri"/>
                  <a:sym typeface="Calibri"/>
                </a:rPr>
                <a:t> accessor</a:t>
              </a:r>
            </a:p>
          </p:txBody>
        </p:sp>
        <p:sp>
          <p:nvSpPr>
            <p:cNvPr id="286" name="Rectangle 11"/>
            <p:cNvSpPr txBox="1"/>
            <p:nvPr/>
          </p:nvSpPr>
          <p:spPr>
            <a:xfrm>
              <a:off x="7928504" y="618674"/>
              <a:ext cx="2235734" cy="12003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t">
              <a:spAutoFit/>
            </a:bodyPr>
            <a:lstStyle/>
            <a:p>
              <a:pPr algn="l" defTabSz="1828800">
                <a:defRPr sz="2400">
                  <a:solidFill>
                    <a:srgbClr val="F2F2F2"/>
                  </a:solidFill>
                </a:defRPr>
              </a:pPr>
              <a:r>
                <a:rPr sz="4800" b="0">
                  <a:solidFill>
                    <a:srgbClr val="F2F2F2"/>
                  </a:solidFill>
                  <a:latin typeface="Calibri"/>
                  <a:cs typeface="Calibri"/>
                  <a:sym typeface="Calibri"/>
                </a:rPr>
                <a:t>they have a set accessor, but </a:t>
              </a:r>
              <a:r>
                <a:rPr sz="4800">
                  <a:solidFill>
                    <a:srgbClr val="F2F2F2"/>
                  </a:solidFill>
                  <a:latin typeface="Calibri"/>
                  <a:cs typeface="Calibri"/>
                  <a:sym typeface="Calibri"/>
                </a:rPr>
                <a:t>no get</a:t>
              </a:r>
              <a:r>
                <a:rPr sz="4800" b="0">
                  <a:solidFill>
                    <a:srgbClr val="F2F2F2"/>
                  </a:solidFill>
                  <a:latin typeface="Calibri"/>
                  <a:cs typeface="Calibri"/>
                  <a:sym typeface="Calibri"/>
                </a:rPr>
                <a:t> accessor</a:t>
              </a:r>
            </a:p>
          </p:txBody>
        </p:sp>
      </p:grpSp>
      <p:sp>
        <p:nvSpPr>
          <p:cNvPr id="288" name="Rectangle 7"/>
          <p:cNvSpPr txBox="1"/>
          <p:nvPr/>
        </p:nvSpPr>
        <p:spPr>
          <a:xfrm>
            <a:off x="828008" y="4418764"/>
            <a:ext cx="7502924" cy="6186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a:solidFill>
                  <a:srgbClr val="0000FF"/>
                </a:solidFill>
                <a:latin typeface="Consolas"/>
                <a:ea typeface="Consolas"/>
                <a:cs typeface="Consolas"/>
                <a:sym typeface="Consolas"/>
              </a:defRPr>
            </a:pPr>
            <a:r>
              <a:rPr sz="3600" b="0">
                <a:solidFill>
                  <a:srgbClr val="0000FF"/>
                </a:solidFill>
                <a:latin typeface="Consolas"/>
                <a:sym typeface="Consolas"/>
              </a:rPr>
              <a:t>public</a:t>
            </a:r>
            <a:r>
              <a:rPr sz="3600" b="0">
                <a:latin typeface="Consolas"/>
                <a:sym typeface="Consolas"/>
              </a:rPr>
              <a:t> </a:t>
            </a:r>
            <a:r>
              <a:rPr sz="3600" b="0">
                <a:solidFill>
                  <a:srgbClr val="0000FF"/>
                </a:solidFill>
                <a:latin typeface="Consolas"/>
                <a:sym typeface="Consolas"/>
              </a:rPr>
              <a:t>double</a:t>
            </a:r>
            <a:r>
              <a:rPr sz="3600" b="0">
                <a:latin typeface="Consolas"/>
                <a:sym typeface="Consolas"/>
              </a:rPr>
              <a:t> Price</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get</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return</a:t>
            </a:r>
            <a:r>
              <a:rPr sz="3600" b="0">
                <a:latin typeface="Consolas"/>
                <a:sym typeface="Consolas"/>
              </a:rPr>
              <a:t> price;</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set</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price = value;</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p>
        </p:txBody>
      </p:sp>
      <p:sp>
        <p:nvSpPr>
          <p:cNvPr id="289" name="Rectangle 9"/>
          <p:cNvSpPr txBox="1"/>
          <p:nvPr/>
        </p:nvSpPr>
        <p:spPr>
          <a:xfrm>
            <a:off x="8515349" y="5363177"/>
            <a:ext cx="6934206" cy="39703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public</a:t>
            </a:r>
            <a:r>
              <a:rPr sz="3600" b="0">
                <a:latin typeface="Consolas"/>
                <a:sym typeface="Consolas"/>
              </a:rPr>
              <a:t> </a:t>
            </a:r>
            <a:r>
              <a:rPr sz="3600" b="0">
                <a:solidFill>
                  <a:srgbClr val="0000FF"/>
                </a:solidFill>
                <a:latin typeface="Consolas"/>
                <a:sym typeface="Consolas"/>
              </a:rPr>
              <a:t>string</a:t>
            </a:r>
            <a:r>
              <a:rPr sz="3600" b="0">
                <a:latin typeface="Consolas"/>
                <a:sym typeface="Consolas"/>
              </a:rPr>
              <a:t> Fuel</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get</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return</a:t>
            </a:r>
            <a:r>
              <a:rPr sz="3600" b="0">
                <a:latin typeface="Consolas"/>
                <a:sym typeface="Consolas"/>
              </a:rPr>
              <a:t> fuel;</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p>
        </p:txBody>
      </p:sp>
      <p:sp>
        <p:nvSpPr>
          <p:cNvPr id="290" name="Rectangle 10"/>
          <p:cNvSpPr txBox="1"/>
          <p:nvPr/>
        </p:nvSpPr>
        <p:spPr>
          <a:xfrm>
            <a:off x="16363947" y="5363177"/>
            <a:ext cx="6934206" cy="39703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public</a:t>
            </a:r>
            <a:r>
              <a:rPr sz="3600" b="0">
                <a:latin typeface="Consolas"/>
                <a:sym typeface="Consolas"/>
              </a:rPr>
              <a:t> </a:t>
            </a:r>
            <a:r>
              <a:rPr sz="3600" b="0">
                <a:solidFill>
                  <a:srgbClr val="0000FF"/>
                </a:solidFill>
                <a:latin typeface="Consolas"/>
                <a:sym typeface="Consolas"/>
              </a:rPr>
              <a:t>int</a:t>
            </a:r>
            <a:r>
              <a:rPr sz="3600" b="0">
                <a:latin typeface="Consolas"/>
                <a:sym typeface="Consolas"/>
              </a:rPr>
              <a:t> Key</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r>
              <a:rPr sz="3600" b="0">
                <a:solidFill>
                  <a:srgbClr val="0000FF"/>
                </a:solidFill>
                <a:latin typeface="Consolas"/>
                <a:sym typeface="Consolas"/>
              </a:rPr>
              <a:t>set</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key = value;</a:t>
            </a:r>
          </a:p>
          <a:p>
            <a:pPr algn="l" defTabSz="1828800">
              <a:defRPr>
                <a:latin typeface="Consolas"/>
                <a:ea typeface="Consolas"/>
                <a:cs typeface="Consolas"/>
                <a:sym typeface="Consolas"/>
              </a:defRPr>
            </a:pPr>
            <a:r>
              <a:rPr sz="3600" b="0">
                <a:latin typeface="Consolas"/>
                <a:sym typeface="Consolas"/>
              </a:rPr>
              <a:t>        }</a:t>
            </a:r>
          </a:p>
          <a:p>
            <a:pPr algn="l" defTabSz="1828800">
              <a:defRPr>
                <a:latin typeface="Consolas"/>
                <a:ea typeface="Consolas"/>
                <a:cs typeface="Consolas"/>
                <a:sym typeface="Consolas"/>
              </a:defRPr>
            </a:pPr>
            <a:r>
              <a:rPr sz="3600" b="0">
                <a:latin typeface="Consolas"/>
                <a:sym typeface="Consolas"/>
              </a:rPr>
              <a:t>    }</a:t>
            </a:r>
          </a:p>
        </p:txBody>
      </p:sp>
    </p:spTree>
    <p:extLst>
      <p:ext uri="{BB962C8B-B14F-4D97-AF65-F5344CB8AC3E}">
        <p14:creationId xmlns:p14="http://schemas.microsoft.com/office/powerpoint/2010/main" val="158926391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 name="Rectangle 4"/>
          <p:cNvGrpSpPr/>
          <p:nvPr/>
        </p:nvGrpSpPr>
        <p:grpSpPr>
          <a:xfrm>
            <a:off x="0" y="0"/>
            <a:ext cx="24384000" cy="2085978"/>
            <a:chOff x="0" y="0"/>
            <a:chExt cx="12192000" cy="1042988"/>
          </a:xfrm>
        </p:grpSpPr>
        <p:sp>
          <p:nvSpPr>
            <p:cNvPr id="292"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293"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Property </a:t>
              </a:r>
              <a:r>
                <a:rPr sz="6400" b="0">
                  <a:solidFill>
                    <a:srgbClr val="E7E6E6"/>
                  </a:solidFill>
                  <a:latin typeface="Bahnschrift"/>
                  <a:sym typeface="Bahnschrift"/>
                </a:rPr>
                <a:t>and Indexers </a:t>
              </a:r>
              <a:r>
                <a:rPr sz="6400" b="0">
                  <a:solidFill>
                    <a:srgbClr val="44546A"/>
                  </a:solidFill>
                  <a:latin typeface="Bahnschrift"/>
                  <a:sym typeface="Bahnschrift"/>
                </a:rPr>
                <a:t>with example.</a:t>
              </a:r>
            </a:p>
          </p:txBody>
        </p:sp>
      </p:grpSp>
      <p:sp>
        <p:nvSpPr>
          <p:cNvPr id="295"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https://docs.microsoft.com/en-us/dotnet/csharp/programming-guide/classes-and-structs/properties</a:t>
            </a:r>
          </a:p>
        </p:txBody>
      </p:sp>
      <p:sp>
        <p:nvSpPr>
          <p:cNvPr id="296" name="Rectangle 17"/>
          <p:cNvSpPr txBox="1"/>
          <p:nvPr/>
        </p:nvSpPr>
        <p:spPr>
          <a:xfrm>
            <a:off x="1" y="2596573"/>
            <a:ext cx="7362826" cy="5262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1600">
                <a:solidFill>
                  <a:srgbClr val="0000FF"/>
                </a:solidFill>
                <a:latin typeface="Consolas"/>
                <a:ea typeface="Consolas"/>
                <a:cs typeface="Consolas"/>
                <a:sym typeface="Consolas"/>
              </a:defRPr>
            </a:pPr>
            <a:r>
              <a:rPr b="0">
                <a:solidFill>
                  <a:srgbClr val="0000FF"/>
                </a:solidFill>
                <a:latin typeface="Consolas"/>
                <a:sym typeface="Consolas"/>
              </a:rPr>
              <a:t>public</a:t>
            </a:r>
            <a:r>
              <a:rPr b="0">
                <a:latin typeface="Consolas"/>
                <a:sym typeface="Consolas"/>
              </a:rPr>
              <a:t> </a:t>
            </a:r>
            <a:r>
              <a:rPr b="0">
                <a:solidFill>
                  <a:srgbClr val="0000FF"/>
                </a:solidFill>
                <a:latin typeface="Consolas"/>
                <a:sym typeface="Consolas"/>
              </a:rPr>
              <a:t>class</a:t>
            </a:r>
            <a:r>
              <a:rPr b="0">
                <a:latin typeface="Consolas"/>
                <a:sym typeface="Consolas"/>
              </a:rPr>
              <a:t> </a:t>
            </a:r>
            <a:r>
              <a:rPr b="0">
                <a:solidFill>
                  <a:srgbClr val="2B91AF"/>
                </a:solidFill>
                <a:latin typeface="Consolas"/>
                <a:sym typeface="Consolas"/>
              </a:rPr>
              <a:t>Bike</a:t>
            </a:r>
          </a:p>
          <a:p>
            <a:pPr algn="l" defTabSz="1828800">
              <a:defRPr sz="1600">
                <a:latin typeface="Consolas"/>
                <a:ea typeface="Consolas"/>
                <a:cs typeface="Consolas"/>
                <a:sym typeface="Consolas"/>
              </a:defRPr>
            </a:pPr>
            <a:r>
              <a:rPr b="0">
                <a:latin typeface="Consolas"/>
                <a:sym typeface="Consolas"/>
              </a:rPr>
              <a:t>{</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private</a:t>
            </a:r>
            <a:r>
              <a:rPr b="0">
                <a:latin typeface="Consolas"/>
                <a:sym typeface="Consolas"/>
              </a:rPr>
              <a:t> </a:t>
            </a:r>
            <a:r>
              <a:rPr b="0">
                <a:solidFill>
                  <a:srgbClr val="0000FF"/>
                </a:solidFill>
                <a:latin typeface="Consolas"/>
                <a:sym typeface="Consolas"/>
              </a:rPr>
              <a:t>double</a:t>
            </a:r>
            <a:r>
              <a:rPr b="0">
                <a:latin typeface="Consolas"/>
                <a:sym typeface="Consolas"/>
              </a:rPr>
              <a:t> price;</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private</a:t>
            </a:r>
            <a:r>
              <a:rPr b="0">
                <a:latin typeface="Consolas"/>
                <a:sym typeface="Consolas"/>
              </a:rPr>
              <a:t> </a:t>
            </a:r>
            <a:r>
              <a:rPr b="0">
                <a:solidFill>
                  <a:srgbClr val="0000FF"/>
                </a:solidFill>
                <a:latin typeface="Consolas"/>
                <a:sym typeface="Consolas"/>
              </a:rPr>
              <a:t>string</a:t>
            </a:r>
            <a:r>
              <a:rPr b="0">
                <a:latin typeface="Consolas"/>
                <a:sym typeface="Consolas"/>
              </a:rPr>
              <a:t> fuel;</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private</a:t>
            </a:r>
            <a:r>
              <a:rPr b="0">
                <a:latin typeface="Consolas"/>
                <a:sym typeface="Consolas"/>
              </a:rPr>
              <a:t> </a:t>
            </a:r>
            <a:r>
              <a:rPr b="0">
                <a:solidFill>
                  <a:srgbClr val="0000FF"/>
                </a:solidFill>
                <a:latin typeface="Consolas"/>
                <a:sym typeface="Consolas"/>
              </a:rPr>
              <a:t>int</a:t>
            </a:r>
            <a:r>
              <a:rPr b="0">
                <a:latin typeface="Consolas"/>
                <a:sym typeface="Consolas"/>
              </a:rPr>
              <a:t> key;</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public</a:t>
            </a:r>
            <a:r>
              <a:rPr b="0">
                <a:latin typeface="Consolas"/>
                <a:sym typeface="Consolas"/>
              </a:rPr>
              <a:t> Bike(</a:t>
            </a:r>
            <a:r>
              <a:rPr b="0">
                <a:solidFill>
                  <a:srgbClr val="0000FF"/>
                </a:solidFill>
                <a:latin typeface="Consolas"/>
                <a:sym typeface="Consolas"/>
              </a:rPr>
              <a:t>string</a:t>
            </a:r>
            <a:r>
              <a:rPr b="0">
                <a:latin typeface="Consolas"/>
                <a:sym typeface="Consolas"/>
              </a:rPr>
              <a:t> fuel)</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this</a:t>
            </a:r>
            <a:r>
              <a:rPr b="0">
                <a:latin typeface="Consolas"/>
                <a:sym typeface="Consolas"/>
              </a:rPr>
              <a:t>.fuel = fuel;</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public</a:t>
            </a:r>
            <a:r>
              <a:rPr b="0">
                <a:latin typeface="Consolas"/>
                <a:sym typeface="Consolas"/>
              </a:rPr>
              <a:t> Bike() {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public</a:t>
            </a:r>
            <a:r>
              <a:rPr b="0">
                <a:latin typeface="Consolas"/>
                <a:sym typeface="Consolas"/>
              </a:rPr>
              <a:t> </a:t>
            </a:r>
            <a:r>
              <a:rPr b="0">
                <a:solidFill>
                  <a:srgbClr val="0000FF"/>
                </a:solidFill>
                <a:latin typeface="Consolas"/>
                <a:sym typeface="Consolas"/>
              </a:rPr>
              <a:t>double</a:t>
            </a:r>
            <a:r>
              <a:rPr b="0">
                <a:latin typeface="Consolas"/>
                <a:sym typeface="Consolas"/>
              </a:rPr>
              <a:t> Price</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get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return</a:t>
            </a:r>
            <a:r>
              <a:rPr b="0">
                <a:latin typeface="Consolas"/>
                <a:sym typeface="Consolas"/>
              </a:rPr>
              <a:t> price;</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set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price = value;</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p>
        </p:txBody>
      </p:sp>
      <p:sp>
        <p:nvSpPr>
          <p:cNvPr id="297" name="Rectangle 19"/>
          <p:cNvSpPr txBox="1"/>
          <p:nvPr/>
        </p:nvSpPr>
        <p:spPr>
          <a:xfrm>
            <a:off x="9072561" y="2596572"/>
            <a:ext cx="7077078"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public</a:t>
            </a:r>
            <a:r>
              <a:rPr b="0">
                <a:latin typeface="Consolas"/>
                <a:sym typeface="Consolas"/>
              </a:rPr>
              <a:t> </a:t>
            </a:r>
            <a:r>
              <a:rPr b="0">
                <a:solidFill>
                  <a:srgbClr val="0000FF"/>
                </a:solidFill>
                <a:latin typeface="Consolas"/>
                <a:sym typeface="Consolas"/>
              </a:rPr>
              <a:t>string</a:t>
            </a:r>
            <a:r>
              <a:rPr b="0">
                <a:latin typeface="Consolas"/>
                <a:sym typeface="Consolas"/>
              </a:rPr>
              <a:t> Fuel</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get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return</a:t>
            </a:r>
            <a:r>
              <a:rPr b="0">
                <a:latin typeface="Consolas"/>
                <a:sym typeface="Consolas"/>
              </a:rPr>
              <a:t> fuel;</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public</a:t>
            </a:r>
            <a:r>
              <a:rPr b="0">
                <a:latin typeface="Consolas"/>
                <a:sym typeface="Consolas"/>
              </a:rPr>
              <a:t> </a:t>
            </a:r>
            <a:r>
              <a:rPr b="0">
                <a:solidFill>
                  <a:srgbClr val="0000FF"/>
                </a:solidFill>
                <a:latin typeface="Consolas"/>
                <a:sym typeface="Consolas"/>
              </a:rPr>
              <a:t>int</a:t>
            </a:r>
            <a:r>
              <a:rPr b="0">
                <a:latin typeface="Consolas"/>
                <a:sym typeface="Consolas"/>
              </a:rPr>
              <a:t> Key</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r>
              <a:rPr b="0">
                <a:solidFill>
                  <a:srgbClr val="0000FF"/>
                </a:solidFill>
                <a:latin typeface="Consolas"/>
                <a:sym typeface="Consolas"/>
              </a:rPr>
              <a:t>set</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key = value;</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    }</a:t>
            </a:r>
          </a:p>
          <a:p>
            <a:pPr algn="l" defTabSz="1828800">
              <a:defRPr sz="1600">
                <a:latin typeface="Consolas"/>
                <a:ea typeface="Consolas"/>
                <a:cs typeface="Consolas"/>
                <a:sym typeface="Consolas"/>
              </a:defRPr>
            </a:pPr>
            <a:r>
              <a:rPr b="0">
                <a:latin typeface="Consolas"/>
                <a:sym typeface="Consolas"/>
              </a:rPr>
              <a:t>}</a:t>
            </a:r>
          </a:p>
        </p:txBody>
      </p:sp>
    </p:spTree>
    <p:extLst>
      <p:ext uri="{BB962C8B-B14F-4D97-AF65-F5344CB8AC3E}">
        <p14:creationId xmlns:p14="http://schemas.microsoft.com/office/powerpoint/2010/main" val="151657668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1" name="Rectangle 4"/>
          <p:cNvGrpSpPr/>
          <p:nvPr/>
        </p:nvGrpSpPr>
        <p:grpSpPr>
          <a:xfrm>
            <a:off x="0" y="0"/>
            <a:ext cx="24384000" cy="2085978"/>
            <a:chOff x="0" y="0"/>
            <a:chExt cx="12192000" cy="1042988"/>
          </a:xfrm>
        </p:grpSpPr>
        <p:sp>
          <p:nvSpPr>
            <p:cNvPr id="299"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00"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Property </a:t>
              </a:r>
              <a:r>
                <a:rPr sz="6400" b="0">
                  <a:solidFill>
                    <a:srgbClr val="E7E6E6"/>
                  </a:solidFill>
                  <a:latin typeface="Bahnschrift"/>
                  <a:sym typeface="Bahnschrift"/>
                </a:rPr>
                <a:t>and Indexers </a:t>
              </a:r>
              <a:r>
                <a:rPr sz="6400" b="0">
                  <a:solidFill>
                    <a:srgbClr val="44546A"/>
                  </a:solidFill>
                  <a:latin typeface="Bahnschrift"/>
                  <a:sym typeface="Bahnschrift"/>
                </a:rPr>
                <a:t>with example.</a:t>
              </a:r>
            </a:p>
          </p:txBody>
        </p:sp>
      </p:grpSp>
      <p:sp>
        <p:nvSpPr>
          <p:cNvPr id="302"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https://docs.microsoft.com/en-us/dotnet/csharp/programming-guide/classes-and-structs/properties</a:t>
            </a:r>
          </a:p>
        </p:txBody>
      </p:sp>
      <p:sp>
        <p:nvSpPr>
          <p:cNvPr id="303" name="Rectangle 13"/>
          <p:cNvSpPr txBox="1"/>
          <p:nvPr/>
        </p:nvSpPr>
        <p:spPr>
          <a:xfrm>
            <a:off x="0" y="2730693"/>
            <a:ext cx="20802600" cy="932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1828800">
              <a:defRPr sz="2000">
                <a:solidFill>
                  <a:srgbClr val="0000FF"/>
                </a:solidFill>
                <a:latin typeface="Consolas"/>
                <a:ea typeface="Consolas"/>
                <a:cs typeface="Consolas"/>
                <a:sym typeface="Consolas"/>
              </a:defRPr>
            </a:pPr>
            <a:r>
              <a:rPr sz="4000" b="0">
                <a:solidFill>
                  <a:srgbClr val="0000FF"/>
                </a:solidFill>
                <a:latin typeface="Consolas" pitchFamily="49" charset="0"/>
                <a:cs typeface="Consolas" pitchFamily="49" charset="0"/>
                <a:sym typeface="Consolas"/>
              </a:rPr>
              <a:t>using</a:t>
            </a:r>
            <a:r>
              <a:rPr sz="4000" b="0">
                <a:latin typeface="Consolas" pitchFamily="49" charset="0"/>
                <a:cs typeface="Consolas" pitchFamily="49" charset="0"/>
                <a:sym typeface="Consolas"/>
              </a:rPr>
              <a:t> System;</a:t>
            </a:r>
          </a:p>
          <a:p>
            <a:pPr algn="l" defTabSz="1828800">
              <a:defRPr sz="2000">
                <a:solidFill>
                  <a:srgbClr val="0000FF"/>
                </a:solidFill>
                <a:latin typeface="Consolas"/>
                <a:ea typeface="Consolas"/>
                <a:cs typeface="Consolas"/>
                <a:sym typeface="Consolas"/>
              </a:defRPr>
            </a:pPr>
            <a:r>
              <a:rPr sz="4000" b="0">
                <a:solidFill>
                  <a:srgbClr val="0000FF"/>
                </a:solidFill>
                <a:latin typeface="Consolas" pitchFamily="49" charset="0"/>
                <a:cs typeface="Consolas" pitchFamily="49" charset="0"/>
                <a:sym typeface="Consolas"/>
              </a:rPr>
              <a:t>public</a:t>
            </a:r>
            <a:r>
              <a:rPr sz="4000" b="0">
                <a:latin typeface="Consolas" pitchFamily="49" charset="0"/>
                <a:cs typeface="Consolas" pitchFamily="49" charset="0"/>
                <a:sym typeface="Consolas"/>
              </a:rPr>
              <a:t> </a:t>
            </a:r>
            <a:r>
              <a:rPr sz="4000" b="0">
                <a:solidFill>
                  <a:srgbClr val="0000FF"/>
                </a:solidFill>
                <a:latin typeface="Consolas" pitchFamily="49" charset="0"/>
                <a:cs typeface="Consolas" pitchFamily="49" charset="0"/>
                <a:sym typeface="Consolas"/>
              </a:rPr>
              <a:t>class</a:t>
            </a:r>
            <a:r>
              <a:rPr sz="4000" b="0">
                <a:latin typeface="Consolas" pitchFamily="49" charset="0"/>
                <a:cs typeface="Consolas" pitchFamily="49" charset="0"/>
                <a:sym typeface="Consolas"/>
              </a:rPr>
              <a:t> </a:t>
            </a:r>
            <a:r>
              <a:rPr sz="4000" b="0">
                <a:solidFill>
                  <a:srgbClr val="2B91AF"/>
                </a:solidFill>
                <a:latin typeface="Consolas" pitchFamily="49" charset="0"/>
                <a:cs typeface="Consolas" pitchFamily="49" charset="0"/>
                <a:sym typeface="Consolas"/>
              </a:rPr>
              <a:t>PropertiesExample</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a:t>
            </a:r>
          </a:p>
          <a:p>
            <a:pPr algn="l" defTabSz="1828800">
              <a:defRPr sz="2000">
                <a:latin typeface="Consolas"/>
                <a:ea typeface="Consolas"/>
                <a:cs typeface="Consolas"/>
                <a:sym typeface="Consolas"/>
              </a:defRPr>
            </a:pPr>
            <a:endParaRPr sz="4000" b="0">
              <a:latin typeface="Consolas" pitchFamily="49" charset="0"/>
              <a:cs typeface="Consolas" pitchFamily="49" charset="0"/>
              <a:sym typeface="Consolas"/>
            </a:endParaRP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a:t>
            </a:r>
            <a:r>
              <a:rPr sz="4000" b="0">
                <a:solidFill>
                  <a:srgbClr val="0000FF"/>
                </a:solidFill>
                <a:latin typeface="Consolas" pitchFamily="49" charset="0"/>
                <a:cs typeface="Consolas" pitchFamily="49" charset="0"/>
                <a:sym typeface="Consolas"/>
              </a:rPr>
              <a:t>public</a:t>
            </a:r>
            <a:r>
              <a:rPr sz="4000" b="0">
                <a:latin typeface="Consolas" pitchFamily="49" charset="0"/>
                <a:cs typeface="Consolas" pitchFamily="49" charset="0"/>
                <a:sym typeface="Consolas"/>
              </a:rPr>
              <a:t> </a:t>
            </a:r>
            <a:r>
              <a:rPr sz="4000" b="0">
                <a:solidFill>
                  <a:srgbClr val="0000FF"/>
                </a:solidFill>
                <a:latin typeface="Consolas" pitchFamily="49" charset="0"/>
                <a:cs typeface="Consolas" pitchFamily="49" charset="0"/>
                <a:sym typeface="Consolas"/>
              </a:rPr>
              <a:t>static</a:t>
            </a:r>
            <a:r>
              <a:rPr sz="4000" b="0">
                <a:latin typeface="Consolas" pitchFamily="49" charset="0"/>
                <a:cs typeface="Consolas" pitchFamily="49" charset="0"/>
                <a:sym typeface="Consolas"/>
              </a:rPr>
              <a:t> </a:t>
            </a:r>
            <a:r>
              <a:rPr sz="4000" b="0">
                <a:solidFill>
                  <a:srgbClr val="0000FF"/>
                </a:solidFill>
                <a:latin typeface="Consolas" pitchFamily="49" charset="0"/>
                <a:cs typeface="Consolas" pitchFamily="49" charset="0"/>
                <a:sym typeface="Consolas"/>
              </a:rPr>
              <a:t>void</a:t>
            </a:r>
            <a:r>
              <a:rPr sz="4000" b="0">
                <a:latin typeface="Consolas" pitchFamily="49" charset="0"/>
                <a:cs typeface="Consolas" pitchFamily="49" charset="0"/>
                <a:sym typeface="Consolas"/>
              </a:rPr>
              <a:t> Main()</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Bike b1 = </a:t>
            </a:r>
            <a:r>
              <a:rPr sz="4000" b="0">
                <a:solidFill>
                  <a:srgbClr val="0000FF"/>
                </a:solidFill>
                <a:latin typeface="Consolas" pitchFamily="49" charset="0"/>
                <a:cs typeface="Consolas" pitchFamily="49" charset="0"/>
                <a:sym typeface="Consolas"/>
              </a:rPr>
              <a:t>new</a:t>
            </a:r>
            <a:r>
              <a:rPr sz="4000" b="0">
                <a:latin typeface="Consolas" pitchFamily="49" charset="0"/>
                <a:cs typeface="Consolas" pitchFamily="49" charset="0"/>
                <a:sym typeface="Consolas"/>
              </a:rPr>
              <a:t> Bike();</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Bike b2 = </a:t>
            </a:r>
            <a:r>
              <a:rPr sz="4000" b="0">
                <a:solidFill>
                  <a:srgbClr val="0000FF"/>
                </a:solidFill>
                <a:latin typeface="Consolas" pitchFamily="49" charset="0"/>
                <a:cs typeface="Consolas" pitchFamily="49" charset="0"/>
                <a:sym typeface="Consolas"/>
              </a:rPr>
              <a:t>new</a:t>
            </a:r>
            <a:r>
              <a:rPr sz="4000" b="0">
                <a:latin typeface="Consolas" pitchFamily="49" charset="0"/>
                <a:cs typeface="Consolas" pitchFamily="49" charset="0"/>
                <a:sym typeface="Consolas"/>
              </a:rPr>
              <a:t> Bike(</a:t>
            </a:r>
            <a:r>
              <a:rPr sz="4000" b="0">
                <a:solidFill>
                  <a:srgbClr val="A31515"/>
                </a:solidFill>
                <a:latin typeface="Consolas" pitchFamily="49" charset="0"/>
                <a:cs typeface="Consolas" pitchFamily="49" charset="0"/>
                <a:sym typeface="Consolas"/>
              </a:rPr>
              <a:t>"Petrol"</a:t>
            </a:r>
            <a:r>
              <a:rPr sz="4000" b="0">
                <a:latin typeface="Consolas" pitchFamily="49" charset="0"/>
                <a:cs typeface="Consolas" pitchFamily="49" charset="0"/>
                <a:sym typeface="Consolas"/>
              </a:rPr>
              <a:t>);</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b1.Price = 60;</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Console.WriteLine(</a:t>
            </a:r>
            <a:r>
              <a:rPr sz="4000" b="0">
                <a:solidFill>
                  <a:srgbClr val="A31515"/>
                </a:solidFill>
                <a:latin typeface="Consolas" pitchFamily="49" charset="0"/>
                <a:cs typeface="Consolas" pitchFamily="49" charset="0"/>
                <a:sym typeface="Consolas"/>
              </a:rPr>
              <a:t>"Price of the Bike is: {0}"</a:t>
            </a:r>
            <a:r>
              <a:rPr sz="4000" b="0">
                <a:latin typeface="Consolas" pitchFamily="49" charset="0"/>
                <a:cs typeface="Consolas" pitchFamily="49" charset="0"/>
                <a:sym typeface="Consolas"/>
              </a:rPr>
              <a:t>, b1.Price);</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a:t>
            </a:r>
            <a:r>
              <a:rPr sz="4000" b="0">
                <a:solidFill>
                  <a:srgbClr val="008000"/>
                </a:solidFill>
                <a:latin typeface="Consolas" pitchFamily="49" charset="0"/>
                <a:cs typeface="Consolas" pitchFamily="49" charset="0"/>
                <a:sym typeface="Consolas"/>
              </a:rPr>
              <a:t>//b2.Fuel = "CNG";</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Console.WriteLine(</a:t>
            </a:r>
            <a:r>
              <a:rPr sz="4000" b="0">
                <a:solidFill>
                  <a:srgbClr val="A31515"/>
                </a:solidFill>
                <a:latin typeface="Consolas" pitchFamily="49" charset="0"/>
                <a:cs typeface="Consolas" pitchFamily="49" charset="0"/>
                <a:sym typeface="Consolas"/>
              </a:rPr>
              <a:t>"Fuel of the Bike is: {0}"</a:t>
            </a:r>
            <a:r>
              <a:rPr sz="4000" b="0">
                <a:latin typeface="Consolas" pitchFamily="49" charset="0"/>
                <a:cs typeface="Consolas" pitchFamily="49" charset="0"/>
                <a:sym typeface="Consolas"/>
              </a:rPr>
              <a:t>, b2.Fuel);</a:t>
            </a:r>
          </a:p>
          <a:p>
            <a:pPr algn="l" defTabSz="1828800">
              <a:defRPr sz="2000">
                <a:latin typeface="Consolas"/>
                <a:ea typeface="Consolas"/>
                <a:cs typeface="Consolas"/>
                <a:sym typeface="Consolas"/>
              </a:defRPr>
            </a:pPr>
            <a:endParaRPr sz="4000" b="0">
              <a:latin typeface="Consolas" pitchFamily="49" charset="0"/>
              <a:cs typeface="Consolas" pitchFamily="49" charset="0"/>
              <a:sym typeface="Consolas"/>
            </a:endParaRP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    }</a:t>
            </a:r>
          </a:p>
          <a:p>
            <a:pPr algn="l" defTabSz="1828800">
              <a:defRPr sz="2000">
                <a:latin typeface="Consolas"/>
                <a:ea typeface="Consolas"/>
                <a:cs typeface="Consolas"/>
                <a:sym typeface="Consolas"/>
              </a:defRPr>
            </a:pPr>
            <a:r>
              <a:rPr sz="4000" b="0">
                <a:latin typeface="Consolas" pitchFamily="49" charset="0"/>
                <a:cs typeface="Consolas" pitchFamily="49" charset="0"/>
                <a:sym typeface="Consolas"/>
              </a:rPr>
              <a:t>}</a:t>
            </a:r>
          </a:p>
        </p:txBody>
      </p:sp>
    </p:spTree>
    <p:extLst>
      <p:ext uri="{BB962C8B-B14F-4D97-AF65-F5344CB8AC3E}">
        <p14:creationId xmlns:p14="http://schemas.microsoft.com/office/powerpoint/2010/main" val="831285158"/>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Rectangle 4"/>
          <p:cNvGrpSpPr/>
          <p:nvPr/>
        </p:nvGrpSpPr>
        <p:grpSpPr>
          <a:xfrm>
            <a:off x="0" y="0"/>
            <a:ext cx="24384000" cy="2085978"/>
            <a:chOff x="0" y="0"/>
            <a:chExt cx="12192000" cy="1042988"/>
          </a:xfrm>
        </p:grpSpPr>
        <p:sp>
          <p:nvSpPr>
            <p:cNvPr id="305"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06"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a:t>
              </a:r>
              <a:r>
                <a:rPr sz="6400" b="0">
                  <a:solidFill>
                    <a:srgbClr val="E7E6E6"/>
                  </a:solidFill>
                  <a:latin typeface="Bahnschrift"/>
                  <a:sym typeface="Bahnschrift"/>
                </a:rPr>
                <a:t>Property</a:t>
              </a:r>
              <a:r>
                <a:rPr sz="6400" b="0">
                  <a:solidFill>
                    <a:srgbClr val="44546A"/>
                  </a:solidFill>
                  <a:latin typeface="Bahnschrift"/>
                  <a:sym typeface="Bahnschrift"/>
                </a:rPr>
                <a:t> </a:t>
              </a:r>
              <a:r>
                <a:rPr sz="6400" b="0">
                  <a:solidFill>
                    <a:srgbClr val="E7E6E6"/>
                  </a:solidFill>
                  <a:latin typeface="Bahnschrift"/>
                  <a:sym typeface="Bahnschrift"/>
                </a:rPr>
                <a:t>and</a:t>
              </a:r>
              <a:r>
                <a:rPr sz="6400" b="0">
                  <a:solidFill>
                    <a:srgbClr val="44546A"/>
                  </a:solidFill>
                  <a:latin typeface="Bahnschrift"/>
                  <a:sym typeface="Bahnschrift"/>
                </a:rPr>
                <a:t> Indexers</a:t>
              </a:r>
              <a:r>
                <a:rPr sz="6400" b="0">
                  <a:solidFill>
                    <a:srgbClr val="E7E6E6"/>
                  </a:solidFill>
                  <a:latin typeface="Bahnschrift"/>
                  <a:sym typeface="Bahnschrift"/>
                </a:rPr>
                <a:t> </a:t>
              </a:r>
              <a:r>
                <a:rPr sz="6400" b="0">
                  <a:solidFill>
                    <a:srgbClr val="44546A"/>
                  </a:solidFill>
                  <a:latin typeface="Bahnschrift"/>
                  <a:sym typeface="Bahnschrift"/>
                </a:rPr>
                <a:t>with example.</a:t>
              </a:r>
            </a:p>
          </p:txBody>
        </p:sp>
      </p:grpSp>
      <p:sp>
        <p:nvSpPr>
          <p:cNvPr id="308"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https://www.geeksforgeeks.org/c-indexers/</a:t>
            </a:r>
          </a:p>
        </p:txBody>
      </p:sp>
      <p:sp>
        <p:nvSpPr>
          <p:cNvPr id="309" name="Rounded Rectangle"/>
          <p:cNvSpPr/>
          <p:nvPr/>
        </p:nvSpPr>
        <p:spPr>
          <a:xfrm>
            <a:off x="3846711" y="3925293"/>
            <a:ext cx="15997538" cy="7878862"/>
          </a:xfrm>
          <a:prstGeom prst="roundRect">
            <a:avLst>
              <a:gd name="adj" fmla="val 13342"/>
            </a:avLst>
          </a:prstGeom>
          <a:solidFill>
            <a:srgbClr val="D9D9D9"/>
          </a:solidFill>
          <a:ln w="12700">
            <a:miter lim="400000"/>
          </a:ln>
        </p:spPr>
        <p:txBody>
          <a:bodyPr lIns="91438" rIns="91438" anchor="ct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sp>
        <p:nvSpPr>
          <p:cNvPr id="310" name="[access_modifier] [return_type] this [argument_list] {   get    {      // get block code   }   set    {     // set block code   }  }"/>
          <p:cNvSpPr txBox="1"/>
          <p:nvPr/>
        </p:nvSpPr>
        <p:spPr>
          <a:xfrm>
            <a:off x="4724140" y="4678501"/>
            <a:ext cx="11495451" cy="7294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914400">
              <a:defRPr>
                <a:solidFill>
                  <a:srgbClr val="2D2D2D"/>
                </a:solidFill>
                <a:latin typeface="Menlo"/>
                <a:ea typeface="Menlo"/>
                <a:cs typeface="Menlo"/>
                <a:sym typeface="Menlo"/>
              </a:defRPr>
            </a:pPr>
            <a:r>
              <a:rPr sz="3600">
                <a:solidFill>
                  <a:srgbClr val="2D2D2D"/>
                </a:solidFill>
                <a:latin typeface="Menlo"/>
                <a:sym typeface="Menlo"/>
              </a:rPr>
              <a:t>[access_modifier] [return_type] </a:t>
            </a:r>
            <a:r>
              <a:rPr sz="3600">
                <a:solidFill>
                  <a:srgbClr val="00A5A6"/>
                </a:solidFill>
                <a:latin typeface="Menlo"/>
                <a:sym typeface="Menlo"/>
              </a:rPr>
              <a:t>this</a:t>
            </a:r>
            <a:r>
              <a:rPr sz="3600">
                <a:solidFill>
                  <a:srgbClr val="2D2D2D"/>
                </a:solidFill>
                <a:latin typeface="Menlo"/>
                <a:sym typeface="Menlo"/>
              </a:rPr>
              <a:t> [argument_list]</a:t>
            </a:r>
            <a:br>
              <a:rPr sz="3600">
                <a:solidFill>
                  <a:srgbClr val="2D2D2D"/>
                </a:solidFill>
                <a:latin typeface="Menlo"/>
                <a:sym typeface="Menlo"/>
              </a:rPr>
            </a:br>
            <a:r>
              <a:rPr sz="3600">
                <a:solidFill>
                  <a:srgbClr val="2D2D2D"/>
                </a:solidFill>
                <a:latin typeface="Menlo"/>
                <a:sym typeface="Menlo"/>
              </a:rPr>
              <a:t>{</a:t>
            </a:r>
            <a:br>
              <a:rPr sz="3600">
                <a:solidFill>
                  <a:srgbClr val="2D2D2D"/>
                </a:solidFill>
                <a:latin typeface="Menlo"/>
                <a:sym typeface="Menlo"/>
              </a:rPr>
            </a:br>
            <a:r>
              <a:rPr sz="3600">
                <a:solidFill>
                  <a:srgbClr val="2D2D2D"/>
                </a:solidFill>
                <a:latin typeface="Menlo"/>
                <a:sym typeface="Menlo"/>
              </a:rPr>
              <a:t>  </a:t>
            </a:r>
            <a:r>
              <a:rPr sz="3600">
                <a:solidFill>
                  <a:srgbClr val="00A5A6"/>
                </a:solidFill>
                <a:latin typeface="Menlo"/>
                <a:sym typeface="Menlo"/>
              </a:rPr>
              <a:t>get</a:t>
            </a:r>
            <a:r>
              <a:rPr sz="3600">
                <a:solidFill>
                  <a:srgbClr val="2D2D2D"/>
                </a:solidFill>
                <a:latin typeface="Menlo"/>
                <a:sym typeface="Menlo"/>
              </a:rPr>
              <a:t> </a:t>
            </a:r>
            <a:br>
              <a:rPr sz="3600">
                <a:solidFill>
                  <a:srgbClr val="2D2D2D"/>
                </a:solidFill>
                <a:latin typeface="Menlo"/>
                <a:sym typeface="Menlo"/>
              </a:rPr>
            </a:br>
            <a:r>
              <a:rPr sz="3600">
                <a:solidFill>
                  <a:srgbClr val="2D2D2D"/>
                </a:solidFill>
                <a:latin typeface="Menlo"/>
                <a:sym typeface="Menlo"/>
              </a:rPr>
              <a:t>  {</a:t>
            </a:r>
            <a:br>
              <a:rPr sz="3600">
                <a:solidFill>
                  <a:srgbClr val="2D2D2D"/>
                </a:solidFill>
                <a:latin typeface="Menlo"/>
                <a:sym typeface="Menlo"/>
              </a:rPr>
            </a:br>
            <a:r>
              <a:rPr sz="3600">
                <a:solidFill>
                  <a:srgbClr val="2D2D2D"/>
                </a:solidFill>
                <a:latin typeface="Menlo"/>
                <a:sym typeface="Menlo"/>
              </a:rPr>
              <a:t>     </a:t>
            </a:r>
            <a:r>
              <a:rPr sz="3600">
                <a:solidFill>
                  <a:srgbClr val="9A9C97"/>
                </a:solidFill>
                <a:latin typeface="Menlo"/>
                <a:sym typeface="Menlo"/>
              </a:rPr>
              <a:t>// get block code</a:t>
            </a:r>
            <a:br>
              <a:rPr sz="3600">
                <a:solidFill>
                  <a:srgbClr val="9A9C97"/>
                </a:solidFill>
                <a:latin typeface="Menlo"/>
                <a:sym typeface="Menlo"/>
              </a:rPr>
            </a:br>
            <a:r>
              <a:rPr sz="3600">
                <a:solidFill>
                  <a:srgbClr val="2D2D2D"/>
                </a:solidFill>
                <a:latin typeface="Menlo"/>
                <a:sym typeface="Menlo"/>
              </a:rPr>
              <a:t>  }</a:t>
            </a:r>
            <a:br>
              <a:rPr sz="3600">
                <a:solidFill>
                  <a:srgbClr val="2D2D2D"/>
                </a:solidFill>
                <a:latin typeface="Menlo"/>
                <a:sym typeface="Menlo"/>
              </a:rPr>
            </a:br>
            <a:r>
              <a:rPr sz="3600">
                <a:solidFill>
                  <a:srgbClr val="2D2D2D"/>
                </a:solidFill>
                <a:latin typeface="Menlo"/>
                <a:sym typeface="Menlo"/>
              </a:rPr>
              <a:t>  </a:t>
            </a:r>
            <a:r>
              <a:rPr sz="3600">
                <a:solidFill>
                  <a:srgbClr val="00A5A6"/>
                </a:solidFill>
                <a:latin typeface="Menlo"/>
                <a:sym typeface="Menlo"/>
              </a:rPr>
              <a:t>set</a:t>
            </a:r>
            <a:r>
              <a:rPr sz="3600">
                <a:solidFill>
                  <a:srgbClr val="2D2D2D"/>
                </a:solidFill>
                <a:latin typeface="Menlo"/>
                <a:sym typeface="Menlo"/>
              </a:rPr>
              <a:t> </a:t>
            </a:r>
            <a:br>
              <a:rPr sz="3600">
                <a:solidFill>
                  <a:srgbClr val="2D2D2D"/>
                </a:solidFill>
                <a:latin typeface="Menlo"/>
                <a:sym typeface="Menlo"/>
              </a:rPr>
            </a:br>
            <a:r>
              <a:rPr sz="3600">
                <a:solidFill>
                  <a:srgbClr val="2D2D2D"/>
                </a:solidFill>
                <a:latin typeface="Menlo"/>
                <a:sym typeface="Menlo"/>
              </a:rPr>
              <a:t>  {</a:t>
            </a:r>
            <a:br>
              <a:rPr sz="3600">
                <a:solidFill>
                  <a:srgbClr val="2D2D2D"/>
                </a:solidFill>
                <a:latin typeface="Menlo"/>
                <a:sym typeface="Menlo"/>
              </a:rPr>
            </a:br>
            <a:r>
              <a:rPr sz="3600">
                <a:solidFill>
                  <a:srgbClr val="2D2D2D"/>
                </a:solidFill>
                <a:latin typeface="Menlo"/>
                <a:sym typeface="Menlo"/>
              </a:rPr>
              <a:t>    </a:t>
            </a:r>
            <a:r>
              <a:rPr sz="3600">
                <a:solidFill>
                  <a:srgbClr val="9A9C97"/>
                </a:solidFill>
                <a:latin typeface="Menlo"/>
                <a:sym typeface="Menlo"/>
              </a:rPr>
              <a:t>// set block code</a:t>
            </a:r>
            <a:br>
              <a:rPr sz="3600">
                <a:solidFill>
                  <a:srgbClr val="9A9C97"/>
                </a:solidFill>
                <a:latin typeface="Menlo"/>
                <a:sym typeface="Menlo"/>
              </a:rPr>
            </a:br>
            <a:r>
              <a:rPr sz="3600">
                <a:solidFill>
                  <a:srgbClr val="2D2D2D"/>
                </a:solidFill>
                <a:latin typeface="Menlo"/>
                <a:sym typeface="Menlo"/>
              </a:rPr>
              <a:t>  }</a:t>
            </a:r>
            <a:br>
              <a:rPr sz="3600">
                <a:solidFill>
                  <a:srgbClr val="2D2D2D"/>
                </a:solidFill>
                <a:latin typeface="Menlo"/>
                <a:sym typeface="Menlo"/>
              </a:rPr>
            </a:br>
            <a:r>
              <a:rPr sz="3600">
                <a:solidFill>
                  <a:srgbClr val="2D2D2D"/>
                </a:solidFill>
                <a:latin typeface="Menlo"/>
                <a:sym typeface="Menlo"/>
              </a:rPr>
              <a:t/>
            </a:r>
            <a:br>
              <a:rPr sz="3600">
                <a:solidFill>
                  <a:srgbClr val="2D2D2D"/>
                </a:solidFill>
                <a:latin typeface="Menlo"/>
                <a:sym typeface="Menlo"/>
              </a:rPr>
            </a:br>
            <a:r>
              <a:rPr sz="3600">
                <a:solidFill>
                  <a:srgbClr val="2D2D2D"/>
                </a:solidFill>
                <a:latin typeface="Menlo"/>
                <a:sym typeface="Menlo"/>
              </a:rPr>
              <a:t>}</a:t>
            </a:r>
            <a:br>
              <a:rPr sz="3600">
                <a:solidFill>
                  <a:srgbClr val="2D2D2D"/>
                </a:solidFill>
                <a:latin typeface="Menlo"/>
                <a:sym typeface="Menlo"/>
              </a:rPr>
            </a:br>
            <a:endParaRPr sz="3600">
              <a:solidFill>
                <a:srgbClr val="2D2D2D"/>
              </a:solidFill>
              <a:latin typeface="Menlo"/>
              <a:sym typeface="Menlo"/>
            </a:endParaRPr>
          </a:p>
        </p:txBody>
      </p:sp>
      <p:sp>
        <p:nvSpPr>
          <p:cNvPr id="311" name="TextBox 14"/>
          <p:cNvSpPr txBox="1"/>
          <p:nvPr/>
        </p:nvSpPr>
        <p:spPr>
          <a:xfrm>
            <a:off x="0" y="130556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https://www.geeksforgeeks.org/c-indexers/</a:t>
            </a:r>
          </a:p>
        </p:txBody>
      </p:sp>
      <p:sp>
        <p:nvSpPr>
          <p:cNvPr id="312"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https://www.geeksforgeeks.org/c-indexers/</a:t>
            </a:r>
          </a:p>
        </p:txBody>
      </p:sp>
    </p:spTree>
    <p:extLst>
      <p:ext uri="{BB962C8B-B14F-4D97-AF65-F5344CB8AC3E}">
        <p14:creationId xmlns:p14="http://schemas.microsoft.com/office/powerpoint/2010/main" val="1703505779"/>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6" name="Rectangle 4"/>
          <p:cNvGrpSpPr/>
          <p:nvPr/>
        </p:nvGrpSpPr>
        <p:grpSpPr>
          <a:xfrm>
            <a:off x="0" y="0"/>
            <a:ext cx="24384000" cy="2085978"/>
            <a:chOff x="0" y="0"/>
            <a:chExt cx="12192000" cy="1042988"/>
          </a:xfrm>
        </p:grpSpPr>
        <p:sp>
          <p:nvSpPr>
            <p:cNvPr id="314"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15"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a:t>
              </a:r>
              <a:r>
                <a:rPr sz="6400" b="0">
                  <a:solidFill>
                    <a:srgbClr val="E7E6E6"/>
                  </a:solidFill>
                  <a:latin typeface="Bahnschrift"/>
                  <a:sym typeface="Bahnschrift"/>
                </a:rPr>
                <a:t>Property</a:t>
              </a:r>
              <a:r>
                <a:rPr sz="6400" b="0">
                  <a:solidFill>
                    <a:srgbClr val="44546A"/>
                  </a:solidFill>
                  <a:latin typeface="Bahnschrift"/>
                  <a:sym typeface="Bahnschrift"/>
                </a:rPr>
                <a:t> </a:t>
              </a:r>
              <a:r>
                <a:rPr sz="6400" b="0">
                  <a:solidFill>
                    <a:srgbClr val="E7E6E6"/>
                  </a:solidFill>
                  <a:latin typeface="Bahnschrift"/>
                  <a:sym typeface="Bahnschrift"/>
                </a:rPr>
                <a:t>and</a:t>
              </a:r>
              <a:r>
                <a:rPr sz="6400" b="0">
                  <a:solidFill>
                    <a:srgbClr val="44546A"/>
                  </a:solidFill>
                  <a:latin typeface="Bahnschrift"/>
                  <a:sym typeface="Bahnschrift"/>
                </a:rPr>
                <a:t> Indexers</a:t>
              </a:r>
              <a:r>
                <a:rPr sz="6400" b="0">
                  <a:solidFill>
                    <a:srgbClr val="E7E6E6"/>
                  </a:solidFill>
                  <a:latin typeface="Bahnschrift"/>
                  <a:sym typeface="Bahnschrift"/>
                </a:rPr>
                <a:t> </a:t>
              </a:r>
              <a:r>
                <a:rPr sz="6400" b="0">
                  <a:solidFill>
                    <a:srgbClr val="44546A"/>
                  </a:solidFill>
                  <a:latin typeface="Bahnschrift"/>
                  <a:sym typeface="Bahnschrift"/>
                </a:rPr>
                <a:t>with example.</a:t>
              </a:r>
            </a:p>
          </p:txBody>
        </p:sp>
      </p:grpSp>
      <p:sp>
        <p:nvSpPr>
          <p:cNvPr id="317" name="class Indexer     {         private string[] strarr = new string[10];                  public string this[int indexer]         {             get             {                 return strarr[indexer];             }             set             {                 strarr[indexer] = value;                          }         }         public void msg(int i)         {             Console.WriteLine(“Hiii&quot;);         }     }"/>
          <p:cNvSpPr txBox="1"/>
          <p:nvPr/>
        </p:nvSpPr>
        <p:spPr>
          <a:xfrm>
            <a:off x="2375633" y="2753359"/>
            <a:ext cx="15679662" cy="100027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914400">
              <a:defRPr sz="1400">
                <a:solidFill>
                  <a:srgbClr val="2D2D2D"/>
                </a:solidFill>
                <a:latin typeface="Menlo"/>
                <a:ea typeface="Menlo"/>
                <a:cs typeface="Menlo"/>
                <a:sym typeface="Menlo"/>
              </a:defRPr>
            </a:pPr>
            <a:r>
              <a:rPr sz="2800" b="0">
                <a:solidFill>
                  <a:srgbClr val="00A5A6"/>
                </a:solidFill>
                <a:latin typeface="Consolas" pitchFamily="49" charset="0"/>
                <a:cs typeface="Consolas" pitchFamily="49" charset="0"/>
                <a:sym typeface="Menlo"/>
              </a:rPr>
              <a:t>class</a:t>
            </a: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Indexer</a:t>
            </a:r>
            <a:br>
              <a:rPr sz="2800" b="0">
                <a:solidFill>
                  <a:srgbClr val="4178B3"/>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private</a:t>
            </a: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string</a:t>
            </a:r>
            <a:r>
              <a:rPr sz="2800" b="0">
                <a:solidFill>
                  <a:srgbClr val="2D2D2D"/>
                </a:solidFill>
                <a:latin typeface="Consolas" pitchFamily="49" charset="0"/>
                <a:cs typeface="Consolas" pitchFamily="49" charset="0"/>
                <a:sym typeface="Menlo"/>
              </a:rPr>
              <a:t>[] strarr = </a:t>
            </a:r>
            <a:r>
              <a:rPr sz="2800" b="0">
                <a:solidFill>
                  <a:srgbClr val="00A5A6"/>
                </a:solidFill>
                <a:latin typeface="Consolas" pitchFamily="49" charset="0"/>
                <a:cs typeface="Consolas" pitchFamily="49" charset="0"/>
                <a:sym typeface="Menlo"/>
              </a:rPr>
              <a:t>new</a:t>
            </a: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string</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10</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public</a:t>
            </a: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string</a:t>
            </a: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this</a:t>
            </a:r>
            <a:r>
              <a:rPr sz="2800" b="0">
                <a:solidFill>
                  <a:srgbClr val="2D2D2D"/>
                </a:solidFill>
                <a:latin typeface="Consolas" pitchFamily="49" charset="0"/>
                <a:cs typeface="Consolas" pitchFamily="49" charset="0"/>
                <a:sym typeface="Menlo"/>
              </a:rPr>
              <a:t>[</a:t>
            </a:r>
            <a:r>
              <a:rPr sz="2800" b="0">
                <a:solidFill>
                  <a:srgbClr val="00A5A6"/>
                </a:solidFill>
                <a:latin typeface="Consolas" pitchFamily="49" charset="0"/>
                <a:cs typeface="Consolas" pitchFamily="49" charset="0"/>
                <a:sym typeface="Menlo"/>
              </a:rPr>
              <a:t>int</a:t>
            </a:r>
            <a:r>
              <a:rPr sz="2800" b="0">
                <a:solidFill>
                  <a:srgbClr val="2D2D2D"/>
                </a:solidFill>
                <a:latin typeface="Consolas" pitchFamily="49" charset="0"/>
                <a:cs typeface="Consolas" pitchFamily="49" charset="0"/>
                <a:sym typeface="Menlo"/>
              </a:rPr>
              <a:t> indexer]</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get</a:t>
            </a:r>
            <a:br>
              <a:rPr sz="2800" b="0">
                <a:solidFill>
                  <a:srgbClr val="00A5A6"/>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return</a:t>
            </a:r>
            <a:r>
              <a:rPr sz="2800" b="0">
                <a:solidFill>
                  <a:srgbClr val="2D2D2D"/>
                </a:solidFill>
                <a:latin typeface="Consolas" pitchFamily="49" charset="0"/>
                <a:cs typeface="Consolas" pitchFamily="49" charset="0"/>
                <a:sym typeface="Menlo"/>
              </a:rPr>
              <a:t> strarr[indexer];</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set</a:t>
            </a:r>
            <a:br>
              <a:rPr sz="2800" b="0">
                <a:solidFill>
                  <a:srgbClr val="00A5A6"/>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strarr[indexer] = value;</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public</a:t>
            </a: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void</a:t>
            </a:r>
            <a:r>
              <a:rPr sz="2800" b="0">
                <a:solidFill>
                  <a:srgbClr val="2D2D2D"/>
                </a:solidFill>
                <a:latin typeface="Consolas" pitchFamily="49" charset="0"/>
                <a:cs typeface="Consolas" pitchFamily="49" charset="0"/>
                <a:sym typeface="Menlo"/>
              </a:rPr>
              <a:t> msg(</a:t>
            </a:r>
            <a:r>
              <a:rPr sz="2800" b="0">
                <a:solidFill>
                  <a:srgbClr val="00A5A6"/>
                </a:solidFill>
                <a:latin typeface="Consolas" pitchFamily="49" charset="0"/>
                <a:cs typeface="Consolas" pitchFamily="49" charset="0"/>
                <a:sym typeface="Menlo"/>
              </a:rPr>
              <a:t>int</a:t>
            </a:r>
            <a:r>
              <a:rPr sz="2800" b="0">
                <a:solidFill>
                  <a:srgbClr val="2D2D2D"/>
                </a:solidFill>
                <a:latin typeface="Consolas" pitchFamily="49" charset="0"/>
                <a:cs typeface="Consolas" pitchFamily="49" charset="0"/>
                <a:sym typeface="Menlo"/>
              </a:rPr>
              <a:t> i)</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Console</a:t>
            </a:r>
            <a:r>
              <a:rPr sz="2800" b="0">
                <a:solidFill>
                  <a:srgbClr val="2D2D2D"/>
                </a:solidFill>
                <a:latin typeface="Consolas" pitchFamily="49" charset="0"/>
                <a:cs typeface="Consolas" pitchFamily="49" charset="0"/>
                <a:sym typeface="Menlo"/>
              </a:rPr>
              <a:t>.WriteLine(</a:t>
            </a:r>
            <a:r>
              <a:rPr sz="2800" b="0">
                <a:solidFill>
                  <a:srgbClr val="E48500"/>
                </a:solidFill>
                <a:latin typeface="Consolas" pitchFamily="49" charset="0"/>
                <a:cs typeface="Consolas" pitchFamily="49" charset="0"/>
                <a:sym typeface="Menlo"/>
              </a:rPr>
              <a:t>“Hiii"</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endParaRPr sz="2800" b="0">
              <a:solidFill>
                <a:srgbClr val="2D2D2D"/>
              </a:solidFill>
              <a:latin typeface="Consolas" pitchFamily="49" charset="0"/>
              <a:cs typeface="Consolas" pitchFamily="49" charset="0"/>
              <a:sym typeface="Menlo"/>
            </a:endParaRPr>
          </a:p>
        </p:txBody>
      </p:sp>
      <p:sp>
        <p:nvSpPr>
          <p:cNvPr id="318"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https://www.geeksforgeeks.org/c-indexers/</a:t>
            </a:r>
          </a:p>
        </p:txBody>
      </p:sp>
    </p:spTree>
    <p:extLst>
      <p:ext uri="{BB962C8B-B14F-4D97-AF65-F5344CB8AC3E}">
        <p14:creationId xmlns:p14="http://schemas.microsoft.com/office/powerpoint/2010/main" val="2237294023"/>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 name="Rectangle 4"/>
          <p:cNvGrpSpPr/>
          <p:nvPr/>
        </p:nvGrpSpPr>
        <p:grpSpPr>
          <a:xfrm>
            <a:off x="0" y="0"/>
            <a:ext cx="24384000" cy="2085978"/>
            <a:chOff x="0" y="0"/>
            <a:chExt cx="12192000" cy="1042988"/>
          </a:xfrm>
        </p:grpSpPr>
        <p:sp>
          <p:nvSpPr>
            <p:cNvPr id="320"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21"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a:t>
              </a:r>
              <a:r>
                <a:rPr sz="6400" b="0">
                  <a:solidFill>
                    <a:srgbClr val="E7E6E6"/>
                  </a:solidFill>
                  <a:latin typeface="Bahnschrift"/>
                  <a:sym typeface="Bahnschrift"/>
                </a:rPr>
                <a:t>Property</a:t>
              </a:r>
              <a:r>
                <a:rPr sz="6400" b="0">
                  <a:solidFill>
                    <a:srgbClr val="44546A"/>
                  </a:solidFill>
                  <a:latin typeface="Bahnschrift"/>
                  <a:sym typeface="Bahnschrift"/>
                </a:rPr>
                <a:t> </a:t>
              </a:r>
              <a:r>
                <a:rPr sz="6400" b="0">
                  <a:solidFill>
                    <a:srgbClr val="E7E6E6"/>
                  </a:solidFill>
                  <a:latin typeface="Bahnschrift"/>
                  <a:sym typeface="Bahnschrift"/>
                </a:rPr>
                <a:t>and</a:t>
              </a:r>
              <a:r>
                <a:rPr sz="6400" b="0">
                  <a:solidFill>
                    <a:srgbClr val="44546A"/>
                  </a:solidFill>
                  <a:latin typeface="Bahnschrift"/>
                  <a:sym typeface="Bahnschrift"/>
                </a:rPr>
                <a:t> Indexers</a:t>
              </a:r>
              <a:r>
                <a:rPr sz="6400" b="0">
                  <a:solidFill>
                    <a:srgbClr val="E7E6E6"/>
                  </a:solidFill>
                  <a:latin typeface="Bahnschrift"/>
                  <a:sym typeface="Bahnschrift"/>
                </a:rPr>
                <a:t> </a:t>
              </a:r>
              <a:r>
                <a:rPr sz="6400" b="0">
                  <a:solidFill>
                    <a:srgbClr val="44546A"/>
                  </a:solidFill>
                  <a:latin typeface="Bahnschrift"/>
                  <a:sym typeface="Bahnschrift"/>
                </a:rPr>
                <a:t>with example.</a:t>
              </a:r>
            </a:p>
          </p:txBody>
        </p:sp>
      </p:grpSp>
      <p:sp>
        <p:nvSpPr>
          <p:cNvPr id="323" name="class Program     {         static void Main(string[] args)         {             Indexer[] I = new Indexer[9];             I[0] = new Indexer();             I[0].msg(0);…"/>
          <p:cNvSpPr txBox="1"/>
          <p:nvPr/>
        </p:nvSpPr>
        <p:spPr>
          <a:xfrm>
            <a:off x="2375633" y="2753359"/>
            <a:ext cx="15679662" cy="7417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914400">
              <a:defRPr sz="1400">
                <a:solidFill>
                  <a:srgbClr val="2D2D2D"/>
                </a:solidFill>
                <a:latin typeface="Menlo"/>
                <a:ea typeface="Menlo"/>
                <a:cs typeface="Menlo"/>
                <a:sym typeface="Menlo"/>
              </a:defRPr>
            </a:pPr>
            <a:r>
              <a:rPr sz="2800" b="0">
                <a:solidFill>
                  <a:srgbClr val="00A5A6"/>
                </a:solidFill>
                <a:latin typeface="Consolas" pitchFamily="49" charset="0"/>
                <a:cs typeface="Consolas" pitchFamily="49" charset="0"/>
                <a:sym typeface="Menlo"/>
              </a:rPr>
              <a:t>class</a:t>
            </a: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Program</a:t>
            </a:r>
            <a:br>
              <a:rPr sz="2800" b="0">
                <a:solidFill>
                  <a:srgbClr val="4178B3"/>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static</a:t>
            </a: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void</a:t>
            </a:r>
            <a:r>
              <a:rPr sz="2800" b="0">
                <a:solidFill>
                  <a:srgbClr val="2D2D2D"/>
                </a:solidFill>
                <a:latin typeface="Consolas" pitchFamily="49" charset="0"/>
                <a:cs typeface="Consolas" pitchFamily="49" charset="0"/>
                <a:sym typeface="Menlo"/>
              </a:rPr>
              <a:t> Main(</a:t>
            </a:r>
            <a:r>
              <a:rPr sz="2800" b="0">
                <a:solidFill>
                  <a:srgbClr val="00A5A6"/>
                </a:solidFill>
                <a:latin typeface="Consolas" pitchFamily="49" charset="0"/>
                <a:cs typeface="Consolas" pitchFamily="49" charset="0"/>
                <a:sym typeface="Menlo"/>
              </a:rPr>
              <a:t>string</a:t>
            </a:r>
            <a:r>
              <a:rPr sz="2800" b="0">
                <a:solidFill>
                  <a:srgbClr val="2D2D2D"/>
                </a:solidFill>
                <a:latin typeface="Consolas" pitchFamily="49" charset="0"/>
                <a:cs typeface="Consolas" pitchFamily="49" charset="0"/>
                <a:sym typeface="Menlo"/>
              </a:rPr>
              <a:t>[] args)</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Indexer</a:t>
            </a:r>
            <a:r>
              <a:rPr sz="2800" b="0">
                <a:solidFill>
                  <a:srgbClr val="2D2D2D"/>
                </a:solidFill>
                <a:latin typeface="Consolas" pitchFamily="49" charset="0"/>
                <a:cs typeface="Consolas" pitchFamily="49" charset="0"/>
                <a:sym typeface="Menlo"/>
              </a:rPr>
              <a:t>[] I = </a:t>
            </a:r>
            <a:r>
              <a:rPr sz="2800" b="0">
                <a:solidFill>
                  <a:srgbClr val="00A5A6"/>
                </a:solidFill>
                <a:latin typeface="Consolas" pitchFamily="49" charset="0"/>
                <a:cs typeface="Consolas" pitchFamily="49" charset="0"/>
                <a:sym typeface="Menlo"/>
              </a:rPr>
              <a:t>new</a:t>
            </a: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Indexer</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9</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 = </a:t>
            </a:r>
            <a:r>
              <a:rPr sz="2800" b="0">
                <a:solidFill>
                  <a:srgbClr val="00A5A6"/>
                </a:solidFill>
                <a:latin typeface="Consolas" pitchFamily="49" charset="0"/>
                <a:cs typeface="Consolas" pitchFamily="49" charset="0"/>
                <a:sym typeface="Menlo"/>
              </a:rPr>
              <a:t>new</a:t>
            </a: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Indexer</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].msg(</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p>
          <a:p>
            <a:pPr algn="l" defTabSz="914400">
              <a:defRPr sz="1400">
                <a:solidFill>
                  <a:srgbClr val="2D2D2D"/>
                </a:solidFill>
                <a:latin typeface="Menlo"/>
                <a:ea typeface="Menlo"/>
                <a:cs typeface="Menlo"/>
                <a:sym typeface="Menlo"/>
              </a:defRPr>
            </a:pPr>
            <a:r>
              <a:rPr sz="2800" b="0">
                <a:solidFill>
                  <a:srgbClr val="2D2D2D"/>
                </a:solidFill>
                <a:latin typeface="Consolas" pitchFamily="49" charset="0"/>
                <a:cs typeface="Consolas" pitchFamily="49" charset="0"/>
                <a:sym typeface="Menlo"/>
              </a:rPr>
              <a:t>            //Indexer I = new Indexer();</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 = </a:t>
            </a:r>
            <a:r>
              <a:rPr sz="2800" b="0">
                <a:solidFill>
                  <a:srgbClr val="E48500"/>
                </a:solidFill>
                <a:latin typeface="Consolas" pitchFamily="49" charset="0"/>
                <a:cs typeface="Consolas" pitchFamily="49" charset="0"/>
                <a:sym typeface="Menlo"/>
              </a:rPr>
              <a:t>"Zero"</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1</a:t>
            </a:r>
            <a:r>
              <a:rPr sz="2800" b="0">
                <a:solidFill>
                  <a:srgbClr val="2D2D2D"/>
                </a:solidFill>
                <a:latin typeface="Consolas" pitchFamily="49" charset="0"/>
                <a:cs typeface="Consolas" pitchFamily="49" charset="0"/>
                <a:sym typeface="Menlo"/>
              </a:rPr>
              <a:t>] = </a:t>
            </a:r>
            <a:r>
              <a:rPr sz="2800" b="0">
                <a:solidFill>
                  <a:srgbClr val="E48500"/>
                </a:solidFill>
                <a:latin typeface="Consolas" pitchFamily="49" charset="0"/>
                <a:cs typeface="Consolas" pitchFamily="49" charset="0"/>
                <a:sym typeface="Menlo"/>
              </a:rPr>
              <a:t>"One"</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Console</a:t>
            </a:r>
            <a:r>
              <a:rPr sz="2800" b="0">
                <a:solidFill>
                  <a:srgbClr val="2D2D2D"/>
                </a:solidFill>
                <a:latin typeface="Consolas" pitchFamily="49" charset="0"/>
                <a:cs typeface="Consolas" pitchFamily="49" charset="0"/>
                <a:sym typeface="Menlo"/>
              </a:rPr>
              <a:t>.WriteLine(</a:t>
            </a:r>
            <a:r>
              <a:rPr sz="2800" b="0">
                <a:solidFill>
                  <a:srgbClr val="E48500"/>
                </a:solidFill>
                <a:latin typeface="Consolas" pitchFamily="49" charset="0"/>
                <a:cs typeface="Consolas" pitchFamily="49" charset="0"/>
                <a:sym typeface="Menlo"/>
              </a:rPr>
              <a:t>$"Indexer value is </a:t>
            </a: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Console</a:t>
            </a:r>
            <a:r>
              <a:rPr sz="2800" b="0">
                <a:solidFill>
                  <a:srgbClr val="2D2D2D"/>
                </a:solidFill>
                <a:latin typeface="Consolas" pitchFamily="49" charset="0"/>
                <a:cs typeface="Consolas" pitchFamily="49" charset="0"/>
                <a:sym typeface="Menlo"/>
              </a:rPr>
              <a:t>.WriteLine(</a:t>
            </a:r>
            <a:r>
              <a:rPr sz="2800" b="0">
                <a:solidFill>
                  <a:srgbClr val="E48500"/>
                </a:solidFill>
                <a:latin typeface="Consolas" pitchFamily="49" charset="0"/>
                <a:cs typeface="Consolas" pitchFamily="49" charset="0"/>
                <a:sym typeface="Menlo"/>
              </a:rPr>
              <a:t>$"Indexer value is </a:t>
            </a: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1</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Console</a:t>
            </a:r>
            <a:r>
              <a:rPr sz="2800" b="0">
                <a:solidFill>
                  <a:srgbClr val="2D2D2D"/>
                </a:solidFill>
                <a:latin typeface="Consolas" pitchFamily="49" charset="0"/>
                <a:cs typeface="Consolas" pitchFamily="49" charset="0"/>
                <a:sym typeface="Menlo"/>
              </a:rPr>
              <a:t>.WriteLine(</a:t>
            </a:r>
            <a:r>
              <a:rPr sz="2800" b="0">
                <a:solidFill>
                  <a:srgbClr val="E48500"/>
                </a:solidFill>
                <a:latin typeface="Consolas" pitchFamily="49" charset="0"/>
                <a:cs typeface="Consolas" pitchFamily="49" charset="0"/>
                <a:sym typeface="Menlo"/>
              </a:rPr>
              <a:t>$"Indexer value is </a:t>
            </a: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2</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//Console.WriteLine($"Indexer value is {I[0].msg(0)}!");</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p>
        </p:txBody>
      </p:sp>
      <p:sp>
        <p:nvSpPr>
          <p:cNvPr id="324"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https://www.geeksforgeeks.org/c-indexers/</a:t>
            </a:r>
          </a:p>
        </p:txBody>
      </p:sp>
    </p:spTree>
    <p:extLst>
      <p:ext uri="{BB962C8B-B14F-4D97-AF65-F5344CB8AC3E}">
        <p14:creationId xmlns:p14="http://schemas.microsoft.com/office/powerpoint/2010/main" val="2387622280"/>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 name="Rectangle 4"/>
          <p:cNvGrpSpPr/>
          <p:nvPr/>
        </p:nvGrpSpPr>
        <p:grpSpPr>
          <a:xfrm>
            <a:off x="0" y="0"/>
            <a:ext cx="24384000" cy="2085978"/>
            <a:chOff x="0" y="0"/>
            <a:chExt cx="12192000" cy="1042988"/>
          </a:xfrm>
        </p:grpSpPr>
        <p:sp>
          <p:nvSpPr>
            <p:cNvPr id="326"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27"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a:t>
              </a:r>
              <a:r>
                <a:rPr sz="6400" b="0">
                  <a:solidFill>
                    <a:srgbClr val="E7E6E6"/>
                  </a:solidFill>
                  <a:latin typeface="Bahnschrift"/>
                  <a:sym typeface="Bahnschrift"/>
                </a:rPr>
                <a:t>Property</a:t>
              </a:r>
              <a:r>
                <a:rPr sz="6400" b="0">
                  <a:solidFill>
                    <a:srgbClr val="44546A"/>
                  </a:solidFill>
                  <a:latin typeface="Bahnschrift"/>
                  <a:sym typeface="Bahnschrift"/>
                </a:rPr>
                <a:t> </a:t>
              </a:r>
              <a:r>
                <a:rPr sz="6400" b="0">
                  <a:solidFill>
                    <a:srgbClr val="E7E6E6"/>
                  </a:solidFill>
                  <a:latin typeface="Bahnschrift"/>
                  <a:sym typeface="Bahnschrift"/>
                </a:rPr>
                <a:t>and</a:t>
              </a:r>
              <a:r>
                <a:rPr sz="6400" b="0">
                  <a:solidFill>
                    <a:srgbClr val="44546A"/>
                  </a:solidFill>
                  <a:latin typeface="Bahnschrift"/>
                  <a:sym typeface="Bahnschrift"/>
                </a:rPr>
                <a:t> Indexers</a:t>
              </a:r>
              <a:r>
                <a:rPr sz="6400" b="0">
                  <a:solidFill>
                    <a:srgbClr val="E7E6E6"/>
                  </a:solidFill>
                  <a:latin typeface="Bahnschrift"/>
                  <a:sym typeface="Bahnschrift"/>
                </a:rPr>
                <a:t> </a:t>
              </a:r>
              <a:r>
                <a:rPr sz="6400" b="0">
                  <a:solidFill>
                    <a:srgbClr val="44546A"/>
                  </a:solidFill>
                  <a:latin typeface="Bahnschrift"/>
                  <a:sym typeface="Bahnschrift"/>
                </a:rPr>
                <a:t>with example.</a:t>
              </a:r>
            </a:p>
          </p:txBody>
        </p:sp>
      </p:grpSp>
      <p:sp>
        <p:nvSpPr>
          <p:cNvPr id="329" name="class Program     {         static void Main(string[] args)         {             Indexer[] I = new Indexer[9];             I[0] = new Indexer();             I[0].msg(0);…"/>
          <p:cNvSpPr txBox="1"/>
          <p:nvPr/>
        </p:nvSpPr>
        <p:spPr>
          <a:xfrm>
            <a:off x="2375633" y="2753359"/>
            <a:ext cx="15679662" cy="7417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p>
            <a:pPr algn="l" defTabSz="914400">
              <a:defRPr sz="1400">
                <a:solidFill>
                  <a:srgbClr val="2D2D2D"/>
                </a:solidFill>
                <a:latin typeface="Menlo"/>
                <a:ea typeface="Menlo"/>
                <a:cs typeface="Menlo"/>
                <a:sym typeface="Menlo"/>
              </a:defRPr>
            </a:pPr>
            <a:r>
              <a:rPr sz="2800" b="0">
                <a:solidFill>
                  <a:srgbClr val="00A5A6"/>
                </a:solidFill>
                <a:latin typeface="Consolas" pitchFamily="49" charset="0"/>
                <a:cs typeface="Consolas" pitchFamily="49" charset="0"/>
                <a:sym typeface="Menlo"/>
              </a:rPr>
              <a:t>class</a:t>
            </a: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Program</a:t>
            </a:r>
            <a:br>
              <a:rPr sz="2800" b="0">
                <a:solidFill>
                  <a:srgbClr val="4178B3"/>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static</a:t>
            </a:r>
            <a:r>
              <a:rPr sz="2800" b="0">
                <a:solidFill>
                  <a:srgbClr val="2D2D2D"/>
                </a:solidFill>
                <a:latin typeface="Consolas" pitchFamily="49" charset="0"/>
                <a:cs typeface="Consolas" pitchFamily="49" charset="0"/>
                <a:sym typeface="Menlo"/>
              </a:rPr>
              <a:t> </a:t>
            </a:r>
            <a:r>
              <a:rPr sz="2800" b="0">
                <a:solidFill>
                  <a:srgbClr val="00A5A6"/>
                </a:solidFill>
                <a:latin typeface="Consolas" pitchFamily="49" charset="0"/>
                <a:cs typeface="Consolas" pitchFamily="49" charset="0"/>
                <a:sym typeface="Menlo"/>
              </a:rPr>
              <a:t>void</a:t>
            </a:r>
            <a:r>
              <a:rPr sz="2800" b="0">
                <a:solidFill>
                  <a:srgbClr val="2D2D2D"/>
                </a:solidFill>
                <a:latin typeface="Consolas" pitchFamily="49" charset="0"/>
                <a:cs typeface="Consolas" pitchFamily="49" charset="0"/>
                <a:sym typeface="Menlo"/>
              </a:rPr>
              <a:t> Main(</a:t>
            </a:r>
            <a:r>
              <a:rPr sz="2800" b="0">
                <a:solidFill>
                  <a:srgbClr val="00A5A6"/>
                </a:solidFill>
                <a:latin typeface="Consolas" pitchFamily="49" charset="0"/>
                <a:cs typeface="Consolas" pitchFamily="49" charset="0"/>
                <a:sym typeface="Menlo"/>
              </a:rPr>
              <a:t>string</a:t>
            </a:r>
            <a:r>
              <a:rPr sz="2800" b="0">
                <a:solidFill>
                  <a:srgbClr val="2D2D2D"/>
                </a:solidFill>
                <a:latin typeface="Consolas" pitchFamily="49" charset="0"/>
                <a:cs typeface="Consolas" pitchFamily="49" charset="0"/>
                <a:sym typeface="Menlo"/>
              </a:rPr>
              <a:t>[] args)</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Indexer</a:t>
            </a:r>
            <a:r>
              <a:rPr sz="2800" b="0">
                <a:solidFill>
                  <a:srgbClr val="2D2D2D"/>
                </a:solidFill>
                <a:latin typeface="Consolas" pitchFamily="49" charset="0"/>
                <a:cs typeface="Consolas" pitchFamily="49" charset="0"/>
                <a:sym typeface="Menlo"/>
              </a:rPr>
              <a:t>[] I = </a:t>
            </a:r>
            <a:r>
              <a:rPr sz="2800" b="0">
                <a:solidFill>
                  <a:srgbClr val="00A5A6"/>
                </a:solidFill>
                <a:latin typeface="Consolas" pitchFamily="49" charset="0"/>
                <a:cs typeface="Consolas" pitchFamily="49" charset="0"/>
                <a:sym typeface="Menlo"/>
              </a:rPr>
              <a:t>new</a:t>
            </a: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Indexer</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9</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 = </a:t>
            </a:r>
            <a:r>
              <a:rPr sz="2800" b="0">
                <a:solidFill>
                  <a:srgbClr val="00A5A6"/>
                </a:solidFill>
                <a:latin typeface="Consolas" pitchFamily="49" charset="0"/>
                <a:cs typeface="Consolas" pitchFamily="49" charset="0"/>
                <a:sym typeface="Menlo"/>
              </a:rPr>
              <a:t>new</a:t>
            </a: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Indexer</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].msg(</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p>
          <a:p>
            <a:pPr algn="l" defTabSz="914400">
              <a:defRPr sz="1400">
                <a:solidFill>
                  <a:srgbClr val="2D2D2D"/>
                </a:solidFill>
                <a:latin typeface="Menlo"/>
                <a:ea typeface="Menlo"/>
                <a:cs typeface="Menlo"/>
                <a:sym typeface="Menlo"/>
              </a:defRPr>
            </a:pPr>
            <a:r>
              <a:rPr sz="2800" b="0">
                <a:solidFill>
                  <a:srgbClr val="2D2D2D"/>
                </a:solidFill>
                <a:latin typeface="Consolas" pitchFamily="49" charset="0"/>
                <a:cs typeface="Consolas" pitchFamily="49" charset="0"/>
                <a:sym typeface="Menlo"/>
              </a:rPr>
              <a:t>            //Indexer I = new Indexer();</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 = </a:t>
            </a:r>
            <a:r>
              <a:rPr sz="2800" b="0">
                <a:solidFill>
                  <a:srgbClr val="E48500"/>
                </a:solidFill>
                <a:latin typeface="Consolas" pitchFamily="49" charset="0"/>
                <a:cs typeface="Consolas" pitchFamily="49" charset="0"/>
                <a:sym typeface="Menlo"/>
              </a:rPr>
              <a:t>"Zero"</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1</a:t>
            </a:r>
            <a:r>
              <a:rPr sz="2800" b="0">
                <a:solidFill>
                  <a:srgbClr val="2D2D2D"/>
                </a:solidFill>
                <a:latin typeface="Consolas" pitchFamily="49" charset="0"/>
                <a:cs typeface="Consolas" pitchFamily="49" charset="0"/>
                <a:sym typeface="Menlo"/>
              </a:rPr>
              <a:t>] = </a:t>
            </a:r>
            <a:r>
              <a:rPr sz="2800" b="0">
                <a:solidFill>
                  <a:srgbClr val="E48500"/>
                </a:solidFill>
                <a:latin typeface="Consolas" pitchFamily="49" charset="0"/>
                <a:cs typeface="Consolas" pitchFamily="49" charset="0"/>
                <a:sym typeface="Menlo"/>
              </a:rPr>
              <a:t>"One"</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Console</a:t>
            </a:r>
            <a:r>
              <a:rPr sz="2800" b="0">
                <a:solidFill>
                  <a:srgbClr val="2D2D2D"/>
                </a:solidFill>
                <a:latin typeface="Consolas" pitchFamily="49" charset="0"/>
                <a:cs typeface="Consolas" pitchFamily="49" charset="0"/>
                <a:sym typeface="Menlo"/>
              </a:rPr>
              <a:t>.WriteLine(</a:t>
            </a:r>
            <a:r>
              <a:rPr sz="2800" b="0">
                <a:solidFill>
                  <a:srgbClr val="E48500"/>
                </a:solidFill>
                <a:latin typeface="Consolas" pitchFamily="49" charset="0"/>
                <a:cs typeface="Consolas" pitchFamily="49" charset="0"/>
                <a:sym typeface="Menlo"/>
              </a:rPr>
              <a:t>$"Indexer value is </a:t>
            </a: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Console</a:t>
            </a:r>
            <a:r>
              <a:rPr sz="2800" b="0">
                <a:solidFill>
                  <a:srgbClr val="2D2D2D"/>
                </a:solidFill>
                <a:latin typeface="Consolas" pitchFamily="49" charset="0"/>
                <a:cs typeface="Consolas" pitchFamily="49" charset="0"/>
                <a:sym typeface="Menlo"/>
              </a:rPr>
              <a:t>.WriteLine(</a:t>
            </a:r>
            <a:r>
              <a:rPr sz="2800" b="0">
                <a:solidFill>
                  <a:srgbClr val="E48500"/>
                </a:solidFill>
                <a:latin typeface="Consolas" pitchFamily="49" charset="0"/>
                <a:cs typeface="Consolas" pitchFamily="49" charset="0"/>
                <a:sym typeface="Menlo"/>
              </a:rPr>
              <a:t>$"Indexer value is </a:t>
            </a: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1</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r>
              <a:rPr sz="2800" b="0">
                <a:solidFill>
                  <a:srgbClr val="4178B3"/>
                </a:solidFill>
                <a:latin typeface="Consolas" pitchFamily="49" charset="0"/>
                <a:cs typeface="Consolas" pitchFamily="49" charset="0"/>
                <a:sym typeface="Menlo"/>
              </a:rPr>
              <a:t>Console</a:t>
            </a:r>
            <a:r>
              <a:rPr sz="2800" b="0">
                <a:solidFill>
                  <a:srgbClr val="2D2D2D"/>
                </a:solidFill>
                <a:latin typeface="Consolas" pitchFamily="49" charset="0"/>
                <a:cs typeface="Consolas" pitchFamily="49" charset="0"/>
                <a:sym typeface="Menlo"/>
              </a:rPr>
              <a:t>.WriteLine(</a:t>
            </a:r>
            <a:r>
              <a:rPr sz="2800" b="0">
                <a:solidFill>
                  <a:srgbClr val="E48500"/>
                </a:solidFill>
                <a:latin typeface="Consolas" pitchFamily="49" charset="0"/>
                <a:cs typeface="Consolas" pitchFamily="49" charset="0"/>
                <a:sym typeface="Menlo"/>
              </a:rPr>
              <a:t>$"Indexer value is </a:t>
            </a:r>
            <a:r>
              <a:rPr sz="2800" b="0">
                <a:solidFill>
                  <a:srgbClr val="2D2D2D"/>
                </a:solidFill>
                <a:latin typeface="Consolas" pitchFamily="49" charset="0"/>
                <a:cs typeface="Consolas" pitchFamily="49" charset="0"/>
                <a:sym typeface="Menlo"/>
              </a:rPr>
              <a:t>{ I[</a:t>
            </a:r>
            <a:r>
              <a:rPr sz="2800" b="0">
                <a:solidFill>
                  <a:srgbClr val="E48500"/>
                </a:solidFill>
                <a:latin typeface="Consolas" pitchFamily="49" charset="0"/>
                <a:cs typeface="Consolas" pitchFamily="49" charset="0"/>
                <a:sym typeface="Menlo"/>
              </a:rPr>
              <a:t>0</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2</a:t>
            </a:r>
            <a:r>
              <a:rPr sz="2800" b="0">
                <a:solidFill>
                  <a:srgbClr val="2D2D2D"/>
                </a:solidFill>
                <a:latin typeface="Consolas" pitchFamily="49" charset="0"/>
                <a:cs typeface="Consolas" pitchFamily="49" charset="0"/>
                <a:sym typeface="Menlo"/>
              </a:rPr>
              <a:t>]}</a:t>
            </a:r>
            <a:r>
              <a:rPr sz="2800" b="0">
                <a:solidFill>
                  <a:srgbClr val="E48500"/>
                </a:solidFill>
                <a:latin typeface="Consolas" pitchFamily="49" charset="0"/>
                <a:cs typeface="Consolas" pitchFamily="49" charset="0"/>
                <a:sym typeface="Menlo"/>
              </a:rPr>
              <a:t>!"</a:t>
            </a:r>
            <a:r>
              <a:rPr sz="2800" b="0">
                <a:solidFill>
                  <a:srgbClr val="2D2D2D"/>
                </a:solidFill>
                <a:latin typeface="Consolas" pitchFamily="49" charset="0"/>
                <a:cs typeface="Consolas" pitchFamily="49" charset="0"/>
                <a:sym typeface="Menlo"/>
              </a:rPr>
              <a:t>);</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//Console.WriteLine($"Indexer value is {I[0].msg(0)}!");</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br>
              <a:rPr sz="2800" b="0">
                <a:solidFill>
                  <a:srgbClr val="2D2D2D"/>
                </a:solidFill>
                <a:latin typeface="Consolas" pitchFamily="49" charset="0"/>
                <a:cs typeface="Consolas" pitchFamily="49" charset="0"/>
                <a:sym typeface="Menlo"/>
              </a:rPr>
            </a:br>
            <a:r>
              <a:rPr sz="2800" b="0">
                <a:solidFill>
                  <a:srgbClr val="2D2D2D"/>
                </a:solidFill>
                <a:latin typeface="Consolas" pitchFamily="49" charset="0"/>
                <a:cs typeface="Consolas" pitchFamily="49" charset="0"/>
                <a:sym typeface="Menlo"/>
              </a:rPr>
              <a:t>    }</a:t>
            </a:r>
          </a:p>
        </p:txBody>
      </p:sp>
      <p:sp>
        <p:nvSpPr>
          <p:cNvPr id="330" name="Out Put…"/>
          <p:cNvSpPr txBox="1"/>
          <p:nvPr/>
        </p:nvSpPr>
        <p:spPr>
          <a:xfrm>
            <a:off x="2635010" y="9712959"/>
            <a:ext cx="4840036" cy="3421382"/>
          </a:xfrm>
          <a:prstGeom prst="rect">
            <a:avLst/>
          </a:prstGeom>
          <a:solidFill>
            <a:schemeClr val="accent3"/>
          </a:solidFill>
          <a:ln w="19050">
            <a:solidFill>
              <a:srgbClr val="FFFFFF"/>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lstStyle/>
          <a:p>
            <a:pPr algn="l" defTabSz="1828800">
              <a:defRPr>
                <a:solidFill>
                  <a:srgbClr val="FFFFFF"/>
                </a:solidFill>
              </a:defRPr>
            </a:pPr>
            <a:r>
              <a:rPr sz="3600" b="0">
                <a:solidFill>
                  <a:srgbClr val="FFFFFF"/>
                </a:solidFill>
                <a:latin typeface="Calibri"/>
                <a:cs typeface="Calibri"/>
                <a:sym typeface="Calibri"/>
              </a:rPr>
              <a:t>Out Put</a:t>
            </a:r>
          </a:p>
          <a:p>
            <a:pPr algn="l" defTabSz="1828800">
              <a:defRPr>
                <a:solidFill>
                  <a:srgbClr val="FFFFFF"/>
                </a:solidFill>
              </a:defRPr>
            </a:pPr>
            <a:endParaRPr sz="3600" b="0">
              <a:solidFill>
                <a:srgbClr val="FFFFFF"/>
              </a:solidFill>
              <a:latin typeface="Calibri"/>
              <a:cs typeface="Calibri"/>
              <a:sym typeface="Calibri"/>
            </a:endParaRPr>
          </a:p>
          <a:p>
            <a:pPr algn="l" defTabSz="1828800">
              <a:defRPr>
                <a:solidFill>
                  <a:srgbClr val="FFFFFF"/>
                </a:solidFill>
              </a:defRPr>
            </a:pPr>
            <a:r>
              <a:rPr sz="3600" b="0">
                <a:solidFill>
                  <a:srgbClr val="FFFFFF"/>
                </a:solidFill>
                <a:latin typeface="Calibri"/>
                <a:cs typeface="Calibri"/>
                <a:sym typeface="Calibri"/>
              </a:rPr>
              <a:t>Hiii</a:t>
            </a:r>
          </a:p>
          <a:p>
            <a:pPr algn="l" defTabSz="1828800">
              <a:defRPr>
                <a:solidFill>
                  <a:srgbClr val="FFFFFF"/>
                </a:solidFill>
              </a:defRPr>
            </a:pPr>
            <a:r>
              <a:rPr sz="3600" b="0">
                <a:solidFill>
                  <a:srgbClr val="FFFFFF"/>
                </a:solidFill>
                <a:latin typeface="Calibri"/>
                <a:cs typeface="Calibri"/>
                <a:sym typeface="Calibri"/>
              </a:rPr>
              <a:t>Indexer value is Zero!</a:t>
            </a:r>
          </a:p>
          <a:p>
            <a:pPr algn="l" defTabSz="1828800">
              <a:defRPr>
                <a:solidFill>
                  <a:srgbClr val="FFFFFF"/>
                </a:solidFill>
              </a:defRPr>
            </a:pPr>
            <a:r>
              <a:rPr sz="3600" b="0">
                <a:solidFill>
                  <a:srgbClr val="FFFFFF"/>
                </a:solidFill>
                <a:latin typeface="Calibri"/>
                <a:cs typeface="Calibri"/>
                <a:sym typeface="Calibri"/>
              </a:rPr>
              <a:t>Indexer value is One!</a:t>
            </a:r>
          </a:p>
          <a:p>
            <a:pPr algn="l" defTabSz="1828800">
              <a:defRPr>
                <a:solidFill>
                  <a:srgbClr val="FFFFFF"/>
                </a:solidFill>
              </a:defRPr>
            </a:pPr>
            <a:r>
              <a:rPr sz="3600" b="0">
                <a:solidFill>
                  <a:srgbClr val="FFFFFF"/>
                </a:solidFill>
                <a:latin typeface="Calibri"/>
                <a:cs typeface="Calibri"/>
                <a:sym typeface="Calibri"/>
              </a:rPr>
              <a:t>Indexer value is !</a:t>
            </a:r>
          </a:p>
        </p:txBody>
      </p:sp>
      <p:sp>
        <p:nvSpPr>
          <p:cNvPr id="331"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https://www.geeksforgeeks.org/c-indexers/</a:t>
            </a:r>
          </a:p>
        </p:txBody>
      </p:sp>
    </p:spTree>
    <p:extLst>
      <p:ext uri="{BB962C8B-B14F-4D97-AF65-F5344CB8AC3E}">
        <p14:creationId xmlns:p14="http://schemas.microsoft.com/office/powerpoint/2010/main" val="3629262196"/>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Rectangle 4"/>
          <p:cNvGrpSpPr/>
          <p:nvPr/>
        </p:nvGrpSpPr>
        <p:grpSpPr>
          <a:xfrm>
            <a:off x="0" y="0"/>
            <a:ext cx="24384000" cy="2085978"/>
            <a:chOff x="0" y="0"/>
            <a:chExt cx="12192000" cy="1042988"/>
          </a:xfrm>
        </p:grpSpPr>
        <p:sp>
          <p:nvSpPr>
            <p:cNvPr id="333"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34" name="Explain the significance of Property and Indexers with example."/>
            <p:cNvSpPr txBox="1"/>
            <p:nvPr/>
          </p:nvSpPr>
          <p:spPr>
            <a:xfrm>
              <a:off x="0" y="229108"/>
              <a:ext cx="12192000" cy="5847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p>
              <a:pPr algn="l" defTabSz="1828800">
                <a:defRPr sz="3200">
                  <a:solidFill>
                    <a:srgbClr val="44546A"/>
                  </a:solidFill>
                  <a:latin typeface="Bahnschrift"/>
                  <a:ea typeface="Bahnschrift"/>
                  <a:cs typeface="Bahnschrift"/>
                  <a:sym typeface="Bahnschrift"/>
                </a:defRPr>
              </a:pPr>
              <a:r>
                <a:rPr sz="6400" b="0">
                  <a:solidFill>
                    <a:srgbClr val="44546A"/>
                  </a:solidFill>
                  <a:latin typeface="Bahnschrift"/>
                  <a:sym typeface="Bahnschrift"/>
                </a:rPr>
                <a:t>Explain the significance of </a:t>
              </a:r>
              <a:r>
                <a:rPr sz="6400" b="0">
                  <a:solidFill>
                    <a:srgbClr val="E7E6E6"/>
                  </a:solidFill>
                  <a:latin typeface="Bahnschrift"/>
                  <a:sym typeface="Bahnschrift"/>
                </a:rPr>
                <a:t>Property</a:t>
              </a:r>
              <a:r>
                <a:rPr sz="6400" b="0">
                  <a:solidFill>
                    <a:srgbClr val="44546A"/>
                  </a:solidFill>
                  <a:latin typeface="Bahnschrift"/>
                  <a:sym typeface="Bahnschrift"/>
                </a:rPr>
                <a:t> </a:t>
              </a:r>
              <a:r>
                <a:rPr sz="6400" b="0">
                  <a:solidFill>
                    <a:srgbClr val="E7E6E6"/>
                  </a:solidFill>
                  <a:latin typeface="Bahnschrift"/>
                  <a:sym typeface="Bahnschrift"/>
                </a:rPr>
                <a:t>and</a:t>
              </a:r>
              <a:r>
                <a:rPr sz="6400" b="0">
                  <a:solidFill>
                    <a:srgbClr val="44546A"/>
                  </a:solidFill>
                  <a:latin typeface="Bahnschrift"/>
                  <a:sym typeface="Bahnschrift"/>
                </a:rPr>
                <a:t> Indexers</a:t>
              </a:r>
              <a:r>
                <a:rPr sz="6400" b="0">
                  <a:solidFill>
                    <a:srgbClr val="E7E6E6"/>
                  </a:solidFill>
                  <a:latin typeface="Bahnschrift"/>
                  <a:sym typeface="Bahnschrift"/>
                </a:rPr>
                <a:t> </a:t>
              </a:r>
              <a:r>
                <a:rPr sz="6400" b="0">
                  <a:solidFill>
                    <a:srgbClr val="44546A"/>
                  </a:solidFill>
                  <a:latin typeface="Bahnschrift"/>
                  <a:sym typeface="Bahnschrift"/>
                </a:rPr>
                <a:t>with example.</a:t>
              </a:r>
            </a:p>
          </p:txBody>
        </p:sp>
      </p:grpSp>
      <p:sp>
        <p:nvSpPr>
          <p:cNvPr id="337"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https://www.geeksforgeeks.org/c-inheritance/</a:t>
            </a:r>
          </a:p>
        </p:txBody>
      </p:sp>
      <p:sp>
        <p:nvSpPr>
          <p:cNvPr id="7" name="Rectangle 6"/>
          <p:cNvSpPr/>
          <p:nvPr/>
        </p:nvSpPr>
        <p:spPr>
          <a:xfrm>
            <a:off x="1066800" y="3505201"/>
            <a:ext cx="22555200" cy="6863417"/>
          </a:xfrm>
          <a:prstGeom prst="rect">
            <a:avLst/>
          </a:prstGeom>
        </p:spPr>
        <p:txBody>
          <a:bodyPr wrap="square">
            <a:spAutoFit/>
          </a:bodyPr>
          <a:lstStyle/>
          <a:p>
            <a:pPr marL="914400" indent="-635000" algn="l" defTabSz="914400">
              <a:lnSpc>
                <a:spcPts val="8800"/>
              </a:lnSpc>
              <a:buClr>
                <a:srgbClr val="000000">
                  <a:alpha val="84313"/>
                </a:srgbClr>
              </a:buClr>
              <a:buSzPct val="100000"/>
              <a:buFont typeface="Helvetica"/>
              <a:buChar char="•"/>
              <a:defRPr sz="1600">
                <a:solidFill>
                  <a:srgbClr val="000000">
                    <a:alpha val="84313"/>
                  </a:srgbClr>
                </a:solidFill>
                <a:latin typeface="+mj-lt"/>
                <a:ea typeface="+mj-ea"/>
                <a:cs typeface="+mj-cs"/>
                <a:sym typeface="Helvetica"/>
              </a:defRPr>
            </a:pPr>
            <a:r>
              <a:rPr lang="en-US" b="0" dirty="0">
                <a:solidFill>
                  <a:srgbClr val="000000">
                    <a:alpha val="84313"/>
                  </a:srgbClr>
                </a:solidFill>
                <a:latin typeface="Helvetica"/>
                <a:cs typeface="Helvetica"/>
                <a:sym typeface="Helvetica"/>
              </a:rPr>
              <a:t>There are two types of Indexers i.e. </a:t>
            </a:r>
            <a:r>
              <a:rPr lang="en-US" dirty="0">
                <a:solidFill>
                  <a:srgbClr val="000000">
                    <a:alpha val="84313"/>
                  </a:srgbClr>
                </a:solidFill>
                <a:latin typeface="Helvetica"/>
                <a:cs typeface="Helvetica"/>
                <a:sym typeface="Helvetica"/>
              </a:rPr>
              <a:t>One Dimensional Indexer</a:t>
            </a:r>
            <a:r>
              <a:rPr lang="en-US" b="0" dirty="0">
                <a:solidFill>
                  <a:srgbClr val="000000">
                    <a:alpha val="84313"/>
                  </a:srgbClr>
                </a:solidFill>
                <a:latin typeface="Helvetica"/>
                <a:cs typeface="Helvetica"/>
                <a:sym typeface="Helvetica"/>
              </a:rPr>
              <a:t> &amp; </a:t>
            </a:r>
            <a:r>
              <a:rPr lang="en-US" dirty="0" err="1">
                <a:solidFill>
                  <a:srgbClr val="EC4E20"/>
                </a:solidFill>
                <a:latin typeface="Helvetica"/>
                <a:cs typeface="Helvetica"/>
                <a:sym typeface="Helvetica"/>
                <a:hlinkClick r:id="rId2"/>
              </a:rPr>
              <a:t>MultiDimensional</a:t>
            </a:r>
            <a:r>
              <a:rPr lang="en-US" dirty="0">
                <a:solidFill>
                  <a:srgbClr val="EC4E20"/>
                </a:solidFill>
                <a:latin typeface="Helvetica"/>
                <a:cs typeface="Helvetica"/>
                <a:sym typeface="Helvetica"/>
                <a:hlinkClick r:id="rId2"/>
              </a:rPr>
              <a:t> Indexer</a:t>
            </a:r>
            <a:r>
              <a:rPr lang="en-US" b="0" dirty="0">
                <a:solidFill>
                  <a:srgbClr val="000000">
                    <a:alpha val="84313"/>
                  </a:srgbClr>
                </a:solidFill>
                <a:latin typeface="Helvetica"/>
                <a:cs typeface="Helvetica"/>
                <a:sym typeface="Helvetica"/>
              </a:rPr>
              <a:t>. </a:t>
            </a:r>
          </a:p>
          <a:p>
            <a:pPr marL="914400" indent="-635000" algn="l" defTabSz="914400">
              <a:lnSpc>
                <a:spcPts val="8800"/>
              </a:lnSpc>
              <a:buClr>
                <a:srgbClr val="000000">
                  <a:alpha val="84313"/>
                </a:srgbClr>
              </a:buClr>
              <a:buSzPct val="100000"/>
              <a:buFont typeface="Helvetica"/>
              <a:buChar char="•"/>
              <a:defRPr sz="1600">
                <a:solidFill>
                  <a:srgbClr val="000000">
                    <a:alpha val="84313"/>
                  </a:srgbClr>
                </a:solidFill>
                <a:latin typeface="+mj-lt"/>
                <a:ea typeface="+mj-ea"/>
                <a:cs typeface="+mj-cs"/>
                <a:sym typeface="Helvetica"/>
              </a:defRPr>
            </a:pPr>
            <a:r>
              <a:rPr lang="en-US" b="0" dirty="0">
                <a:solidFill>
                  <a:srgbClr val="000000">
                    <a:alpha val="84313"/>
                  </a:srgbClr>
                </a:solidFill>
                <a:latin typeface="Helvetica"/>
                <a:cs typeface="Helvetica"/>
                <a:sym typeface="Helvetica"/>
              </a:rPr>
              <a:t>Indexers can be overloaded.</a:t>
            </a:r>
          </a:p>
          <a:p>
            <a:pPr marL="914400" indent="-635000" algn="l" defTabSz="914400">
              <a:lnSpc>
                <a:spcPts val="8800"/>
              </a:lnSpc>
              <a:buClr>
                <a:srgbClr val="000000">
                  <a:alpha val="84313"/>
                </a:srgbClr>
              </a:buClr>
              <a:buSzPct val="100000"/>
              <a:buFont typeface="Helvetica"/>
              <a:buChar char="•"/>
              <a:defRPr sz="1600">
                <a:solidFill>
                  <a:srgbClr val="000000">
                    <a:alpha val="84313"/>
                  </a:srgbClr>
                </a:solidFill>
                <a:latin typeface="+mj-lt"/>
                <a:ea typeface="+mj-ea"/>
                <a:cs typeface="+mj-cs"/>
                <a:sym typeface="Helvetica"/>
              </a:defRPr>
            </a:pPr>
            <a:r>
              <a:rPr lang="en-US" b="0" dirty="0">
                <a:solidFill>
                  <a:srgbClr val="000000">
                    <a:alpha val="84313"/>
                  </a:srgbClr>
                </a:solidFill>
                <a:latin typeface="Helvetica"/>
                <a:cs typeface="Helvetica"/>
                <a:sym typeface="Helvetica"/>
              </a:rPr>
              <a:t>This enables the object to be indexed in a similar way to arrays.</a:t>
            </a:r>
          </a:p>
          <a:p>
            <a:pPr marL="914400" indent="-635000" algn="l" defTabSz="914400">
              <a:lnSpc>
                <a:spcPts val="8800"/>
              </a:lnSpc>
              <a:buClr>
                <a:srgbClr val="000000">
                  <a:alpha val="84313"/>
                </a:srgbClr>
              </a:buClr>
              <a:buSzPct val="100000"/>
              <a:buFont typeface="Helvetica"/>
              <a:buChar char="•"/>
              <a:defRPr sz="1600">
                <a:solidFill>
                  <a:srgbClr val="000000">
                    <a:alpha val="84313"/>
                  </a:srgbClr>
                </a:solidFill>
                <a:latin typeface="+mj-lt"/>
                <a:ea typeface="+mj-ea"/>
                <a:cs typeface="+mj-cs"/>
                <a:sym typeface="Helvetica"/>
              </a:defRPr>
            </a:pPr>
            <a:r>
              <a:rPr lang="en-US" b="0" dirty="0">
                <a:solidFill>
                  <a:srgbClr val="000000">
                    <a:alpha val="84313"/>
                  </a:srgbClr>
                </a:solidFill>
                <a:latin typeface="Helvetica"/>
                <a:cs typeface="Helvetica"/>
                <a:sym typeface="Helvetica"/>
              </a:rPr>
              <a:t>A set </a:t>
            </a:r>
            <a:r>
              <a:rPr lang="en-US" b="0" dirty="0" err="1">
                <a:solidFill>
                  <a:srgbClr val="000000">
                    <a:alpha val="84313"/>
                  </a:srgbClr>
                </a:solidFill>
                <a:latin typeface="Helvetica"/>
                <a:cs typeface="Helvetica"/>
                <a:sym typeface="Helvetica"/>
              </a:rPr>
              <a:t>accessor</a:t>
            </a:r>
            <a:r>
              <a:rPr lang="en-US" b="0" dirty="0">
                <a:solidFill>
                  <a:srgbClr val="000000">
                    <a:alpha val="84313"/>
                  </a:srgbClr>
                </a:solidFill>
                <a:latin typeface="Helvetica"/>
                <a:cs typeface="Helvetica"/>
                <a:sym typeface="Helvetica"/>
              </a:rPr>
              <a:t> will always assign the value while the get </a:t>
            </a:r>
            <a:r>
              <a:rPr lang="en-US" b="0" dirty="0" err="1">
                <a:solidFill>
                  <a:srgbClr val="000000">
                    <a:alpha val="84313"/>
                  </a:srgbClr>
                </a:solidFill>
                <a:latin typeface="Helvetica"/>
                <a:cs typeface="Helvetica"/>
                <a:sym typeface="Helvetica"/>
              </a:rPr>
              <a:t>accessor</a:t>
            </a:r>
            <a:r>
              <a:rPr lang="en-US" b="0" dirty="0">
                <a:solidFill>
                  <a:srgbClr val="000000">
                    <a:alpha val="84313"/>
                  </a:srgbClr>
                </a:solidFill>
                <a:latin typeface="Helvetica"/>
                <a:cs typeface="Helvetica"/>
                <a:sym typeface="Helvetica"/>
              </a:rPr>
              <a:t> will return the value.</a:t>
            </a:r>
          </a:p>
          <a:p>
            <a:pPr marL="914400" indent="-635000" algn="l" defTabSz="914400">
              <a:lnSpc>
                <a:spcPts val="8800"/>
              </a:lnSpc>
              <a:buClr>
                <a:srgbClr val="000000">
                  <a:alpha val="84313"/>
                </a:srgbClr>
              </a:buClr>
              <a:buSzPct val="100000"/>
              <a:buFont typeface="Helvetica"/>
              <a:buChar char="•"/>
              <a:defRPr sz="1600">
                <a:solidFill>
                  <a:srgbClr val="000000">
                    <a:alpha val="84313"/>
                  </a:srgbClr>
                </a:solidFill>
                <a:latin typeface="+mj-lt"/>
                <a:ea typeface="+mj-ea"/>
                <a:cs typeface="+mj-cs"/>
                <a:sym typeface="Helvetica"/>
              </a:defRPr>
            </a:pPr>
            <a:r>
              <a:rPr lang="en-US" b="0" dirty="0">
                <a:solidFill>
                  <a:srgbClr val="000000">
                    <a:alpha val="84313"/>
                  </a:srgbClr>
                </a:solidFill>
                <a:latin typeface="Helvetica"/>
                <a:cs typeface="Helvetica"/>
                <a:sym typeface="Helvetica"/>
              </a:rPr>
              <a:t>Indexers are also known as the </a:t>
            </a:r>
            <a:r>
              <a:rPr lang="en-US" b="0" i="1" dirty="0">
                <a:solidFill>
                  <a:srgbClr val="000000">
                    <a:alpha val="84313"/>
                  </a:srgbClr>
                </a:solidFill>
                <a:latin typeface="Helvetica"/>
                <a:cs typeface="Helvetica"/>
                <a:sym typeface="Helvetica"/>
              </a:rPr>
              <a:t>Smart Arrays</a:t>
            </a:r>
            <a:r>
              <a:rPr lang="en-US" b="0" dirty="0">
                <a:solidFill>
                  <a:srgbClr val="000000">
                    <a:alpha val="84313"/>
                  </a:srgbClr>
                </a:solidFill>
                <a:latin typeface="Helvetica"/>
                <a:cs typeface="Helvetica"/>
                <a:sym typeface="Helvetica"/>
              </a:rPr>
              <a:t>.</a:t>
            </a:r>
          </a:p>
          <a:p>
            <a:pPr marL="914400" indent="-635000" algn="l" defTabSz="914400">
              <a:lnSpc>
                <a:spcPts val="8800"/>
              </a:lnSpc>
              <a:buClr>
                <a:srgbClr val="000000">
                  <a:alpha val="84313"/>
                </a:srgbClr>
              </a:buClr>
              <a:buSzPct val="100000"/>
              <a:buFont typeface="Helvetica"/>
              <a:buChar char="•"/>
              <a:defRPr sz="1600">
                <a:solidFill>
                  <a:srgbClr val="000000">
                    <a:alpha val="84313"/>
                  </a:srgbClr>
                </a:solidFill>
                <a:latin typeface="+mj-lt"/>
                <a:ea typeface="+mj-ea"/>
                <a:cs typeface="+mj-cs"/>
                <a:sym typeface="Helvetica"/>
              </a:defRPr>
            </a:pPr>
            <a:r>
              <a:rPr lang="en-US" b="0" dirty="0">
                <a:solidFill>
                  <a:srgbClr val="000000">
                    <a:alpha val="84313"/>
                  </a:srgbClr>
                </a:solidFill>
                <a:latin typeface="Helvetica"/>
                <a:cs typeface="Helvetica"/>
                <a:sym typeface="Helvetica"/>
              </a:rPr>
              <a:t>Indexer can’t be a static member as it is an instance member of the class.</a:t>
            </a:r>
            <a:endParaRPr lang="en-US" b="0" dirty="0">
              <a:solidFill>
                <a:srgbClr val="000000">
                  <a:alpha val="84313"/>
                </a:srgbClr>
              </a:solidFill>
              <a:latin typeface="Helvetica"/>
              <a:cs typeface="Helvetica"/>
              <a:sym typeface="Helvetica"/>
            </a:endParaRPr>
          </a:p>
        </p:txBody>
      </p:sp>
    </p:spTree>
    <p:extLst>
      <p:ext uri="{BB962C8B-B14F-4D97-AF65-F5344CB8AC3E}">
        <p14:creationId xmlns:p14="http://schemas.microsoft.com/office/powerpoint/2010/main" val="2911948689"/>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Rounded Rectangle"/>
          <p:cNvSpPr/>
          <p:nvPr/>
        </p:nvSpPr>
        <p:spPr>
          <a:xfrm>
            <a:off x="6745431" y="5912276"/>
            <a:ext cx="9630470" cy="5286476"/>
          </a:xfrm>
          <a:prstGeom prst="roundRect">
            <a:avLst>
              <a:gd name="adj" fmla="val 13342"/>
            </a:avLst>
          </a:prstGeom>
          <a:solidFill>
            <a:srgbClr val="D9D9D9"/>
          </a:solidFill>
          <a:ln w="12700">
            <a:miter lim="400000"/>
          </a:ln>
        </p:spPr>
        <p:txBody>
          <a:bodyPr lIns="91438" rIns="91438" anchor="ctr"/>
          <a:lstStyle/>
          <a:p>
            <a:pPr algn="l" defTabSz="1828800">
              <a:defRPr sz="2800">
                <a:solidFill>
                  <a:srgbClr val="44546A"/>
                </a:solidFill>
                <a:latin typeface="Bahnschrift"/>
                <a:ea typeface="Bahnschrift"/>
                <a:cs typeface="Bahnschrift"/>
                <a:sym typeface="Bahnschrift"/>
              </a:defRPr>
            </a:pPr>
            <a:endParaRPr sz="5600" b="0">
              <a:solidFill>
                <a:srgbClr val="44546A"/>
              </a:solidFill>
              <a:latin typeface="Bahnschrift"/>
              <a:sym typeface="Bahnschrift"/>
            </a:endParaRPr>
          </a:p>
        </p:txBody>
      </p:sp>
      <p:grpSp>
        <p:nvGrpSpPr>
          <p:cNvPr id="342" name="Rectangle 4"/>
          <p:cNvGrpSpPr/>
          <p:nvPr/>
        </p:nvGrpSpPr>
        <p:grpSpPr>
          <a:xfrm>
            <a:off x="0" y="1"/>
            <a:ext cx="24384000" cy="2085978"/>
            <a:chOff x="0" y="0"/>
            <a:chExt cx="12192000" cy="1042988"/>
          </a:xfrm>
        </p:grpSpPr>
        <p:sp>
          <p:nvSpPr>
            <p:cNvPr id="340"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41" name="What is inheritance? Create C# console application to define Car class and derive Maruti and Mahindra from it to demonstrate inheritance."/>
            <p:cNvSpPr txBox="1"/>
            <p:nvPr/>
          </p:nvSpPr>
          <p:spPr>
            <a:xfrm>
              <a:off x="0" y="6998"/>
              <a:ext cx="12192000" cy="892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3000">
                  <a:solidFill>
                    <a:srgbClr val="44546A"/>
                  </a:solidFill>
                  <a:latin typeface="Bahnschrift"/>
                  <a:ea typeface="Bahnschrift"/>
                  <a:cs typeface="Bahnschrift"/>
                  <a:sym typeface="Bahnschrift"/>
                </a:defRPr>
              </a:lvl1pPr>
            </a:lstStyle>
            <a:p>
              <a:pPr algn="l" defTabSz="1828800"/>
              <a:r>
                <a:rPr sz="5200" b="0"/>
                <a:t>What is inheritance? </a:t>
              </a:r>
              <a:r>
                <a:rPr sz="5200" b="0">
                  <a:solidFill>
                    <a:srgbClr val="E7E6E6"/>
                  </a:solidFill>
                </a:rPr>
                <a:t>Create C# console application to define Car class and derive Maruti and Mahindra from it to demonstrate inheritance.</a:t>
              </a:r>
            </a:p>
          </p:txBody>
        </p:sp>
      </p:grpSp>
      <p:sp>
        <p:nvSpPr>
          <p:cNvPr id="343" name="It is the mechanism in C# by which one class is allowed to inherit the features(fields and methods) of another class."/>
          <p:cNvSpPr txBox="1"/>
          <p:nvPr/>
        </p:nvSpPr>
        <p:spPr>
          <a:xfrm>
            <a:off x="352863" y="3618547"/>
            <a:ext cx="23678273" cy="12721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lvl1pPr algn="ctr" defTabSz="457200">
              <a:lnSpc>
                <a:spcPts val="4600"/>
              </a:lnSpc>
              <a:defRPr>
                <a:solidFill>
                  <a:srgbClr val="000000">
                    <a:alpha val="84313"/>
                  </a:srgbClr>
                </a:solidFill>
                <a:latin typeface="+mj-lt"/>
                <a:ea typeface="+mj-ea"/>
                <a:cs typeface="+mj-cs"/>
                <a:sym typeface="Helvetica"/>
              </a:defRPr>
            </a:lvl1pPr>
          </a:lstStyle>
          <a:p>
            <a:pPr defTabSz="914400">
              <a:lnSpc>
                <a:spcPts val="9200"/>
              </a:lnSpc>
            </a:pPr>
            <a:r>
              <a:rPr sz="3600" b="0">
                <a:latin typeface="Helvetica"/>
                <a:cs typeface="Helvetica"/>
              </a:rPr>
              <a:t>It is the mechanism in C# by which one class is allowed to inherit the features(fields and methods) of another class.</a:t>
            </a:r>
          </a:p>
        </p:txBody>
      </p:sp>
      <p:sp>
        <p:nvSpPr>
          <p:cNvPr id="344" name="class derived-class : base-class…"/>
          <p:cNvSpPr txBox="1"/>
          <p:nvPr/>
        </p:nvSpPr>
        <p:spPr>
          <a:xfrm>
            <a:off x="8086709" y="6584472"/>
            <a:ext cx="6056462" cy="3416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sz="3600" b="0">
                <a:latin typeface="Calibri"/>
                <a:cs typeface="Calibri"/>
                <a:sym typeface="Calibri"/>
              </a:rPr>
              <a:t>class derived-class : base-class  </a:t>
            </a:r>
          </a:p>
          <a:p>
            <a:pPr algn="l" defTabSz="1828800"/>
            <a:r>
              <a:rPr sz="3600" b="0">
                <a:latin typeface="Calibri"/>
                <a:cs typeface="Calibri"/>
                <a:sym typeface="Calibri"/>
              </a:rPr>
              <a:t>{  </a:t>
            </a:r>
          </a:p>
          <a:p>
            <a:pPr algn="l" defTabSz="1828800"/>
            <a:r>
              <a:rPr sz="3600" b="0">
                <a:latin typeface="Calibri"/>
                <a:cs typeface="Calibri"/>
                <a:sym typeface="Calibri"/>
              </a:rPr>
              <a:t>   // methods and fields  </a:t>
            </a:r>
          </a:p>
          <a:p>
            <a:pPr algn="l" defTabSz="1828800"/>
            <a:r>
              <a:rPr sz="3600" b="0">
                <a:latin typeface="Calibri"/>
                <a:cs typeface="Calibri"/>
                <a:sym typeface="Calibri"/>
              </a:rPr>
              <a:t>   .</a:t>
            </a:r>
          </a:p>
          <a:p>
            <a:pPr algn="l" defTabSz="1828800"/>
            <a:r>
              <a:rPr sz="3600" b="0">
                <a:latin typeface="Calibri"/>
                <a:cs typeface="Calibri"/>
                <a:sym typeface="Calibri"/>
              </a:rPr>
              <a:t>   .</a:t>
            </a:r>
          </a:p>
          <a:p>
            <a:pPr algn="l" defTabSz="1828800"/>
            <a:r>
              <a:rPr sz="3600" b="0">
                <a:latin typeface="Calibri"/>
                <a:cs typeface="Calibri"/>
                <a:sym typeface="Calibri"/>
              </a:rPr>
              <a:t>}</a:t>
            </a:r>
          </a:p>
        </p:txBody>
      </p:sp>
      <p:sp>
        <p:nvSpPr>
          <p:cNvPr id="345"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https://www.geeksforgeeks.org/c-inheritance/</a:t>
            </a:r>
          </a:p>
        </p:txBody>
      </p:sp>
    </p:spTree>
    <p:extLst>
      <p:ext uri="{BB962C8B-B14F-4D97-AF65-F5344CB8AC3E}">
        <p14:creationId xmlns:p14="http://schemas.microsoft.com/office/powerpoint/2010/main" val="1573625597"/>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9" name="Rectangle 4"/>
          <p:cNvGrpSpPr/>
          <p:nvPr/>
        </p:nvGrpSpPr>
        <p:grpSpPr>
          <a:xfrm>
            <a:off x="0" y="1"/>
            <a:ext cx="24384000" cy="2085978"/>
            <a:chOff x="0" y="0"/>
            <a:chExt cx="12192000" cy="1042988"/>
          </a:xfrm>
        </p:grpSpPr>
        <p:sp>
          <p:nvSpPr>
            <p:cNvPr id="347" name="Rectangle"/>
            <p:cNvSpPr/>
            <p:nvPr/>
          </p:nvSpPr>
          <p:spPr>
            <a:xfrm>
              <a:off x="0" y="0"/>
              <a:ext cx="12192000" cy="1042988"/>
            </a:xfrm>
            <a:prstGeom prst="rect">
              <a:avLst/>
            </a:prstGeom>
            <a:solidFill>
              <a:srgbClr val="D9D9D9"/>
            </a:solidFill>
            <a:ln w="12700" cap="flat">
              <a:noFill/>
              <a:miter lim="400000"/>
            </a:ln>
            <a:effectLst/>
          </p:spPr>
          <p:txBody>
            <a:bodyPr wrap="square" lIns="91438" tIns="91438" rIns="91438" bIns="91438" numCol="1" anchor="ctr">
              <a:noAutofit/>
            </a:bodyPr>
            <a:lstStyle/>
            <a:p>
              <a:pPr algn="l" defTabSz="1828800">
                <a:defRPr sz="3200" i="1">
                  <a:solidFill>
                    <a:srgbClr val="44546A"/>
                  </a:solidFill>
                  <a:latin typeface="Bahnschrift"/>
                  <a:ea typeface="Bahnschrift"/>
                  <a:cs typeface="Bahnschrift"/>
                  <a:sym typeface="Bahnschrift"/>
                </a:defRPr>
              </a:pPr>
              <a:endParaRPr sz="6400" b="0" i="1">
                <a:solidFill>
                  <a:srgbClr val="44546A"/>
                </a:solidFill>
                <a:latin typeface="Bahnschrift"/>
                <a:sym typeface="Bahnschrift"/>
              </a:endParaRPr>
            </a:p>
          </p:txBody>
        </p:sp>
        <p:sp>
          <p:nvSpPr>
            <p:cNvPr id="348" name="What is inheritance? Create C# console application to define Car class and derive Maruti and Mahindra from it to demonstrate inheritance."/>
            <p:cNvSpPr txBox="1"/>
            <p:nvPr/>
          </p:nvSpPr>
          <p:spPr>
            <a:xfrm>
              <a:off x="0" y="18573"/>
              <a:ext cx="12192000" cy="892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8" tIns="91438" rIns="91438" bIns="91438" numCol="1" anchor="ctr">
              <a:spAutoFit/>
            </a:bodyPr>
            <a:lstStyle>
              <a:lvl1pPr>
                <a:defRPr sz="3000">
                  <a:solidFill>
                    <a:srgbClr val="44546A"/>
                  </a:solidFill>
                  <a:latin typeface="Bahnschrift"/>
                  <a:ea typeface="Bahnschrift"/>
                  <a:cs typeface="Bahnschrift"/>
                  <a:sym typeface="Bahnschrift"/>
                </a:defRPr>
              </a:lvl1pPr>
            </a:lstStyle>
            <a:p>
              <a:pPr algn="l" defTabSz="1828800"/>
              <a:r>
                <a:rPr sz="5200" b="0"/>
                <a:t>What is inheritance? </a:t>
              </a:r>
              <a:r>
                <a:rPr sz="5200" b="0">
                  <a:solidFill>
                    <a:srgbClr val="E7E6E6"/>
                  </a:solidFill>
                </a:rPr>
                <a:t>Create C# console application to define Car class and derive Maruti and Mahindra from it to demonstrate inheritance.</a:t>
              </a:r>
            </a:p>
          </p:txBody>
        </p:sp>
      </p:grpSp>
      <p:sp>
        <p:nvSpPr>
          <p:cNvPr id="350" name="Base Class"/>
          <p:cNvSpPr/>
          <p:nvPr/>
        </p:nvSpPr>
        <p:spPr>
          <a:xfrm>
            <a:off x="1981200" y="6197600"/>
            <a:ext cx="2540000" cy="1140620"/>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Base Class</a:t>
            </a:r>
          </a:p>
        </p:txBody>
      </p:sp>
      <p:sp>
        <p:nvSpPr>
          <p:cNvPr id="351" name="Derived Class"/>
          <p:cNvSpPr/>
          <p:nvPr/>
        </p:nvSpPr>
        <p:spPr>
          <a:xfrm>
            <a:off x="1981200" y="8446690"/>
            <a:ext cx="2540000" cy="1353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Derived Class</a:t>
            </a:r>
          </a:p>
        </p:txBody>
      </p:sp>
      <p:sp>
        <p:nvSpPr>
          <p:cNvPr id="352" name="Line"/>
          <p:cNvSpPr/>
          <p:nvPr/>
        </p:nvSpPr>
        <p:spPr>
          <a:xfrm flipH="1">
            <a:off x="3135015" y="7332563"/>
            <a:ext cx="2" cy="1119786"/>
          </a:xfrm>
          <a:prstGeom prst="line">
            <a:avLst/>
          </a:prstGeom>
          <a:ln w="38100">
            <a:solidFill>
              <a:schemeClr val="accent1"/>
            </a:solidFill>
            <a:miter/>
            <a:tailEnd type="triangle"/>
          </a:ln>
        </p:spPr>
        <p:txBody>
          <a:bodyPr lIns="91438" rIns="91438"/>
          <a:lstStyle/>
          <a:p>
            <a:pPr algn="l" defTabSz="1828800"/>
            <a:endParaRPr sz="3600" b="0">
              <a:latin typeface="Calibri"/>
              <a:cs typeface="Calibri"/>
              <a:sym typeface="Calibri"/>
            </a:endParaRPr>
          </a:p>
        </p:txBody>
      </p:sp>
      <p:sp>
        <p:nvSpPr>
          <p:cNvPr id="353" name="Single Inheritance"/>
          <p:cNvSpPr txBox="1"/>
          <p:nvPr/>
        </p:nvSpPr>
        <p:spPr>
          <a:xfrm>
            <a:off x="1305647" y="4351129"/>
            <a:ext cx="353974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algn="l" defTabSz="1828800"/>
            <a:r>
              <a:rPr sz="3600" b="0">
                <a:latin typeface="Calibri"/>
                <a:cs typeface="Calibri"/>
                <a:sym typeface="Calibri"/>
              </a:rPr>
              <a:t>Single Inheritance</a:t>
            </a:r>
          </a:p>
        </p:txBody>
      </p:sp>
      <p:sp>
        <p:nvSpPr>
          <p:cNvPr id="354" name="Base Class"/>
          <p:cNvSpPr/>
          <p:nvPr/>
        </p:nvSpPr>
        <p:spPr>
          <a:xfrm>
            <a:off x="8356600" y="6197599"/>
            <a:ext cx="2540000" cy="1140622"/>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Base Class</a:t>
            </a:r>
          </a:p>
        </p:txBody>
      </p:sp>
      <p:sp>
        <p:nvSpPr>
          <p:cNvPr id="355" name="Derived Class"/>
          <p:cNvSpPr/>
          <p:nvPr/>
        </p:nvSpPr>
        <p:spPr>
          <a:xfrm>
            <a:off x="8356600" y="8446691"/>
            <a:ext cx="2540000" cy="1353642"/>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Derived Class</a:t>
            </a:r>
          </a:p>
        </p:txBody>
      </p:sp>
      <p:sp>
        <p:nvSpPr>
          <p:cNvPr id="356" name="Line"/>
          <p:cNvSpPr/>
          <p:nvPr/>
        </p:nvSpPr>
        <p:spPr>
          <a:xfrm>
            <a:off x="9510415" y="7332562"/>
            <a:ext cx="2" cy="1119784"/>
          </a:xfrm>
          <a:prstGeom prst="line">
            <a:avLst/>
          </a:prstGeom>
          <a:ln w="38100">
            <a:solidFill>
              <a:schemeClr val="accent1"/>
            </a:solidFill>
            <a:miter/>
            <a:tailEnd type="triangle"/>
          </a:ln>
        </p:spPr>
        <p:txBody>
          <a:bodyPr lIns="91438" rIns="91438"/>
          <a:lstStyle/>
          <a:p>
            <a:pPr algn="l" defTabSz="1828800"/>
            <a:endParaRPr sz="3600" b="0">
              <a:latin typeface="Calibri"/>
              <a:cs typeface="Calibri"/>
              <a:sym typeface="Calibri"/>
            </a:endParaRPr>
          </a:p>
        </p:txBody>
      </p:sp>
      <p:sp>
        <p:nvSpPr>
          <p:cNvPr id="357" name="Multilevel…"/>
          <p:cNvSpPr txBox="1"/>
          <p:nvPr/>
        </p:nvSpPr>
        <p:spPr>
          <a:xfrm>
            <a:off x="8348882" y="4084429"/>
            <a:ext cx="2323068"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defTabSz="1828800"/>
            <a:r>
              <a:rPr sz="3600" b="0">
                <a:latin typeface="Calibri"/>
                <a:cs typeface="Calibri"/>
                <a:sym typeface="Calibri"/>
              </a:rPr>
              <a:t>Multilevel</a:t>
            </a:r>
          </a:p>
          <a:p>
            <a:pPr defTabSz="1828800"/>
            <a:r>
              <a:rPr sz="3600" b="0">
                <a:latin typeface="Calibri"/>
                <a:cs typeface="Calibri"/>
                <a:sym typeface="Calibri"/>
              </a:rPr>
              <a:t>Inheritance</a:t>
            </a:r>
          </a:p>
        </p:txBody>
      </p:sp>
      <p:sp>
        <p:nvSpPr>
          <p:cNvPr id="358" name="Derived Class"/>
          <p:cNvSpPr/>
          <p:nvPr/>
        </p:nvSpPr>
        <p:spPr>
          <a:xfrm>
            <a:off x="8356600" y="10961290"/>
            <a:ext cx="2540000" cy="1353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Derived Class</a:t>
            </a:r>
          </a:p>
        </p:txBody>
      </p:sp>
      <p:sp>
        <p:nvSpPr>
          <p:cNvPr id="359" name="Line"/>
          <p:cNvSpPr/>
          <p:nvPr/>
        </p:nvSpPr>
        <p:spPr>
          <a:xfrm>
            <a:off x="9510415" y="9821763"/>
            <a:ext cx="2" cy="1119786"/>
          </a:xfrm>
          <a:prstGeom prst="line">
            <a:avLst/>
          </a:prstGeom>
          <a:ln w="38100">
            <a:solidFill>
              <a:schemeClr val="accent1"/>
            </a:solidFill>
            <a:miter/>
            <a:tailEnd type="triangle"/>
          </a:ln>
        </p:spPr>
        <p:txBody>
          <a:bodyPr lIns="91438" rIns="91438"/>
          <a:lstStyle/>
          <a:p>
            <a:pPr algn="l" defTabSz="1828800"/>
            <a:endParaRPr sz="3600" b="0">
              <a:latin typeface="Calibri"/>
              <a:cs typeface="Calibri"/>
              <a:sym typeface="Calibri"/>
            </a:endParaRPr>
          </a:p>
        </p:txBody>
      </p:sp>
      <p:sp>
        <p:nvSpPr>
          <p:cNvPr id="360" name="Base Class"/>
          <p:cNvSpPr/>
          <p:nvPr/>
        </p:nvSpPr>
        <p:spPr>
          <a:xfrm>
            <a:off x="17297400" y="6091088"/>
            <a:ext cx="2540000" cy="1140620"/>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Base Class</a:t>
            </a:r>
          </a:p>
        </p:txBody>
      </p:sp>
      <p:sp>
        <p:nvSpPr>
          <p:cNvPr id="361" name="Derived Class"/>
          <p:cNvSpPr/>
          <p:nvPr/>
        </p:nvSpPr>
        <p:spPr>
          <a:xfrm>
            <a:off x="17297400" y="8340178"/>
            <a:ext cx="2540000" cy="1353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Derived Class</a:t>
            </a:r>
          </a:p>
        </p:txBody>
      </p:sp>
      <p:sp>
        <p:nvSpPr>
          <p:cNvPr id="362" name="Line"/>
          <p:cNvSpPr/>
          <p:nvPr/>
        </p:nvSpPr>
        <p:spPr>
          <a:xfrm>
            <a:off x="18451215" y="7226051"/>
            <a:ext cx="2" cy="1119786"/>
          </a:xfrm>
          <a:prstGeom prst="line">
            <a:avLst/>
          </a:prstGeom>
          <a:ln w="38100">
            <a:solidFill>
              <a:schemeClr val="accent1"/>
            </a:solidFill>
            <a:miter/>
            <a:tailEnd type="triangle"/>
          </a:ln>
        </p:spPr>
        <p:txBody>
          <a:bodyPr lIns="91438" rIns="91438"/>
          <a:lstStyle/>
          <a:p>
            <a:pPr algn="l" defTabSz="1828800"/>
            <a:endParaRPr sz="3600" b="0">
              <a:latin typeface="Calibri"/>
              <a:cs typeface="Calibri"/>
              <a:sym typeface="Calibri"/>
            </a:endParaRPr>
          </a:p>
        </p:txBody>
      </p:sp>
      <p:sp>
        <p:nvSpPr>
          <p:cNvPr id="363" name="Derived Class"/>
          <p:cNvSpPr/>
          <p:nvPr/>
        </p:nvSpPr>
        <p:spPr>
          <a:xfrm>
            <a:off x="20802600" y="8340178"/>
            <a:ext cx="2540000" cy="1353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Derived Class</a:t>
            </a:r>
          </a:p>
        </p:txBody>
      </p:sp>
      <p:sp>
        <p:nvSpPr>
          <p:cNvPr id="364" name="Derived Class"/>
          <p:cNvSpPr/>
          <p:nvPr/>
        </p:nvSpPr>
        <p:spPr>
          <a:xfrm>
            <a:off x="13792200" y="8446690"/>
            <a:ext cx="2540000" cy="1353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nchor="ctr"/>
          <a:lstStyle>
            <a:lvl1pPr algn="ctr"/>
          </a:lstStyle>
          <a:p>
            <a:pPr defTabSz="1828800"/>
            <a:r>
              <a:rPr sz="3600" b="0">
                <a:latin typeface="Calibri"/>
                <a:cs typeface="Calibri"/>
                <a:sym typeface="Calibri"/>
              </a:rPr>
              <a:t>Derived Class</a:t>
            </a:r>
          </a:p>
        </p:txBody>
      </p:sp>
      <p:cxnSp>
        <p:nvCxnSpPr>
          <p:cNvPr id="365" name="Connection Line"/>
          <p:cNvCxnSpPr>
            <a:stCxn id="364" idx="0"/>
            <a:endCxn id="360" idx="1"/>
          </p:cNvCxnSpPr>
          <p:nvPr/>
        </p:nvCxnSpPr>
        <p:spPr>
          <a:xfrm rot="5400000" flipH="1" flipV="1">
            <a:off x="15287154" y="6436444"/>
            <a:ext cx="1785292" cy="2235200"/>
          </a:xfrm>
          <a:prstGeom prst="straightConnector1">
            <a:avLst/>
          </a:prstGeom>
          <a:ln w="25400">
            <a:solidFill>
              <a:schemeClr val="accent1"/>
            </a:solidFill>
            <a:miter/>
            <a:headEnd type="triangle"/>
          </a:ln>
        </p:spPr>
      </p:cxnSp>
      <p:cxnSp>
        <p:nvCxnSpPr>
          <p:cNvPr id="366" name="Connection Line"/>
          <p:cNvCxnSpPr>
            <a:stCxn id="363" idx="0"/>
            <a:endCxn id="360" idx="3"/>
          </p:cNvCxnSpPr>
          <p:nvPr/>
        </p:nvCxnSpPr>
        <p:spPr>
          <a:xfrm rot="16200000" flipV="1">
            <a:off x="20115610" y="6383188"/>
            <a:ext cx="1678780" cy="2235200"/>
          </a:xfrm>
          <a:prstGeom prst="straightConnector1">
            <a:avLst/>
          </a:prstGeom>
          <a:ln w="25400">
            <a:solidFill>
              <a:schemeClr val="accent1"/>
            </a:solidFill>
            <a:miter/>
            <a:headEnd type="triangle"/>
          </a:ln>
        </p:spPr>
      </p:cxnSp>
      <p:sp>
        <p:nvSpPr>
          <p:cNvPr id="367" name="Hierarchical…"/>
          <p:cNvSpPr txBox="1"/>
          <p:nvPr/>
        </p:nvSpPr>
        <p:spPr>
          <a:xfrm>
            <a:off x="17243997" y="4084429"/>
            <a:ext cx="2414438"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rIns="91438">
            <a:spAutoFit/>
          </a:bodyPr>
          <a:lstStyle/>
          <a:p>
            <a:pPr defTabSz="1828800"/>
            <a:r>
              <a:rPr sz="3600" b="0">
                <a:latin typeface="Calibri"/>
                <a:cs typeface="Calibri"/>
                <a:sym typeface="Calibri"/>
              </a:rPr>
              <a:t>Hierarchical</a:t>
            </a:r>
          </a:p>
          <a:p>
            <a:pPr defTabSz="1828800"/>
            <a:r>
              <a:rPr sz="3600" b="0">
                <a:latin typeface="Calibri"/>
                <a:cs typeface="Calibri"/>
                <a:sym typeface="Calibri"/>
              </a:rPr>
              <a:t>Inheritance</a:t>
            </a:r>
          </a:p>
        </p:txBody>
      </p:sp>
      <p:sp>
        <p:nvSpPr>
          <p:cNvPr id="368" name="TextBox 14"/>
          <p:cNvSpPr txBox="1"/>
          <p:nvPr/>
        </p:nvSpPr>
        <p:spPr>
          <a:xfrm>
            <a:off x="0" y="13030201"/>
            <a:ext cx="24384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8" rIns="91438">
            <a:spAutoFit/>
          </a:bodyPr>
          <a:lstStyle>
            <a:lvl1pPr>
              <a:defRPr i="1"/>
            </a:lvl1pPr>
          </a:lstStyle>
          <a:p>
            <a:pPr algn="l" defTabSz="1828800"/>
            <a:r>
              <a:rPr sz="3600" b="0">
                <a:latin typeface="Calibri"/>
                <a:cs typeface="Calibri"/>
                <a:sym typeface="Calibri"/>
              </a:rPr>
              <a:t>https://www.geeksforgeeks.org/c-inheritance/</a:t>
            </a:r>
          </a:p>
        </p:txBody>
      </p:sp>
    </p:spTree>
    <p:extLst>
      <p:ext uri="{BB962C8B-B14F-4D97-AF65-F5344CB8AC3E}">
        <p14:creationId xmlns:p14="http://schemas.microsoft.com/office/powerpoint/2010/main" val="232381814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6054</Words>
  <Application>Microsoft Office PowerPoint</Application>
  <PresentationFormat>Custom</PresentationFormat>
  <Paragraphs>1292</Paragraphs>
  <Slides>103</Slides>
  <Notes>0</Notes>
  <HiddenSlides>0</HiddenSlides>
  <MMClips>0</MMClips>
  <ScaleCrop>false</ScaleCrop>
  <HeadingPairs>
    <vt:vector size="6" baseType="variant">
      <vt:variant>
        <vt:lpstr>Fonts Used</vt:lpstr>
      </vt:variant>
      <vt:variant>
        <vt:i4>28</vt:i4>
      </vt:variant>
      <vt:variant>
        <vt:lpstr>Theme</vt:lpstr>
      </vt:variant>
      <vt:variant>
        <vt:i4>3</vt:i4>
      </vt:variant>
      <vt:variant>
        <vt:lpstr>Slide Titles</vt:lpstr>
      </vt:variant>
      <vt:variant>
        <vt:i4>103</vt:i4>
      </vt:variant>
    </vt:vector>
  </HeadingPairs>
  <TitlesOfParts>
    <vt:vector size="134" baseType="lpstr">
      <vt:lpstr>Arial</vt:lpstr>
      <vt:lpstr>Arial Unicode MS</vt:lpstr>
      <vt:lpstr>Avenir Next</vt:lpstr>
      <vt:lpstr>Bahnschrift</vt:lpstr>
      <vt:lpstr>Bauhaus 93</vt:lpstr>
      <vt:lpstr>Berlin Sans FB Demi</vt:lpstr>
      <vt:lpstr>Calibri</vt:lpstr>
      <vt:lpstr>Calibri Light</vt:lpstr>
      <vt:lpstr>Consolas</vt:lpstr>
      <vt:lpstr>Courier New</vt:lpstr>
      <vt:lpstr>FranklinGothic-DemiItal</vt:lpstr>
      <vt:lpstr>Helvetica</vt:lpstr>
      <vt:lpstr>Helvetica Light</vt:lpstr>
      <vt:lpstr>Helvetica Neue</vt:lpstr>
      <vt:lpstr>Helvetica Neue Light</vt:lpstr>
      <vt:lpstr>Helvetica Neue Medium</vt:lpstr>
      <vt:lpstr>Helvetica Neue Thin</vt:lpstr>
      <vt:lpstr>Menlo</vt:lpstr>
      <vt:lpstr>open sans</vt:lpstr>
      <vt:lpstr>Palatino-Italic</vt:lpstr>
      <vt:lpstr>Palatino-Roman</vt:lpstr>
      <vt:lpstr>PT Sans</vt:lpstr>
      <vt:lpstr>Segoe UI</vt:lpstr>
      <vt:lpstr>Times</vt:lpstr>
      <vt:lpstr>Times New Roman</vt:lpstr>
      <vt:lpstr>Verdana</vt:lpstr>
      <vt:lpstr>WileyCode-Regular</vt:lpstr>
      <vt:lpstr>ZapfDingbats</vt:lpstr>
      <vt:lpstr>White</vt:lpstr>
      <vt:lpstr>Office Theme</vt:lpstr>
      <vt:lpstr>1_Office Theme</vt:lpstr>
      <vt:lpst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cp:lastModifiedBy>Chirag Patel</cp:lastModifiedBy>
  <cp:revision>1</cp:revision>
  <dcterms:modified xsi:type="dcterms:W3CDTF">2019-01-22T03:06:40Z</dcterms:modified>
</cp:coreProperties>
</file>